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9" r:id="rId3"/>
    <p:sldId id="257" r:id="rId4"/>
    <p:sldId id="281" r:id="rId5"/>
    <p:sldId id="280" r:id="rId6"/>
    <p:sldId id="258" r:id="rId7"/>
    <p:sldId id="261" r:id="rId8"/>
    <p:sldId id="269" r:id="rId9"/>
    <p:sldId id="274" r:id="rId10"/>
    <p:sldId id="270" r:id="rId11"/>
    <p:sldId id="282" r:id="rId12"/>
    <p:sldId id="271" r:id="rId13"/>
    <p:sldId id="272" r:id="rId14"/>
    <p:sldId id="262" r:id="rId15"/>
    <p:sldId id="287" r:id="rId16"/>
    <p:sldId id="288" r:id="rId17"/>
    <p:sldId id="273" r:id="rId18"/>
    <p:sldId id="263" r:id="rId19"/>
    <p:sldId id="264" r:id="rId20"/>
    <p:sldId id="259" r:id="rId21"/>
    <p:sldId id="275" r:id="rId22"/>
    <p:sldId id="276" r:id="rId23"/>
    <p:sldId id="277" r:id="rId24"/>
    <p:sldId id="286" r:id="rId25"/>
    <p:sldId id="285" r:id="rId26"/>
    <p:sldId id="283" r:id="rId27"/>
    <p:sldId id="284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Иванская" initials="АИ" lastIdx="1" clrIdx="0">
    <p:extLst>
      <p:ext uri="{19B8F6BF-5375-455C-9EA6-DF929625EA0E}">
        <p15:presenceInfo xmlns:p15="http://schemas.microsoft.com/office/powerpoint/2012/main" userId="a069bc051d0122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76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907AD-6A17-4C2D-B6CE-4ADBF682D6D9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BAC6-30B3-4738-8372-2271673DA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9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3BAC6-30B3-4738-8372-2271673DA0D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3BAC6-30B3-4738-8372-2271673DA0D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3BAC6-30B3-4738-8372-2271673DA0D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8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5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2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4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23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2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1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5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1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3F615-1C2C-4965-8A8A-C3B9DA95E82F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3F6DB-8607-4B20-9DC7-DA218798C1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8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27104424" TargetMode="External"/><Relationship Id="rId2" Type="http://schemas.openxmlformats.org/officeDocument/2006/relationships/hyperlink" Target="http://www.freddiemac.com/blog/notable/20140403_autism_in_workplac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go.sap.com/" TargetMode="External"/><Relationship Id="rId13" Type="http://schemas.openxmlformats.org/officeDocument/2006/relationships/hyperlink" Target="http://www.andjoy.org.il/" TargetMode="External"/><Relationship Id="rId3" Type="http://schemas.openxmlformats.org/officeDocument/2006/relationships/hyperlink" Target="http://specialisterne.com/" TargetMode="External"/><Relationship Id="rId7" Type="http://schemas.openxmlformats.org/officeDocument/2006/relationships/hyperlink" Target="http://auticon.com/" TargetMode="External"/><Relationship Id="rId12" Type="http://schemas.openxmlformats.org/officeDocument/2006/relationships/hyperlink" Target="http://www.b-e.org.il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sesforautism.com/" TargetMode="External"/><Relationship Id="rId11" Type="http://schemas.openxmlformats.org/officeDocument/2006/relationships/hyperlink" Target="http://alut.org.il/" TargetMode="External"/><Relationship Id="rId5" Type="http://schemas.openxmlformats.org/officeDocument/2006/relationships/hyperlink" Target="http://aspiritech.org/" TargetMode="External"/><Relationship Id="rId10" Type="http://schemas.openxmlformats.org/officeDocument/2006/relationships/hyperlink" Target="http://www.aqa.co.il/" TargetMode="External"/><Relationship Id="rId4" Type="http://schemas.openxmlformats.org/officeDocument/2006/relationships/hyperlink" Target="http://www.walgreens.com/" TargetMode="External"/><Relationship Id="rId9" Type="http://schemas.openxmlformats.org/officeDocument/2006/relationships/hyperlink" Target="http://www.rikagaku.co.jp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ismworkforce.com/" TargetMode="External"/><Relationship Id="rId2" Type="http://schemas.openxmlformats.org/officeDocument/2006/relationships/hyperlink" Target="http://www.projectsearch.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autismhandbook.org/images/5/5d/AutismFactSheet2011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utism-conf.ucoz.ru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budushee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www.autism.org.uk/" TargetMode="External"/><Relationship Id="rId4" Type="http://schemas.openxmlformats.org/officeDocument/2006/relationships/hyperlink" Target="http://www.nlts2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59548"/>
            <a:ext cx="12132941" cy="206841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Трудоустройство людей с аутизмом как технология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Опыт мировых корпораций, фондов и специальных </a:t>
            </a:r>
            <a:r>
              <a:rPr lang="ru-RU" sz="2400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агентств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4716" y="3178858"/>
            <a:ext cx="11587890" cy="2323277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Докладчики: 	</a:t>
            </a:r>
            <a:r>
              <a:rPr lang="ru-RU" b="1" dirty="0" smtClean="0"/>
              <a:t>Александра </a:t>
            </a:r>
            <a:r>
              <a:rPr lang="ru-RU" b="1" dirty="0" err="1" smtClean="0"/>
              <a:t>Иванская</a:t>
            </a:r>
            <a:r>
              <a:rPr lang="ru-RU" b="1" dirty="0" smtClean="0"/>
              <a:t>, </a:t>
            </a:r>
          </a:p>
          <a:p>
            <a:pPr algn="r"/>
            <a:r>
              <a:rPr lang="ru-RU" b="1" dirty="0" smtClean="0"/>
              <a:t>        Лев Толкачев </a:t>
            </a:r>
          </a:p>
          <a:p>
            <a:endParaRPr lang="ru-RU" b="1" dirty="0"/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Доклад подготовлен по заказу Центра проблем аутизма при поддержке Благотворительного фонда Сбербанка «Вклад в будущее» </a:t>
            </a:r>
            <a:endParaRPr lang="ru-RU" sz="2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95714" y="4114801"/>
            <a:ext cx="9144000" cy="1316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b="1" dirty="0" smtClean="0"/>
              <a:t>		</a:t>
            </a:r>
            <a:endParaRPr lang="ru-RU" sz="2400" dirty="0"/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05660"/>
            <a:ext cx="1182414" cy="1163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3959"/>
            <a:ext cx="12173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научно-практическая конференция «Аутизм. Вызовы и решения»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28-30 мая 2016 года. Москва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82" y="5619957"/>
            <a:ext cx="2438400" cy="1171575"/>
          </a:xfrm>
          <a:prstGeom prst="rect">
            <a:avLst/>
          </a:prstGeom>
        </p:spPr>
      </p:pic>
      <p:pic>
        <p:nvPicPr>
          <p:cNvPr id="1026" name="Picture 2" descr="http://inpsycho.ru/images3/seminars/krizis-povedenia-uchenikov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339" y="5591359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3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8" y="10124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Компания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Specialisterne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Цель -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миллион рабочих мест для </a:t>
            </a:r>
            <a:r>
              <a:rPr lang="ru-RU" u="sng" dirty="0" err="1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аутистов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3900" y="1528549"/>
            <a:ext cx="5841240" cy="5148021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 smtClean="0"/>
              <a:t>Компанией владеет фонд </a:t>
            </a:r>
            <a:r>
              <a:rPr lang="en-US" sz="3100" dirty="0" smtClean="0"/>
              <a:t>Specialist People Foundation</a:t>
            </a:r>
            <a:r>
              <a:rPr lang="ru-RU" sz="3100" dirty="0" smtClean="0"/>
              <a:t>, основанный</a:t>
            </a:r>
            <a:r>
              <a:rPr lang="en-US" sz="3100" dirty="0" smtClean="0"/>
              <a:t> </a:t>
            </a:r>
            <a:r>
              <a:rPr lang="ru-RU" sz="3100" dirty="0" err="1" smtClean="0"/>
              <a:t>Торкилом</a:t>
            </a:r>
            <a:r>
              <a:rPr lang="ru-RU" sz="3100" dirty="0" smtClean="0"/>
              <a:t> </a:t>
            </a:r>
            <a:r>
              <a:rPr lang="ru-RU" sz="3100" dirty="0" err="1" smtClean="0"/>
              <a:t>Сонне</a:t>
            </a:r>
            <a:r>
              <a:rPr lang="ru-RU" sz="3100" dirty="0" smtClean="0"/>
              <a:t> (</a:t>
            </a:r>
            <a:r>
              <a:rPr lang="en-US" sz="3100" dirty="0" err="1" smtClean="0"/>
              <a:t>Thorkil</a:t>
            </a:r>
            <a:r>
              <a:rPr lang="en-US" sz="3100" dirty="0" smtClean="0"/>
              <a:t> </a:t>
            </a:r>
            <a:r>
              <a:rPr lang="en-US" sz="3100" dirty="0" err="1" smtClean="0"/>
              <a:t>Sonne</a:t>
            </a:r>
            <a:r>
              <a:rPr lang="en-US" sz="3100" dirty="0" smtClean="0"/>
              <a:t>)</a:t>
            </a:r>
          </a:p>
          <a:p>
            <a:r>
              <a:rPr lang="ru-RU" sz="3100" dirty="0" smtClean="0"/>
              <a:t>У Ларса, сына </a:t>
            </a:r>
            <a:r>
              <a:rPr lang="ru-RU" sz="3100" dirty="0" err="1" smtClean="0"/>
              <a:t>Торкила</a:t>
            </a:r>
            <a:r>
              <a:rPr lang="ru-RU" sz="3100" dirty="0" smtClean="0"/>
              <a:t>, аутизм. Семья заложила свой дом, чтобы основать фонд помощи в трудоустройстве </a:t>
            </a:r>
            <a:r>
              <a:rPr lang="ru-RU" sz="3100" dirty="0" err="1" smtClean="0"/>
              <a:t>аутистов</a:t>
            </a:r>
            <a:r>
              <a:rPr lang="ru-RU" sz="3100" dirty="0" smtClean="0"/>
              <a:t>. </a:t>
            </a:r>
          </a:p>
          <a:p>
            <a:r>
              <a:rPr lang="en-US" sz="3100" dirty="0" err="1" smtClean="0"/>
              <a:t>Specialisterne</a:t>
            </a:r>
            <a:r>
              <a:rPr lang="en-US" sz="3100" dirty="0" smtClean="0"/>
              <a:t> </a:t>
            </a:r>
            <a:r>
              <a:rPr lang="ru-RU" sz="3100" dirty="0" smtClean="0"/>
              <a:t>помогала компаниям  </a:t>
            </a:r>
            <a:r>
              <a:rPr lang="en-US" sz="3100" dirty="0" smtClean="0"/>
              <a:t>SAP, </a:t>
            </a:r>
            <a:r>
              <a:rPr lang="en-US" sz="3100" dirty="0" err="1" smtClean="0"/>
              <a:t>Miscorost</a:t>
            </a:r>
            <a:r>
              <a:rPr lang="en-US" sz="3100" dirty="0" smtClean="0"/>
              <a:t> </a:t>
            </a:r>
            <a:r>
              <a:rPr lang="ru-RU" sz="3100" dirty="0" smtClean="0"/>
              <a:t>и </a:t>
            </a:r>
            <a:r>
              <a:rPr lang="en-US" sz="3100" dirty="0" smtClean="0"/>
              <a:t>HP </a:t>
            </a:r>
            <a:r>
              <a:rPr lang="ru-RU" sz="3100" dirty="0" smtClean="0"/>
              <a:t>в создании корпоративных программ по найму </a:t>
            </a:r>
            <a:r>
              <a:rPr lang="ru-RU" sz="3100" dirty="0" err="1" smtClean="0"/>
              <a:t>аутистов</a:t>
            </a:r>
            <a:r>
              <a:rPr lang="ru-RU" sz="3100" dirty="0" smtClean="0"/>
              <a:t>.</a:t>
            </a:r>
          </a:p>
          <a:p>
            <a:r>
              <a:rPr lang="ru-RU" sz="3100" dirty="0" smtClean="0"/>
              <a:t>Головной офис в Дании. Представительства в странах Европы, а также в США, Канаде, Бразилии, Австралии</a:t>
            </a:r>
          </a:p>
          <a:p>
            <a:r>
              <a:rPr lang="ru-RU" sz="3100" dirty="0" smtClean="0"/>
              <a:t>Работает и с кандидатами, и с корпорациями. Создаёт технологии массового трудоустройства </a:t>
            </a:r>
            <a:r>
              <a:rPr lang="ru-RU" sz="3100" dirty="0" err="1" smtClean="0"/>
              <a:t>аутистов</a:t>
            </a:r>
            <a:r>
              <a:rPr lang="ru-RU" sz="3100" dirty="0" smtClean="0"/>
              <a:t>. </a:t>
            </a:r>
            <a:endParaRPr lang="en-US" sz="31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5714" y="1690688"/>
            <a:ext cx="5125246" cy="3399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5714" y="5217842"/>
            <a:ext cx="5097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accent5">
                    <a:lumMod val="75000"/>
                  </a:schemeClr>
                </a:solidFill>
              </a:rPr>
              <a:t>Торкил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5">
                    <a:lumMod val="75000"/>
                  </a:schemeClr>
                </a:solidFill>
              </a:rPr>
              <a:t>Сонне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, основатель фонда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SPF 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и создатель компании </a:t>
            </a:r>
            <a:r>
              <a:rPr lang="en-US" i="1" dirty="0" err="1" smtClean="0">
                <a:solidFill>
                  <a:schemeClr val="accent5">
                    <a:lumMod val="75000"/>
                  </a:schemeClr>
                </a:solidFill>
              </a:rPr>
              <a:t>Specialisterne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75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686" y="221456"/>
            <a:ext cx="10515600" cy="1325563"/>
          </a:xfrm>
        </p:spPr>
        <p:txBody>
          <a:bodyPr/>
          <a:lstStyle/>
          <a:p>
            <a:pPr fontAlgn="base"/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Project SEARCH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9" name="Объект 3"/>
          <p:cNvSpPr>
            <a:spLocks noGrp="1"/>
          </p:cNvSpPr>
          <p:nvPr>
            <p:ph type="body" idx="1"/>
          </p:nvPr>
        </p:nvSpPr>
        <p:spPr>
          <a:xfrm>
            <a:off x="1217159" y="6262685"/>
            <a:ext cx="10111240" cy="3848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/>
              <a:t>http://www.projectsearch.us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3983944"/>
            <a:ext cx="8812212" cy="189434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400" b="1" dirty="0" smtClean="0"/>
              <a:t>Образование: центры переподготовки и обучения</a:t>
            </a:r>
          </a:p>
          <a:p>
            <a:pPr lvl="0"/>
            <a:r>
              <a:rPr lang="ru-RU" sz="2400" b="1" dirty="0" smtClean="0"/>
              <a:t>Государственные центры </a:t>
            </a:r>
            <a:r>
              <a:rPr lang="ru-RU" sz="2400" b="1" dirty="0" smtClean="0"/>
              <a:t>трудоустройства </a:t>
            </a:r>
            <a:endParaRPr lang="ru-RU" sz="2400" b="1" dirty="0" smtClean="0"/>
          </a:p>
          <a:p>
            <a:pPr lvl="0"/>
            <a:r>
              <a:rPr lang="ru-RU" sz="2400" b="1" dirty="0" smtClean="0"/>
              <a:t>Агентство </a:t>
            </a:r>
            <a:r>
              <a:rPr lang="ru-RU" sz="2400" b="1" dirty="0" smtClean="0"/>
              <a:t>по работе с людьми с ментальными </a:t>
            </a:r>
            <a:br>
              <a:rPr lang="ru-RU" sz="2400" b="1" dirty="0" smtClean="0"/>
            </a:br>
            <a:r>
              <a:rPr lang="ru-RU" sz="2400" b="1" dirty="0" smtClean="0"/>
              <a:t>особенностями</a:t>
            </a:r>
          </a:p>
          <a:p>
            <a:pPr lvl="0"/>
            <a:r>
              <a:rPr lang="ru-RU" sz="2400" b="1" dirty="0" smtClean="0"/>
              <a:t>Бизнес-сайт</a:t>
            </a:r>
            <a:r>
              <a:rPr lang="ru-RU" sz="2400" b="1" dirty="0" smtClean="0"/>
              <a:t>, место проведения практики</a:t>
            </a:r>
            <a:endParaRPr lang="ru-RU" sz="2400" b="1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4"/>
          </p:nvPr>
        </p:nvSpPr>
        <p:spPr>
          <a:xfrm>
            <a:off x="847046" y="1335086"/>
            <a:ext cx="10111240" cy="25982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en-US" sz="2000" i="1" dirty="0" smtClean="0"/>
              <a:t>1996, Cincinnati Children's Hospital Medical Center. </a:t>
            </a:r>
            <a:endParaRPr lang="ru-RU" sz="2000" i="1" dirty="0" smtClean="0"/>
          </a:p>
          <a:p>
            <a:pPr>
              <a:buNone/>
            </a:pPr>
            <a:r>
              <a:rPr lang="en-US" sz="2000" i="1" dirty="0" smtClean="0"/>
              <a:t>Erin </a:t>
            </a:r>
            <a:r>
              <a:rPr lang="en-US" sz="2000" i="1" dirty="0" err="1" smtClean="0"/>
              <a:t>Riehle</a:t>
            </a:r>
            <a:r>
              <a:rPr lang="en-US" sz="2000" i="1" dirty="0" smtClean="0"/>
              <a:t> </a:t>
            </a:r>
            <a:r>
              <a:rPr lang="ru-RU" sz="2000" i="1" dirty="0" smtClean="0"/>
              <a:t>&amp; </a:t>
            </a:r>
            <a:r>
              <a:rPr lang="en-US" sz="2000" i="1" dirty="0" smtClean="0"/>
              <a:t>Susie </a:t>
            </a:r>
            <a:r>
              <a:rPr lang="en-US" sz="2000" i="1" dirty="0" err="1" smtClean="0"/>
              <a:t>Rutkowski</a:t>
            </a:r>
            <a:endParaRPr lang="ru-RU" sz="2000" i="1" dirty="0" smtClean="0"/>
          </a:p>
          <a:p>
            <a:pPr>
              <a:buNone/>
            </a:pPr>
            <a:r>
              <a:rPr lang="ru-RU" sz="2000" dirty="0" smtClean="0"/>
              <a:t>150  программ в 39 штатах и 4 странах</a:t>
            </a:r>
          </a:p>
          <a:p>
            <a:pPr>
              <a:buNone/>
            </a:pPr>
            <a:r>
              <a:rPr lang="ru-RU" sz="2000" dirty="0" smtClean="0"/>
              <a:t>Годовая практика и обучение под руководством </a:t>
            </a:r>
          </a:p>
          <a:p>
            <a:pPr>
              <a:buNone/>
            </a:pPr>
            <a:r>
              <a:rPr lang="ru-RU" sz="2000" dirty="0" smtClean="0"/>
              <a:t>команды специалистов: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113" y="323849"/>
            <a:ext cx="2185988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Йа\Desktop\Без 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8056" y="1682524"/>
            <a:ext cx="4334428" cy="4783591"/>
          </a:xfrm>
          <a:prstGeom prst="rect">
            <a:avLst/>
          </a:prstGeom>
          <a:noFill/>
        </p:spPr>
      </p:pic>
      <p:pic>
        <p:nvPicPr>
          <p:cNvPr id="8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75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877" y="22336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Одуванчик – сорняк или драгоценность?</a:t>
            </a:r>
            <a:endParaRPr lang="ru-RU" sz="40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3878" y="1364776"/>
            <a:ext cx="5703698" cy="4824887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Одуванчик воспринимается многими как сорняк, от него избавляются (исключают)</a:t>
            </a:r>
          </a:p>
          <a:p>
            <a:r>
              <a:rPr lang="ru-RU" dirty="0" smtClean="0"/>
              <a:t>Если у вас есть правильная информация и правильное отношение, то одуванчик для вас – это ценное сырье (например, лекарственное)</a:t>
            </a:r>
            <a:r>
              <a:rPr lang="en-US" dirty="0"/>
              <a:t>.</a:t>
            </a:r>
            <a:endParaRPr lang="ru-RU" dirty="0" smtClean="0"/>
          </a:p>
          <a:p>
            <a:r>
              <a:rPr lang="ru-RU" dirty="0" smtClean="0"/>
              <a:t>«Концепция одуванчика»: ценность того, что вы видите, зависит от ваших знаний и отношения. </a:t>
            </a:r>
          </a:p>
          <a:p>
            <a:pPr lvl="1"/>
            <a:r>
              <a:rPr lang="ru-RU" sz="2800" dirty="0" smtClean="0"/>
              <a:t>Семя одуванчика – логотип </a:t>
            </a:r>
            <a:r>
              <a:rPr lang="en-US" sz="2800" dirty="0" smtClean="0"/>
              <a:t>SPF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46" t="1172" r="28015" b="-269"/>
          <a:stretch/>
        </p:blipFill>
        <p:spPr>
          <a:xfrm>
            <a:off x="6375084" y="1895951"/>
            <a:ext cx="4980304" cy="4293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5154" y="5233125"/>
            <a:ext cx="1419860" cy="1413740"/>
          </a:xfrm>
          <a:prstGeom prst="rect">
            <a:avLst/>
          </a:prstGeom>
        </p:spPr>
      </p:pic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9960"/>
            <a:ext cx="853253" cy="839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06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21" y="11946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Успешный кейс от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Specialisterne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компания </a:t>
            </a:r>
            <a:r>
              <a:rPr lang="ru-RU" sz="40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кабельного Интернета из Дании</a:t>
            </a:r>
            <a:endParaRPr lang="ru-RU" sz="40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445028"/>
            <a:ext cx="5997576" cy="5218139"/>
          </a:xfrm>
        </p:spPr>
        <p:txBody>
          <a:bodyPr>
            <a:noAutofit/>
          </a:bodyPr>
          <a:lstStyle/>
          <a:p>
            <a:r>
              <a:rPr lang="en-US" sz="1800" dirty="0" err="1" smtClean="0"/>
              <a:t>CableNetwork</a:t>
            </a:r>
            <a:r>
              <a:rPr lang="en-US" sz="1800" dirty="0" smtClean="0"/>
              <a:t> </a:t>
            </a:r>
            <a:r>
              <a:rPr lang="ru-RU" sz="1800" dirty="0" smtClean="0"/>
              <a:t>привлекла </a:t>
            </a:r>
            <a:r>
              <a:rPr lang="ru-RU" sz="1800" dirty="0" err="1" smtClean="0"/>
              <a:t>аутистов</a:t>
            </a:r>
            <a:r>
              <a:rPr lang="ru-RU" sz="1800" dirty="0" smtClean="0"/>
              <a:t> для разбора заявок от строительных компаний. Проект был организован </a:t>
            </a:r>
            <a:r>
              <a:rPr lang="en-US" sz="1800" dirty="0" err="1" smtClean="0"/>
              <a:t>Specialisterne</a:t>
            </a:r>
            <a:r>
              <a:rPr lang="ru-RU" sz="1800" dirty="0"/>
              <a:t>.</a:t>
            </a:r>
            <a:endParaRPr lang="ru-RU" sz="1800" dirty="0" smtClean="0"/>
          </a:p>
          <a:p>
            <a:r>
              <a:rPr lang="ru-RU" sz="1800" dirty="0" smtClean="0"/>
              <a:t>Консультант (человек с аутизмом) должен был внимательно проанализировать карту проложенных кабелей и дать ответ о возможности строительных работ в этом месте (чтобы не повредить кабель)</a:t>
            </a:r>
          </a:p>
          <a:p>
            <a:r>
              <a:rPr lang="ru-RU" sz="1800" dirty="0" err="1" smtClean="0"/>
              <a:t>Аутсорсинговый</a:t>
            </a:r>
            <a:r>
              <a:rPr lang="ru-RU" sz="1800" dirty="0" smtClean="0"/>
              <a:t> проект длился 2 года, люди с аутизмом работали над ним 5 дней в неделю.</a:t>
            </a:r>
          </a:p>
          <a:p>
            <a:r>
              <a:rPr lang="ru-RU" sz="1800" dirty="0" smtClean="0"/>
              <a:t>У работника с аутизмом был персональный менеджер (его предоставляет компания </a:t>
            </a:r>
            <a:r>
              <a:rPr lang="en-US" sz="1800" dirty="0" err="1" smtClean="0"/>
              <a:t>Specialisterne</a:t>
            </a:r>
            <a:r>
              <a:rPr lang="en-US" sz="1800" dirty="0" smtClean="0"/>
              <a:t>)</a:t>
            </a:r>
            <a:r>
              <a:rPr lang="ru-RU" sz="1800" dirty="0" smtClean="0"/>
              <a:t>, с которым тот мог проконсультироваться по любому вопросу. Ресурсы компании-работодателя на это не отвлекались. </a:t>
            </a:r>
          </a:p>
          <a:p>
            <a:r>
              <a:rPr lang="ru-RU" sz="1800" dirty="0" smtClean="0"/>
              <a:t>«В отличие от других консультантов, работники с аутизмом демонстрировали высокую производительность, несмотря на выполнение однообразных, повторяющихся заданий каждый день». </a:t>
            </a:r>
          </a:p>
          <a:p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7588" y="2066608"/>
            <a:ext cx="5830570" cy="3517777"/>
          </a:xfrm>
          <a:prstGeom prst="rect">
            <a:avLst/>
          </a:prstGeom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6025" y="5748763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42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6" y="5803110"/>
            <a:ext cx="929643" cy="914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34" y="85266"/>
            <a:ext cx="10515600" cy="1325563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PROVAIL</a:t>
            </a:r>
            <a:endParaRPr lang="ru-RU" b="1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989" y="1099040"/>
            <a:ext cx="6659880" cy="526574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Компания основана в 1942 г. родителями детей с ДЦП</a:t>
            </a:r>
          </a:p>
          <a:p>
            <a:r>
              <a:rPr lang="ru-RU" dirty="0" smtClean="0"/>
              <a:t>Сферы деятельности: работа для людей с ОВЗ; поддерживаемое проживание (последний интернат закрылся в 1999 г. – отмечено как важная веха в истории компании); мастер-классы, занятия искусством; медицина и стоматология для людей с ОВЗ; переход из школьного возраста во взрослую жизнь – выделено как важнейшее направление деятельности.</a:t>
            </a:r>
          </a:p>
          <a:p>
            <a:r>
              <a:rPr lang="ru-RU" dirty="0" smtClean="0"/>
              <a:t>Этапы работы с аутичными кандидатами: объявление о программе и поиск кандидатов; оценка навыков; 4-недельная стажировка на площадке заинтересованной компании-работодателя; сопровождение наставника; наставник продолжает оказывать помощь после подписания контракта с работодателем; непрошедшие отбор получают предложения от других работодателей, сотрудничающих с </a:t>
            </a:r>
            <a:r>
              <a:rPr lang="en-US" dirty="0" smtClean="0"/>
              <a:t>PROVAIL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7060" y="260985"/>
            <a:ext cx="3812540" cy="2859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240" y="3255327"/>
            <a:ext cx="4658360" cy="31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60" y="214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PROVAIL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кейс 1 – супермаркет,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оплачиваемая работа  6 часов в неделю. 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560" y="1241946"/>
            <a:ext cx="7164027" cy="54556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Кейсы </a:t>
            </a:r>
            <a:r>
              <a:rPr lang="ru-RU" sz="1500" dirty="0"/>
              <a:t>специально </a:t>
            </a:r>
            <a:r>
              <a:rPr lang="ru-RU" sz="1500" dirty="0" smtClean="0"/>
              <a:t>приведены </a:t>
            </a:r>
            <a:r>
              <a:rPr lang="ru-RU" sz="1500" dirty="0"/>
              <a:t>по нашей просьбе как </a:t>
            </a:r>
            <a:r>
              <a:rPr lang="ru-RU" sz="1500" dirty="0" smtClean="0"/>
              <a:t>примеры </a:t>
            </a:r>
            <a:r>
              <a:rPr lang="ru-RU" sz="1500" dirty="0"/>
              <a:t>трудоустройства </a:t>
            </a:r>
            <a:r>
              <a:rPr lang="ru-RU" sz="1500" dirty="0" smtClean="0"/>
              <a:t>людей с </a:t>
            </a:r>
            <a:r>
              <a:rPr lang="ru-RU" sz="1500" dirty="0" err="1"/>
              <a:t>низкофункциональным</a:t>
            </a:r>
            <a:r>
              <a:rPr lang="ru-RU" sz="1500" dirty="0"/>
              <a:t> аутизмом и проблемным поведением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Юноша с </a:t>
            </a:r>
            <a:r>
              <a:rPr lang="ru-RU" sz="1500" dirty="0" err="1" smtClean="0"/>
              <a:t>низкофункциональным</a:t>
            </a:r>
            <a:r>
              <a:rPr lang="ru-RU" sz="1500" dirty="0" smtClean="0"/>
              <a:t> аутизмом работает в супермаркете; он раскладывает товар на полках ровно и так, чтобы он был повёрнут лицом к покупателю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Сейчас человек работает 6 часов в неделю, но начинал с 15 минут в день.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Работа была найдена менеджером по трудоустройству </a:t>
            </a:r>
            <a:r>
              <a:rPr lang="en-US" sz="1500" dirty="0" err="1" smtClean="0"/>
              <a:t>Provail</a:t>
            </a:r>
            <a:r>
              <a:rPr lang="en-US" sz="1500" dirty="0" smtClean="0"/>
              <a:t> </a:t>
            </a:r>
            <a:r>
              <a:rPr lang="ru-RU" sz="1500" dirty="0" smtClean="0"/>
              <a:t>методом простого </a:t>
            </a:r>
            <a:r>
              <a:rPr lang="ru-RU" sz="1500" dirty="0" err="1" smtClean="0"/>
              <a:t>обзвона</a:t>
            </a:r>
            <a:r>
              <a:rPr lang="ru-RU" sz="1500" dirty="0" smtClean="0"/>
              <a:t>; это не благотворительность и не специально организованная позиция; такой сотрудник действительно был нужен супермаркету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Первый визит состоялся ещё до собеседования, юноша пришёл в магазин вместе с мамой 2-3 раза и немного освоился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Вместо собеседования был сразу пробный рабочий период, двое сотрудников </a:t>
            </a:r>
            <a:r>
              <a:rPr lang="en-US" sz="1500" dirty="0" err="1" smtClean="0"/>
              <a:t>Provail</a:t>
            </a:r>
            <a:r>
              <a:rPr lang="en-US" sz="1500" dirty="0" smtClean="0"/>
              <a:t> </a:t>
            </a:r>
            <a:r>
              <a:rPr lang="ru-RU" sz="1500" dirty="0" smtClean="0"/>
              <a:t>сопровождали юношу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Менеджер по трудоустройству помог заполнить анкету на компьютере, читал вслух вопросы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500" dirty="0" smtClean="0"/>
              <a:t>Рабочий процесс начинался плавно, пошагово: два раза в неделю по 15 минут, только раскладывание товара. Со временем процесс стал дольше, добавились другие задания.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500" dirty="0" err="1" smtClean="0"/>
              <a:t>Provail</a:t>
            </a:r>
            <a:r>
              <a:rPr lang="en-US" sz="1500" dirty="0" smtClean="0"/>
              <a:t> </a:t>
            </a:r>
            <a:r>
              <a:rPr lang="ru-RU" sz="1500" dirty="0" smtClean="0"/>
              <a:t>активно привлекает </a:t>
            </a:r>
            <a:r>
              <a:rPr lang="en-US" sz="1500" dirty="0" smtClean="0"/>
              <a:t>ABA-</a:t>
            </a:r>
            <a:r>
              <a:rPr lang="ru-RU" sz="1500" dirty="0" smtClean="0"/>
              <a:t>консультантов для разработки плана включения человека в рабочий процесс и для работы с нежелательным поведением на работе.</a:t>
            </a:r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267" t="-228" r="-28"/>
          <a:stretch/>
        </p:blipFill>
        <p:spPr>
          <a:xfrm>
            <a:off x="7316586" y="1825625"/>
            <a:ext cx="4829694" cy="3643225"/>
          </a:xfrm>
          <a:prstGeom prst="rect">
            <a:avLst/>
          </a:prstGeom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9673" y="5783179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17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7" y="146760"/>
            <a:ext cx="11644793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PROVAIL</a:t>
            </a:r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кейс 2 – девушка из России с синдромом </a:t>
            </a:r>
            <a:r>
              <a:rPr lang="ru-RU" sz="3600" u="sng" dirty="0" err="1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Ретта</a:t>
            </a:r>
            <a:r>
              <a:rPr lang="ru-RU" sz="36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работает в детском саду 1,5 часа в день</a:t>
            </a:r>
            <a:endParaRPr lang="ru-RU" sz="36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68" y="1774209"/>
            <a:ext cx="6683497" cy="489641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Изначально мама девушки не могла представить, чтобы та могла работать, не говоря уже об оплате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Общается с помощью переводчика, т.к. родной язык русский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Девушка проводит уроки чтения вслух в группах детского сада (дети уже начинают читать)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Помощник помогает выбрать историю (для каждой группы – своя), подключить оборудование (</a:t>
            </a:r>
            <a:r>
              <a:rPr lang="en-US" dirty="0" err="1" smtClean="0"/>
              <a:t>Ipad</a:t>
            </a:r>
            <a:r>
              <a:rPr lang="ru-RU" dirty="0" smtClean="0"/>
              <a:t>, колонки)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Девушка перелистывает на </a:t>
            </a:r>
            <a:r>
              <a:rPr lang="ru-RU" dirty="0" err="1" smtClean="0"/>
              <a:t>айпаде</a:t>
            </a:r>
            <a:r>
              <a:rPr lang="ru-RU" dirty="0" smtClean="0"/>
              <a:t> страницы с текстом и картинками, дети слушают текст и читают его вслух с большой интерактивной доски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Проект помогает улучшить грамотность среди детей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/>
              <a:t>Во время обсуждения книги девушка обязательно присутствует в группе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3696" r="7055" b="12102"/>
          <a:stretch/>
        </p:blipFill>
        <p:spPr>
          <a:xfrm>
            <a:off x="7038896" y="1981951"/>
            <a:ext cx="4955395" cy="2967123"/>
          </a:xfrm>
          <a:prstGeom prst="rect">
            <a:avLst/>
          </a:prstGeom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0508" y="5683298"/>
            <a:ext cx="1003783" cy="987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25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8" y="146761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Specialists Guild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найти талант и помочь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68" y="1282890"/>
            <a:ext cx="9297378" cy="489407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Specialists Guild - </a:t>
            </a:r>
            <a:r>
              <a:rPr lang="ru-RU" dirty="0" smtClean="0"/>
              <a:t>некоммерческая организация из Сан-Франциско, которая готовит людей с аутизмом к работе. Модель «социальная франшиза», состоит из 4 шагов:</a:t>
            </a:r>
          </a:p>
          <a:p>
            <a:r>
              <a:rPr lang="ru-RU" dirty="0" smtClean="0"/>
              <a:t>Найти бизнес-сферу (локальные компании), где есть необходимость в аутсорсинге каких-либо несложных услуг (ввод данных, контроль качества, ведение документации), не требующих значительного социального взаимодействия.</a:t>
            </a:r>
          </a:p>
          <a:p>
            <a:r>
              <a:rPr lang="ru-RU" dirty="0" smtClean="0"/>
              <a:t>Провести обучение кандидатов с аутизмами силами </a:t>
            </a:r>
            <a:r>
              <a:rPr lang="en-US" dirty="0" smtClean="0"/>
              <a:t>Specialists Guild</a:t>
            </a:r>
            <a:r>
              <a:rPr lang="ru-RU" dirty="0" smtClean="0"/>
              <a:t>, но с привлечением представителя работодателя.</a:t>
            </a:r>
          </a:p>
          <a:p>
            <a:r>
              <a:rPr lang="ru-RU" dirty="0" smtClean="0"/>
              <a:t>Организовать для работников стажировку в течение 1-2 лет с поддержкой </a:t>
            </a:r>
            <a:r>
              <a:rPr lang="ru-RU" dirty="0" err="1" smtClean="0"/>
              <a:t>нейротипичных</a:t>
            </a:r>
            <a:r>
              <a:rPr lang="ru-RU" dirty="0" smtClean="0"/>
              <a:t> сотрудников или волонтёров.</a:t>
            </a:r>
          </a:p>
          <a:p>
            <a:r>
              <a:rPr lang="ru-RU" dirty="0" smtClean="0"/>
              <a:t>После 1-2 лет стажировки у кандидатов появляется нормальное резюме и шанс найти работу на открытом рынке труда. При необходимости поддержка сохраняется. </a:t>
            </a:r>
          </a:p>
          <a:p>
            <a:r>
              <a:rPr lang="ru-RU" dirty="0" smtClean="0"/>
              <a:t>Иногда требуется специально создать бизнес под аутичных кандидатов. </a:t>
            </a:r>
            <a:endParaRPr lang="ru-RU" dirty="0"/>
          </a:p>
        </p:txBody>
      </p:sp>
      <p:pic>
        <p:nvPicPr>
          <p:cNvPr id="4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9283" y="5719761"/>
            <a:ext cx="929643" cy="91440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09" y="1282890"/>
            <a:ext cx="2338317" cy="31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5" y="174056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Capital One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ассоциация родителей в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рамках корпорации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5" y="1679975"/>
            <a:ext cx="11109276" cy="4351338"/>
          </a:xfrm>
        </p:spPr>
        <p:txBody>
          <a:bodyPr>
            <a:noAutofit/>
          </a:bodyPr>
          <a:lstStyle/>
          <a:p>
            <a:r>
              <a:rPr lang="en-US" sz="1900" dirty="0" smtClean="0"/>
              <a:t>Capital One – </a:t>
            </a:r>
            <a:r>
              <a:rPr lang="ru-RU" sz="1900" dirty="0" smtClean="0"/>
              <a:t>американская финансовая компания со штаб-квартирой в Ричмонде (штат Вирджиния)</a:t>
            </a:r>
          </a:p>
          <a:p>
            <a:r>
              <a:rPr lang="ru-RU" sz="1900" dirty="0" smtClean="0"/>
              <a:t>В 2009 г. была создана ассоциация работников компании, воспитывающих детей с аутизмом. Инициатором был вице-президент Николас </a:t>
            </a:r>
            <a:r>
              <a:rPr lang="ru-RU" sz="1900" dirty="0" err="1" smtClean="0"/>
              <a:t>Слейдик</a:t>
            </a:r>
            <a:r>
              <a:rPr lang="ru-RU" sz="1900" dirty="0" smtClean="0"/>
              <a:t> (отец ребёнка с аутизмом). Компания приветствовала такое объединение, в котором родители поддерживали друг друга и обменивались информацией. </a:t>
            </a:r>
          </a:p>
          <a:p>
            <a:r>
              <a:rPr lang="ru-RU" sz="1900" dirty="0" smtClean="0"/>
              <a:t>В процессе обсуждения общих проблем всё чаще звучал вопрос о трудоустройстве подрастающих детей. «Многие родители говорили: что же мне делать с моим ребёнком? Он скоро окончит университет и обладает высоким интеллектом, но не сможет пройти собеседование и не сможет работать в команде из-за низкого уровня социальных навыков». </a:t>
            </a:r>
          </a:p>
          <a:p>
            <a:r>
              <a:rPr lang="ru-RU" sz="1900" dirty="0" smtClean="0"/>
              <a:t>Родилась идея стажировки для детей с аутизмом в «родной» (для родителей) компании</a:t>
            </a:r>
          </a:p>
          <a:p>
            <a:r>
              <a:rPr lang="ru-RU" sz="1900" dirty="0" err="1" smtClean="0"/>
              <a:t>Ричмондский</a:t>
            </a:r>
            <a:r>
              <a:rPr lang="ru-RU" sz="1900" dirty="0" smtClean="0"/>
              <a:t> центр помощи людям с аутизмом </a:t>
            </a:r>
            <a:r>
              <a:rPr lang="en-US" sz="1900" dirty="0" smtClean="0"/>
              <a:t>Faison School</a:t>
            </a:r>
            <a:r>
              <a:rPr lang="ru-RU" sz="1900" dirty="0" smtClean="0"/>
              <a:t> по просьбе компании </a:t>
            </a:r>
            <a:r>
              <a:rPr lang="en-US" sz="1900" dirty="0" smtClean="0"/>
              <a:t>Capital One </a:t>
            </a:r>
            <a:r>
              <a:rPr lang="ru-RU" sz="1900" dirty="0" smtClean="0"/>
              <a:t>разработал программу, которая включала: недельный курс для аутичных стажёров по правилам поведения в офисе (включая </a:t>
            </a:r>
            <a:r>
              <a:rPr lang="ru-RU" sz="1900" dirty="0" err="1" smtClean="0"/>
              <a:t>дресс</a:t>
            </a:r>
            <a:r>
              <a:rPr lang="ru-RU" sz="1900" dirty="0" smtClean="0"/>
              <a:t>-код); подготовку рядовых сотрудников к появлению стажёров с аутизмом; инструктаж </a:t>
            </a:r>
            <a:r>
              <a:rPr lang="en-US" sz="1900" dirty="0" smtClean="0"/>
              <a:t>HR-</a:t>
            </a:r>
            <a:r>
              <a:rPr lang="ru-RU" sz="1900" dirty="0" smtClean="0"/>
              <a:t>служб по поводу того, как лучше проводить собеседование с аутичным кандидатом; </a:t>
            </a:r>
            <a:r>
              <a:rPr lang="en-US" sz="1900" dirty="0" smtClean="0"/>
              <a:t>Faison School </a:t>
            </a:r>
            <a:r>
              <a:rPr lang="ru-RU" sz="1900" dirty="0" smtClean="0"/>
              <a:t>также предоставила группе молодых людей наставника </a:t>
            </a:r>
            <a:r>
              <a:rPr lang="en-US" sz="1900" dirty="0" smtClean="0"/>
              <a:t>(“job coach”)</a:t>
            </a:r>
            <a:endParaRPr lang="ru-RU" sz="1900" dirty="0" smtClean="0"/>
          </a:p>
          <a:p>
            <a:r>
              <a:rPr lang="ru-RU" sz="1900" dirty="0" smtClean="0"/>
              <a:t>По итогам стажировки 4 из 7 молодых людей получили полноценную работу в компании.</a:t>
            </a:r>
            <a:endParaRPr lang="ru-RU" sz="1900" dirty="0"/>
          </a:p>
        </p:txBody>
      </p:sp>
      <p:sp>
        <p:nvSpPr>
          <p:cNvPr id="4" name="TextBox 3"/>
          <p:cNvSpPr txBox="1"/>
          <p:nvPr/>
        </p:nvSpPr>
        <p:spPr>
          <a:xfrm>
            <a:off x="1419367" y="6455391"/>
            <a:ext cx="998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Источник: </a:t>
            </a:r>
            <a:r>
              <a:rPr lang="en-US" sz="1200" dirty="0" smtClean="0"/>
              <a:t>Richmond Times-Dispatch, 2 </a:t>
            </a:r>
            <a:r>
              <a:rPr lang="ru-RU" sz="1200" dirty="0" smtClean="0"/>
              <a:t>декабря 2015 </a:t>
            </a:r>
            <a:r>
              <a:rPr lang="ru-RU" sz="1200" dirty="0" smtClean="0"/>
              <a:t>г.</a:t>
            </a:r>
            <a:r>
              <a:rPr lang="en-US" sz="1400" dirty="0" smtClean="0">
                <a:solidFill>
                  <a:schemeClr val="bg1"/>
                </a:solidFill>
              </a:rPr>
              <a:t>e_217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2455" y="5574111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919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90" y="1050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Концепция «аутизм как преимущество»: 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Freddie Mac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(и другие…)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376" y="1626076"/>
            <a:ext cx="6123144" cy="4378069"/>
          </a:xfrm>
        </p:spPr>
        <p:txBody>
          <a:bodyPr>
            <a:noAutofit/>
          </a:bodyPr>
          <a:lstStyle/>
          <a:p>
            <a:r>
              <a:rPr lang="ru-RU" sz="1600" dirty="0" smtClean="0"/>
              <a:t>Инвестиционная компания </a:t>
            </a:r>
            <a:r>
              <a:rPr lang="en-US" sz="1600" dirty="0" smtClean="0"/>
              <a:t>Freddie Mac </a:t>
            </a:r>
            <a:r>
              <a:rPr lang="ru-RU" sz="1600" dirty="0" smtClean="0"/>
              <a:t>рассматривает аутичных работников как «ценный актив» (</a:t>
            </a:r>
            <a:r>
              <a:rPr lang="en-US" sz="1600" dirty="0" smtClean="0"/>
              <a:t>Autism as an Asset)</a:t>
            </a:r>
            <a:endParaRPr lang="ru-RU" sz="1600" dirty="0" smtClean="0"/>
          </a:p>
          <a:p>
            <a:r>
              <a:rPr lang="ru-RU" sz="1600" dirty="0" smtClean="0"/>
              <a:t>«Благодаря партнёрству с </a:t>
            </a:r>
            <a:r>
              <a:rPr lang="en-US" sz="1600" dirty="0" smtClean="0"/>
              <a:t>ASAN (Autism Self-Advocacy Network) </a:t>
            </a:r>
            <a:r>
              <a:rPr lang="ru-RU" sz="1600" dirty="0" smtClean="0"/>
              <a:t>мы получили доступ к уникальному, до сих пор не разведанному источнику талантов» (корпоративный блог, 3 апреля 2014)</a:t>
            </a:r>
          </a:p>
          <a:p>
            <a:r>
              <a:rPr lang="en-US" sz="1600" dirty="0" smtClean="0"/>
              <a:t>Freddie Mac </a:t>
            </a:r>
            <a:r>
              <a:rPr lang="ru-RU" sz="1600" dirty="0" smtClean="0"/>
              <a:t>нанимает выпускников колледжей с дипломами в направлениях </a:t>
            </a:r>
            <a:r>
              <a:rPr lang="en-US" sz="1600" dirty="0" smtClean="0"/>
              <a:t>computer science </a:t>
            </a:r>
            <a:r>
              <a:rPr lang="ru-RU" sz="1600" dirty="0" smtClean="0"/>
              <a:t>, математика, финансы. </a:t>
            </a:r>
            <a:endParaRPr lang="en-US" sz="1600" dirty="0" smtClean="0"/>
          </a:p>
          <a:p>
            <a:r>
              <a:rPr lang="en-US" sz="1600" dirty="0" smtClean="0"/>
              <a:t>ASAN </a:t>
            </a:r>
            <a:r>
              <a:rPr lang="ru-RU" sz="1600" dirty="0" smtClean="0"/>
              <a:t>помогает составлять текст вакансий, находить кандидатов и проводит тренинги для персонала о том, как лучше поддержать новичка на рабочем месте</a:t>
            </a:r>
          </a:p>
          <a:p>
            <a:r>
              <a:rPr lang="ru-RU" sz="1600" dirty="0" smtClean="0"/>
              <a:t>Первый нанятый работник с аутизмом Аарон дал интервью </a:t>
            </a:r>
            <a:r>
              <a:rPr lang="en-US" sz="1600" dirty="0" smtClean="0"/>
              <a:t>The Wall </a:t>
            </a:r>
            <a:r>
              <a:rPr lang="en-US" sz="1600" dirty="0" err="1" smtClean="0"/>
              <a:t>Stre</a:t>
            </a:r>
            <a:r>
              <a:rPr lang="en-US" sz="1600" dirty="0" err="1"/>
              <a:t>a</a:t>
            </a:r>
            <a:r>
              <a:rPr lang="en-US" sz="1600" dirty="0" err="1" smtClean="0"/>
              <a:t>t</a:t>
            </a:r>
            <a:r>
              <a:rPr lang="en-US" sz="1600" dirty="0" smtClean="0"/>
              <a:t> Journal</a:t>
            </a:r>
            <a:r>
              <a:rPr lang="ru-RU" sz="1600" dirty="0" smtClean="0"/>
              <a:t> и </a:t>
            </a:r>
            <a:r>
              <a:rPr lang="en-US" sz="1600" dirty="0" smtClean="0"/>
              <a:t>BBC</a:t>
            </a:r>
            <a:r>
              <a:rPr lang="ru-RU" sz="1600" dirty="0" smtClean="0"/>
              <a:t>. Сейчас </a:t>
            </a:r>
            <a:r>
              <a:rPr lang="en-US" sz="1600" dirty="0" smtClean="0"/>
              <a:t>Aa</a:t>
            </a:r>
            <a:r>
              <a:rPr lang="ru-RU" sz="1600" dirty="0" smtClean="0"/>
              <a:t>р</a:t>
            </a:r>
            <a:r>
              <a:rPr lang="en-US" sz="1600" dirty="0" smtClean="0"/>
              <a:t>o</a:t>
            </a:r>
            <a:r>
              <a:rPr lang="ru-RU" sz="1600" dirty="0" smtClean="0"/>
              <a:t>н</a:t>
            </a:r>
            <a:r>
              <a:rPr lang="en-US" sz="1600" dirty="0" smtClean="0"/>
              <a:t> </a:t>
            </a:r>
            <a:r>
              <a:rPr lang="ru-RU" sz="1600" dirty="0" smtClean="0"/>
              <a:t>работает во </a:t>
            </a:r>
            <a:r>
              <a:rPr lang="en-US" sz="1600" dirty="0" smtClean="0"/>
              <a:t>Freddie Mac </a:t>
            </a:r>
            <a:r>
              <a:rPr lang="ru-RU" sz="1600" dirty="0" smtClean="0"/>
              <a:t>и занимается анализом данных, хотя ранее он не мог найти работу по специальности (математика) и работал кассиром. 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270000" y="6199629"/>
            <a:ext cx="10160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Источник: </a:t>
            </a:r>
            <a:r>
              <a:rPr lang="en-US" sz="1400" dirty="0" smtClean="0"/>
              <a:t>Freddie Mac Blog, </a:t>
            </a:r>
            <a:r>
              <a:rPr lang="ru-RU" sz="1400" dirty="0" smtClean="0"/>
              <a:t>3 апреля 2014 г. </a:t>
            </a:r>
            <a:r>
              <a:rPr lang="en-US" sz="1400" dirty="0" smtClean="0">
                <a:hlinkClick r:id="rId2"/>
              </a:rPr>
              <a:t>http://www.freddiemac.com/blog/notable/20140403_autism_in_workplace.html</a:t>
            </a:r>
            <a:endParaRPr lang="ru-RU" sz="1400" dirty="0" smtClean="0"/>
          </a:p>
          <a:p>
            <a:r>
              <a:rPr lang="en-US" sz="1400" dirty="0" smtClean="0"/>
              <a:t>BBC News </a:t>
            </a:r>
            <a:r>
              <a:rPr lang="en-US" sz="1400" dirty="0" smtClean="0">
                <a:hlinkClick r:id="rId3"/>
              </a:rPr>
              <a:t>http://www.bbc.com/news/world-us-canada-27104424</a:t>
            </a:r>
            <a:endParaRPr lang="en-US" sz="1400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0766" y="1027906"/>
            <a:ext cx="4809234" cy="4976240"/>
          </a:xfrm>
          <a:prstGeom prst="rect">
            <a:avLst/>
          </a:prstGeom>
        </p:spPr>
      </p:pic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22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1518" y="0"/>
            <a:ext cx="9144000" cy="1495168"/>
          </a:xfrm>
        </p:spPr>
        <p:txBody>
          <a:bodyPr>
            <a:normAutofit/>
          </a:bodyPr>
          <a:lstStyle/>
          <a:p>
            <a:r>
              <a:rPr lang="ru-RU" sz="54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План презентации</a:t>
            </a:r>
            <a:endParaRPr lang="ru-RU" sz="54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5085" y="1785595"/>
            <a:ext cx="10313773" cy="5072405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А.</a:t>
            </a:r>
            <a:r>
              <a:rPr lang="ru-RU" sz="3600" dirty="0" smtClean="0"/>
              <a:t>	Статистика и введение в проблему</a:t>
            </a:r>
          </a:p>
          <a:p>
            <a:pPr algn="l"/>
            <a:r>
              <a:rPr lang="ru-RU" sz="3600" b="1" dirty="0" smtClean="0"/>
              <a:t>В. </a:t>
            </a:r>
            <a:r>
              <a:rPr lang="ru-RU" sz="3600" dirty="0" smtClean="0"/>
              <a:t>	Работники с аутизмом — мировой тренд</a:t>
            </a:r>
          </a:p>
          <a:p>
            <a:pPr algn="l"/>
            <a:r>
              <a:rPr lang="ru-RU" sz="3600" b="1" dirty="0" smtClean="0"/>
              <a:t>С. </a:t>
            </a:r>
            <a:r>
              <a:rPr lang="ru-RU" sz="3600" dirty="0" smtClean="0"/>
              <a:t>	Примеры успешных проектов в разных странах</a:t>
            </a:r>
          </a:p>
          <a:p>
            <a:pPr algn="l"/>
            <a:r>
              <a:rPr lang="en-US" sz="3600" b="1" dirty="0" smtClean="0"/>
              <a:t>D</a:t>
            </a:r>
            <a:r>
              <a:rPr lang="ru-RU" sz="3600" b="1" dirty="0" smtClean="0"/>
              <a:t>.</a:t>
            </a:r>
            <a:r>
              <a:rPr lang="ru-RU" sz="3600" dirty="0" smtClean="0"/>
              <a:t>	Руководства по трудоустройству</a:t>
            </a:r>
          </a:p>
          <a:p>
            <a:pPr algn="l"/>
            <a:r>
              <a:rPr lang="en-US" sz="3600" b="1" dirty="0" smtClean="0"/>
              <a:t>E</a:t>
            </a:r>
            <a:r>
              <a:rPr lang="ru-RU" sz="3600" b="1" dirty="0" smtClean="0"/>
              <a:t>.</a:t>
            </a:r>
            <a:r>
              <a:rPr lang="ru-RU" sz="3600" dirty="0" smtClean="0"/>
              <a:t>	Идеи для внедрения в России</a:t>
            </a:r>
          </a:p>
          <a:p>
            <a:pPr algn="l"/>
            <a:r>
              <a:rPr lang="en-US" sz="3600" b="1" dirty="0" smtClean="0"/>
              <a:t>F</a:t>
            </a:r>
            <a:r>
              <a:rPr lang="ru-RU" sz="3600" b="1" dirty="0" smtClean="0"/>
              <a:t>.</a:t>
            </a:r>
            <a:r>
              <a:rPr lang="ru-RU" sz="3600" dirty="0" smtClean="0"/>
              <a:t>	Источники по теме</a:t>
            </a:r>
            <a:endParaRPr lang="ru-RU" sz="3600" dirty="0"/>
          </a:p>
        </p:txBody>
      </p:sp>
      <p:pic>
        <p:nvPicPr>
          <p:cNvPr id="7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631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8" y="145867"/>
            <a:ext cx="11535611" cy="1325563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только 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IT-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гиганты: компьютерные </a:t>
            </a:r>
            <a:r>
              <a:rPr lang="ru-RU" u="sng" dirty="0" err="1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стартапы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консалтинговые компании</a:t>
            </a:r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государственные службы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71039"/>
            <a:ext cx="10515600" cy="420592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Ultra</a:t>
            </a:r>
            <a:r>
              <a:rPr lang="ru-RU" dirty="0" smtClean="0"/>
              <a:t> </a:t>
            </a:r>
            <a:r>
              <a:rPr lang="en-US" dirty="0" smtClean="0"/>
              <a:t>Testing – </a:t>
            </a:r>
            <a:r>
              <a:rPr lang="ru-RU" dirty="0" err="1" smtClean="0"/>
              <a:t>стартап</a:t>
            </a:r>
            <a:r>
              <a:rPr lang="ru-RU" dirty="0"/>
              <a:t> </a:t>
            </a:r>
            <a:r>
              <a:rPr lang="ru-RU" dirty="0" smtClean="0"/>
              <a:t>запущен в 2013 г., компания специализируется на тестировании ПО </a:t>
            </a:r>
            <a:r>
              <a:rPr lang="ru-RU" dirty="0" err="1" smtClean="0"/>
              <a:t>по</a:t>
            </a:r>
            <a:r>
              <a:rPr lang="ru-RU" dirty="0" smtClean="0"/>
              <a:t> заказу, 80% сотрудников с аутизмом. Отзыв клиента: «Находят в 10 раз больше «багов» в программном обеспечении, чем сотрудники без аутизма»; возможна удалённая работа из дома. </a:t>
            </a:r>
            <a:endParaRPr lang="en-US" dirty="0" smtClean="0"/>
          </a:p>
          <a:p>
            <a:r>
              <a:rPr lang="en-US" dirty="0"/>
              <a:t>Towers Watson &amp; </a:t>
            </a:r>
            <a:r>
              <a:rPr lang="en-US" dirty="0" smtClean="0"/>
              <a:t>Co</a:t>
            </a:r>
            <a:r>
              <a:rPr lang="ru-RU" dirty="0" smtClean="0"/>
              <a:t>, компания из Нью-Йорка, приняла на работу 18 </a:t>
            </a:r>
            <a:r>
              <a:rPr lang="ru-RU" dirty="0" err="1" smtClean="0"/>
              <a:t>аутистов</a:t>
            </a:r>
            <a:r>
              <a:rPr lang="ru-RU" dirty="0" smtClean="0"/>
              <a:t> в 2014 г., они занимались проверкой финансовых данных. Отзыв компании: «Хотим перенести успешный опыт в наши офисы в других странах»</a:t>
            </a:r>
          </a:p>
          <a:p>
            <a:r>
              <a:rPr lang="ru-RU" dirty="0" smtClean="0"/>
              <a:t>Муниципалитет датского города </a:t>
            </a:r>
            <a:r>
              <a:rPr lang="ru-RU" dirty="0" err="1" smtClean="0"/>
              <a:t>Гладсаксе</a:t>
            </a:r>
            <a:r>
              <a:rPr lang="ru-RU" dirty="0" smtClean="0"/>
              <a:t> привлёк </a:t>
            </a:r>
            <a:r>
              <a:rPr lang="ru-RU" dirty="0" err="1" smtClean="0"/>
              <a:t>аутистов</a:t>
            </a:r>
            <a:r>
              <a:rPr lang="ru-RU" dirty="0" smtClean="0"/>
              <a:t> для обработки большого объёма писем: все письма были отсканированы, отсортированы по темам и отправлены соответствующим госслужащим для решения указанных вопросов. «Было здорово наблюдать, насколько они внимательны к деталям».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5818" y="6176963"/>
            <a:ext cx="1032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Источник: </a:t>
            </a:r>
            <a:r>
              <a:rPr lang="en-US" dirty="0" smtClean="0"/>
              <a:t>Bloomberg</a:t>
            </a:r>
            <a:r>
              <a:rPr lang="ru-RU" dirty="0" smtClean="0"/>
              <a:t>, </a:t>
            </a:r>
            <a:r>
              <a:rPr lang="en-US" dirty="0" smtClean="0"/>
              <a:t>Specialist People Foundation </a:t>
            </a:r>
            <a:endParaRPr lang="ru-RU" dirty="0"/>
          </a:p>
        </p:txBody>
      </p:sp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96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68" y="133114"/>
            <a:ext cx="11943851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Руководства по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трудоустройству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структурирование информации для работодателя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094" y="1583140"/>
            <a:ext cx="8045024" cy="459382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Что такое аутизм: нейтральное или позитивное объяснение. Концепция «отличия». Социальная (а не медицинская) модель.</a:t>
            </a:r>
          </a:p>
          <a:p>
            <a:r>
              <a:rPr lang="ru-RU" dirty="0" smtClean="0"/>
              <a:t>Фокус на преимуществах. Пример: «Честность, надёжность, сосредоточенность на работе, а не на офисной жизни. Способность к повторениям и рутинным заданиям. Внимание к деталям».</a:t>
            </a:r>
          </a:p>
          <a:p>
            <a:r>
              <a:rPr lang="ru-RU" dirty="0" smtClean="0"/>
              <a:t>Трудоустройство людей с РАС – растущий тренд, к которому необходимо готовиться работодателям. «Все больше людей с аутизмом находят полноценную работу и доказывают, что при необходимой поддержке они могут быть полезны на многих должностях» (руководство </a:t>
            </a:r>
            <a:r>
              <a:rPr lang="en-US" dirty="0" smtClean="0"/>
              <a:t>OAR, </a:t>
            </a:r>
            <a:r>
              <a:rPr lang="ru-RU" dirty="0" smtClean="0"/>
              <a:t>округ Колумбия, США).</a:t>
            </a:r>
          </a:p>
          <a:p>
            <a:r>
              <a:rPr lang="ru-RU" dirty="0" smtClean="0"/>
              <a:t>Пошаговые стратегии. Пример: 1)Познакомьтесь с сотрудником 2)Введите в курс дела 3)Организуйте максимально дружелюбное рабочее место 4)Максимизируйте тот ресурс поддержки, который уже есть в вашей компании 5)Давайте чёткие инструкции и обратную связь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6342" y="1690688"/>
            <a:ext cx="3261677" cy="4919938"/>
          </a:xfrm>
          <a:prstGeom prst="rect">
            <a:avLst/>
          </a:prstGeom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263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58" y="454"/>
            <a:ext cx="11267364" cy="1325563"/>
          </a:xfrm>
        </p:spPr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Сенсорные особенности и рабочее место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1326017"/>
            <a:ext cx="6577257" cy="485094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Снизить шумовую нагрузку («</a:t>
            </a:r>
            <a:r>
              <a:rPr lang="ru-RU" dirty="0" err="1" smtClean="0"/>
              <a:t>дистракторы</a:t>
            </a:r>
            <a:r>
              <a:rPr lang="ru-RU" dirty="0" smtClean="0"/>
              <a:t>»)</a:t>
            </a:r>
          </a:p>
          <a:p>
            <a:r>
              <a:rPr lang="ru-RU" dirty="0" smtClean="0"/>
              <a:t>Возможно, понадобятся наушники</a:t>
            </a:r>
          </a:p>
          <a:p>
            <a:r>
              <a:rPr lang="ru-RU" dirty="0" smtClean="0"/>
              <a:t>Использовать </a:t>
            </a:r>
            <a:r>
              <a:rPr lang="ru-RU" dirty="0" err="1" smtClean="0"/>
              <a:t>шумопоглощающие</a:t>
            </a:r>
            <a:r>
              <a:rPr lang="ru-RU" dirty="0" smtClean="0"/>
              <a:t> панели</a:t>
            </a:r>
          </a:p>
          <a:p>
            <a:r>
              <a:rPr lang="en-US" dirty="0" smtClean="0"/>
              <a:t>White noise machine</a:t>
            </a:r>
            <a:endParaRPr lang="ru-RU" dirty="0" smtClean="0"/>
          </a:p>
          <a:p>
            <a:r>
              <a:rPr lang="ru-RU" dirty="0" smtClean="0"/>
              <a:t>Снизить количество визуальных раздражителей</a:t>
            </a:r>
          </a:p>
          <a:p>
            <a:r>
              <a:rPr lang="ru-RU" dirty="0" smtClean="0"/>
              <a:t>Использовать кабинки, ширмы</a:t>
            </a:r>
          </a:p>
          <a:p>
            <a:r>
              <a:rPr lang="ru-RU" dirty="0" smtClean="0"/>
              <a:t>Запланировать короткие перерывы для отдыха и разгрузки</a:t>
            </a:r>
          </a:p>
          <a:p>
            <a:r>
              <a:rPr lang="ru-RU" dirty="0" smtClean="0"/>
              <a:t>Не подходить к сотруднику неожиданно, из-за спины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5746" y="1825625"/>
            <a:ext cx="5166113" cy="3434915"/>
          </a:xfrm>
          <a:prstGeom prst="rect">
            <a:avLst/>
          </a:prstGeom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5082" y="5760148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752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95" y="10144"/>
            <a:ext cx="11372836" cy="98614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Коммуникация на рабочем месте: 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40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чем </a:t>
            </a:r>
            <a:r>
              <a:rPr lang="ru-RU" sz="40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яснее, тем лучше</a:t>
            </a:r>
            <a:endParaRPr lang="ru-RU" sz="40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129" y="1158655"/>
            <a:ext cx="7861917" cy="90992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3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«Стратегии, которые помогают адаптировать сотрудника с аутизмом, как правило, эффективны и для всех остальных работников и вносят необходимую ясность в рабочий процесс». 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4120" y="1690688"/>
            <a:ext cx="3097368" cy="289584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74217"/>
              </p:ext>
            </p:extLst>
          </p:nvPr>
        </p:nvGraphicFramePr>
        <p:xfrm>
          <a:off x="323295" y="2121762"/>
          <a:ext cx="9477652" cy="457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8140"/>
                <a:gridCol w="4769512"/>
              </a:tblGrid>
              <a:tr h="328956">
                <a:tc>
                  <a:txBody>
                    <a:bodyPr/>
                    <a:lstStyle/>
                    <a:p>
                      <a:r>
                        <a:rPr lang="ru-RU" dirty="0" smtClean="0"/>
                        <a:t>Что</a:t>
                      </a:r>
                      <a:r>
                        <a:rPr lang="ru-RU" baseline="0" dirty="0" smtClean="0"/>
                        <a:t> обычно говорят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нужно сказать</a:t>
                      </a:r>
                      <a:endParaRPr lang="ru-RU" dirty="0"/>
                    </a:p>
                  </a:txBody>
                  <a:tcPr/>
                </a:tc>
              </a:tr>
              <a:tr h="575672">
                <a:tc>
                  <a:txBody>
                    <a:bodyPr/>
                    <a:lstStyle/>
                    <a:p>
                      <a:r>
                        <a:rPr lang="ru-RU" dirty="0" smtClean="0"/>
                        <a:t>Ты собираешься работать над этой базой данных?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Пожалуйста, начни работать над этой  базой данных.</a:t>
                      </a:r>
                      <a:endParaRPr lang="ru-RU" dirty="0"/>
                    </a:p>
                  </a:txBody>
                  <a:tcPr/>
                </a:tc>
              </a:tr>
              <a:tr h="575672">
                <a:tc>
                  <a:txBody>
                    <a:bodyPr/>
                    <a:lstStyle/>
                    <a:p>
                      <a:r>
                        <a:rPr lang="ru-RU" dirty="0" smtClean="0"/>
                        <a:t>Давай потом пообедаем.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Если</a:t>
                      </a:r>
                      <a:r>
                        <a:rPr lang="ru-RU" baseline="0" dirty="0" smtClean="0"/>
                        <a:t> ты хочешь пообедать вместе, то встречаемся в буфете в 12.00.</a:t>
                      </a:r>
                      <a:endParaRPr lang="ru-RU" dirty="0"/>
                    </a:p>
                  </a:txBody>
                  <a:tcPr/>
                </a:tc>
              </a:tr>
              <a:tr h="575672">
                <a:tc>
                  <a:txBody>
                    <a:bodyPr/>
                    <a:lstStyle/>
                    <a:p>
                      <a:r>
                        <a:rPr lang="ru-RU" dirty="0" smtClean="0"/>
                        <a:t>Над этой</a:t>
                      </a:r>
                      <a:r>
                        <a:rPr lang="ru-RU" baseline="0" dirty="0" smtClean="0"/>
                        <a:t> работой придётся как следует попотеть.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Это трудное</a:t>
                      </a:r>
                      <a:r>
                        <a:rPr lang="ru-RU" baseline="0" dirty="0" smtClean="0"/>
                        <a:t> задание.</a:t>
                      </a:r>
                      <a:endParaRPr lang="ru-RU" dirty="0"/>
                    </a:p>
                  </a:txBody>
                  <a:tcPr/>
                </a:tc>
              </a:tr>
              <a:tr h="575672">
                <a:tc>
                  <a:txBody>
                    <a:bodyPr/>
                    <a:lstStyle/>
                    <a:p>
                      <a:r>
                        <a:rPr lang="ru-RU" dirty="0" smtClean="0"/>
                        <a:t>(молча поглядывать на часы во время встречи).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Сказать: «Наша встреча окончена и нужно вернуться к</a:t>
                      </a:r>
                      <a:r>
                        <a:rPr lang="ru-RU" baseline="0" dirty="0" smtClean="0"/>
                        <a:t> работе».</a:t>
                      </a:r>
                      <a:endParaRPr lang="ru-RU" dirty="0"/>
                    </a:p>
                  </a:txBody>
                  <a:tcPr/>
                </a:tc>
              </a:tr>
              <a:tr h="575672">
                <a:tc>
                  <a:txBody>
                    <a:bodyPr/>
                    <a:lstStyle/>
                    <a:p>
                      <a:r>
                        <a:rPr lang="ru-RU" dirty="0" smtClean="0"/>
                        <a:t>Отчёт сырой.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твоём отчете есть грамматические и расчётные ошибки.</a:t>
                      </a:r>
                      <a:endParaRPr lang="ru-RU" dirty="0"/>
                    </a:p>
                  </a:txBody>
                  <a:tcPr/>
                </a:tc>
              </a:tr>
              <a:tr h="369420">
                <a:tc>
                  <a:txBody>
                    <a:bodyPr/>
                    <a:lstStyle/>
                    <a:p>
                      <a:r>
                        <a:rPr lang="ru-RU" dirty="0" smtClean="0"/>
                        <a:t>Ты понял задание?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ты будешь выполнять в первую очередь?</a:t>
                      </a:r>
                      <a:endParaRPr lang="ru-RU" dirty="0"/>
                    </a:p>
                  </a:txBody>
                  <a:tcPr/>
                </a:tc>
              </a:tr>
              <a:tr h="328956">
                <a:tc>
                  <a:txBody>
                    <a:bodyPr/>
                    <a:lstStyle/>
                    <a:p>
                      <a:r>
                        <a:rPr lang="ru-RU" dirty="0" smtClean="0"/>
                        <a:t>Заканчивай работу над проектом.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Первый</a:t>
                      </a:r>
                      <a:r>
                        <a:rPr lang="ru-RU" baseline="0" dirty="0" smtClean="0"/>
                        <a:t> материал по проекту должен быть сдан завтра в 13.00 в электронном виде.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7311" y="5762167"/>
            <a:ext cx="929643" cy="91440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49" y="1365985"/>
            <a:ext cx="649406" cy="6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2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3807" y="769257"/>
            <a:ext cx="4424879" cy="537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29" y="10647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Руководство для специалистов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трудоустройству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3329" y="1774209"/>
            <a:ext cx="6747071" cy="2928415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Описание РАС </a:t>
            </a:r>
            <a:br>
              <a:rPr lang="ru-RU" dirty="0" smtClean="0"/>
            </a:br>
            <a:r>
              <a:rPr lang="ru-RU" dirty="0" smtClean="0"/>
              <a:t>(сильные и слабые стороны)</a:t>
            </a:r>
          </a:p>
          <a:p>
            <a:pPr lvl="0"/>
            <a:r>
              <a:rPr lang="ru-RU" dirty="0" smtClean="0"/>
              <a:t>Как провести первое интервью</a:t>
            </a:r>
          </a:p>
          <a:p>
            <a:pPr lvl="0"/>
            <a:r>
              <a:rPr lang="ru-RU" dirty="0" smtClean="0"/>
              <a:t>Планирование карьеры (советы помощникам на рабочем месте, список рабочих мест)</a:t>
            </a:r>
          </a:p>
          <a:p>
            <a:pPr lvl="0"/>
            <a:endParaRPr lang="ru-RU" dirty="0" smtClean="0"/>
          </a:p>
          <a:p>
            <a:pPr lvl="0"/>
            <a:endParaRPr lang="ru-RU" dirty="0"/>
          </a:p>
        </p:txBody>
      </p:sp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44667" y="4534409"/>
            <a:ext cx="3878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Все люди с особенностями 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могут и должны работать!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http://icons.iconarchive.com/icons/tatice/cristal-intense/256/ok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50" y="4681193"/>
            <a:ext cx="684213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6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Идеи для внедрения в России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473926" cy="4498975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Перевод и публикация пособий </a:t>
            </a:r>
            <a:r>
              <a:rPr lang="ru-RU" dirty="0" smtClean="0"/>
              <a:t>и руководств </a:t>
            </a:r>
            <a:r>
              <a:rPr lang="ru-RU" dirty="0" smtClean="0"/>
              <a:t>для </a:t>
            </a:r>
            <a:r>
              <a:rPr lang="ru-RU" dirty="0" smtClean="0"/>
              <a:t>работодателей и </a:t>
            </a:r>
            <a:r>
              <a:rPr lang="ru-RU" dirty="0" err="1" smtClean="0"/>
              <a:t>тьюторов</a:t>
            </a:r>
            <a:r>
              <a:rPr lang="ru-RU" dirty="0" smtClean="0"/>
              <a:t> на рабочих местах</a:t>
            </a:r>
          </a:p>
          <a:p>
            <a:pPr lvl="0"/>
            <a:r>
              <a:rPr lang="ru-RU" dirty="0" smtClean="0"/>
              <a:t>Организация обучения </a:t>
            </a:r>
            <a:r>
              <a:rPr lang="ru-RU" dirty="0" err="1" smtClean="0"/>
              <a:t>тьюторов</a:t>
            </a:r>
            <a:r>
              <a:rPr lang="ru-RU" dirty="0" smtClean="0"/>
              <a:t>/ассистентов </a:t>
            </a:r>
            <a:r>
              <a:rPr lang="ru-RU" dirty="0" smtClean="0"/>
              <a:t>на рабочих местах для людей с РАС </a:t>
            </a:r>
          </a:p>
          <a:p>
            <a:pPr lvl="0"/>
            <a:r>
              <a:rPr lang="ru-RU" dirty="0" smtClean="0"/>
              <a:t>Переговоры и внедрение в </a:t>
            </a:r>
            <a:r>
              <a:rPr lang="ru-RU" dirty="0"/>
              <a:t>Р</a:t>
            </a:r>
            <a:r>
              <a:rPr lang="ru-RU" dirty="0" smtClean="0"/>
              <a:t>оссии </a:t>
            </a:r>
            <a:r>
              <a:rPr lang="ru-RU" dirty="0" smtClean="0"/>
              <a:t>тиражируемых моделей-франшиз, например, </a:t>
            </a:r>
            <a:r>
              <a:rPr lang="en-US" dirty="0" smtClean="0"/>
              <a:t>Project Search</a:t>
            </a:r>
            <a:endParaRPr lang="ru-RU" dirty="0"/>
          </a:p>
        </p:txBody>
      </p:sp>
      <p:pic>
        <p:nvPicPr>
          <p:cNvPr id="5122" name="Picture 2" descr="C:\Users\Йа\Desktop\ergonomka-robochogo-mscya-pri-robot-za-kompyuterom_8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743" y="2218010"/>
            <a:ext cx="5399767" cy="4211819"/>
          </a:xfrm>
          <a:prstGeom prst="rect">
            <a:avLst/>
          </a:prstGeom>
          <a:noFill/>
        </p:spPr>
      </p:pic>
      <p:pic>
        <p:nvPicPr>
          <p:cNvPr id="5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068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6682" y="5762167"/>
            <a:ext cx="929643" cy="914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</a:rPr>
              <a:t>Источники по теме</a:t>
            </a:r>
            <a:endParaRPr lang="ru-RU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4996"/>
            <a:ext cx="11049000" cy="482191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4000" b="1" dirty="0" smtClean="0"/>
              <a:t>Компании, принимающие на работу</a:t>
            </a:r>
            <a:endParaRPr lang="ru-RU" sz="4000" dirty="0" smtClean="0"/>
          </a:p>
          <a:p>
            <a:r>
              <a:rPr lang="ru-RU" b="1" u="sng" dirty="0" smtClean="0">
                <a:hlinkClick r:id="rId3"/>
              </a:rPr>
              <a:t>http://specialisterne.com/</a:t>
            </a:r>
            <a:r>
              <a:rPr lang="ru-RU" b="1" dirty="0" smtClean="0"/>
              <a:t>  (международная компания, разработка ПО)</a:t>
            </a:r>
          </a:p>
          <a:p>
            <a:r>
              <a:rPr lang="ru-RU" b="1" u="sng" dirty="0" smtClean="0">
                <a:hlinkClick r:id="rId4"/>
              </a:rPr>
              <a:t>http://www.walgreens.com/</a:t>
            </a:r>
            <a:r>
              <a:rPr lang="ru-RU" b="1" dirty="0" smtClean="0"/>
              <a:t>  (США, дистрибуция)</a:t>
            </a:r>
          </a:p>
          <a:p>
            <a:r>
              <a:rPr lang="ru-RU" b="1" u="sng" dirty="0" smtClean="0">
                <a:hlinkClick r:id="rId5"/>
              </a:rPr>
              <a:t>http://aspiritech.org/</a:t>
            </a:r>
            <a:r>
              <a:rPr lang="ru-RU" b="1" dirty="0" smtClean="0"/>
              <a:t>    (США, тестирование ПО)</a:t>
            </a:r>
          </a:p>
          <a:p>
            <a:r>
              <a:rPr lang="ru-RU" b="1" u="sng" dirty="0" smtClean="0">
                <a:hlinkClick r:id="rId6"/>
              </a:rPr>
              <a:t>http://rosesforautism.com/</a:t>
            </a:r>
            <a:r>
              <a:rPr lang="ru-RU" b="1" dirty="0" smtClean="0"/>
              <a:t>   (США, флористика)</a:t>
            </a:r>
          </a:p>
          <a:p>
            <a:r>
              <a:rPr lang="ru-RU" b="1" u="sng" dirty="0" smtClean="0">
                <a:hlinkClick r:id="rId7"/>
              </a:rPr>
              <a:t>http://auticon.com/</a:t>
            </a:r>
            <a:r>
              <a:rPr lang="ru-RU" b="1" dirty="0" smtClean="0"/>
              <a:t>   (</a:t>
            </a:r>
            <a:r>
              <a:rPr lang="en-US" b="1" dirty="0" smtClean="0"/>
              <a:t>IT</a:t>
            </a:r>
            <a:r>
              <a:rPr lang="ru-RU" b="1" dirty="0" smtClean="0"/>
              <a:t>, тестирование ПО, Германия)</a:t>
            </a:r>
          </a:p>
          <a:p>
            <a:r>
              <a:rPr lang="en-US" b="1" u="sng" dirty="0" smtClean="0">
                <a:hlinkClick r:id="rId8"/>
              </a:rPr>
              <a:t>http://go.sap.com/</a:t>
            </a:r>
            <a:r>
              <a:rPr lang="en-US" b="1" dirty="0" smtClean="0"/>
              <a:t>    (IT,  </a:t>
            </a:r>
            <a:r>
              <a:rPr lang="ru-RU" b="1" dirty="0" smtClean="0"/>
              <a:t>международная компания</a:t>
            </a:r>
            <a:r>
              <a:rPr lang="en-US" b="1" dirty="0" smtClean="0"/>
              <a:t>, Autism at Work Program)</a:t>
            </a:r>
            <a:endParaRPr lang="ru-RU" b="1" dirty="0" smtClean="0"/>
          </a:p>
          <a:p>
            <a:r>
              <a:rPr lang="en-US" b="1" u="sng" dirty="0" smtClean="0">
                <a:hlinkClick r:id="rId9"/>
              </a:rPr>
              <a:t>http</a:t>
            </a:r>
            <a:r>
              <a:rPr lang="ru-RU" b="1" u="sng" dirty="0" smtClean="0">
                <a:hlinkClick r:id="rId9"/>
              </a:rPr>
              <a:t>://</a:t>
            </a:r>
            <a:r>
              <a:rPr lang="en-US" b="1" u="sng" dirty="0" smtClean="0">
                <a:hlinkClick r:id="rId9"/>
              </a:rPr>
              <a:t>www</a:t>
            </a:r>
            <a:r>
              <a:rPr lang="ru-RU" b="1" u="sng" dirty="0" smtClean="0">
                <a:hlinkClick r:id="rId9"/>
              </a:rPr>
              <a:t>.</a:t>
            </a:r>
            <a:r>
              <a:rPr lang="en-US" b="1" u="sng" dirty="0" err="1" smtClean="0">
                <a:hlinkClick r:id="rId9"/>
              </a:rPr>
              <a:t>rikagaku</a:t>
            </a:r>
            <a:r>
              <a:rPr lang="ru-RU" b="1" u="sng" dirty="0" smtClean="0">
                <a:hlinkClick r:id="rId9"/>
              </a:rPr>
              <a:t>.</a:t>
            </a:r>
            <a:r>
              <a:rPr lang="en-US" b="1" u="sng" dirty="0" smtClean="0">
                <a:hlinkClick r:id="rId9"/>
              </a:rPr>
              <a:t>co</a:t>
            </a:r>
            <a:r>
              <a:rPr lang="ru-RU" b="1" u="sng" dirty="0" smtClean="0">
                <a:hlinkClick r:id="rId9"/>
              </a:rPr>
              <a:t>.</a:t>
            </a:r>
            <a:r>
              <a:rPr lang="en-US" b="1" u="sng" dirty="0" err="1" smtClean="0">
                <a:hlinkClick r:id="rId9"/>
              </a:rPr>
              <a:t>jp</a:t>
            </a:r>
            <a:r>
              <a:rPr lang="ru-RU" b="1" u="sng" dirty="0" smtClean="0">
                <a:hlinkClick r:id="rId9"/>
              </a:rPr>
              <a:t>/</a:t>
            </a:r>
            <a:r>
              <a:rPr lang="ru-RU" b="1" dirty="0" smtClean="0"/>
              <a:t>  (производство школьных мелков, Япония)</a:t>
            </a:r>
          </a:p>
          <a:p>
            <a:r>
              <a:rPr lang="en-US" b="1" u="sng" dirty="0" smtClean="0">
                <a:hlinkClick r:id="rId10"/>
              </a:rPr>
              <a:t>http</a:t>
            </a:r>
            <a:r>
              <a:rPr lang="ru-RU" b="1" u="sng" dirty="0" smtClean="0">
                <a:hlinkClick r:id="rId10"/>
              </a:rPr>
              <a:t>://</a:t>
            </a:r>
            <a:r>
              <a:rPr lang="en-US" b="1" u="sng" dirty="0" smtClean="0">
                <a:hlinkClick r:id="rId10"/>
              </a:rPr>
              <a:t>www</a:t>
            </a:r>
            <a:r>
              <a:rPr lang="ru-RU" b="1" u="sng" dirty="0" smtClean="0">
                <a:hlinkClick r:id="rId10"/>
              </a:rPr>
              <a:t>.</a:t>
            </a:r>
            <a:r>
              <a:rPr lang="en-US" b="1" u="sng" dirty="0" err="1" smtClean="0">
                <a:hlinkClick r:id="rId10"/>
              </a:rPr>
              <a:t>aqa</a:t>
            </a:r>
            <a:r>
              <a:rPr lang="ru-RU" b="1" u="sng" dirty="0" smtClean="0">
                <a:hlinkClick r:id="rId10"/>
              </a:rPr>
              <a:t>.</a:t>
            </a:r>
            <a:r>
              <a:rPr lang="en-US" b="1" u="sng" dirty="0" smtClean="0">
                <a:hlinkClick r:id="rId10"/>
              </a:rPr>
              <a:t>co</a:t>
            </a:r>
            <a:r>
              <a:rPr lang="ru-RU" b="1" u="sng" dirty="0" smtClean="0">
                <a:hlinkClick r:id="rId10"/>
              </a:rPr>
              <a:t>.</a:t>
            </a:r>
            <a:r>
              <a:rPr lang="en-US" b="1" u="sng" dirty="0" err="1" smtClean="0">
                <a:hlinkClick r:id="rId10"/>
              </a:rPr>
              <a:t>il</a:t>
            </a:r>
            <a:r>
              <a:rPr lang="ru-RU" b="1" u="sng" dirty="0" smtClean="0">
                <a:hlinkClick r:id="rId10"/>
              </a:rPr>
              <a:t>/</a:t>
            </a:r>
            <a:r>
              <a:rPr lang="ru-RU" b="1" dirty="0" smtClean="0"/>
              <a:t>   (</a:t>
            </a:r>
            <a:r>
              <a:rPr lang="en-US" b="1" dirty="0" smtClean="0"/>
              <a:t>IT</a:t>
            </a:r>
            <a:r>
              <a:rPr lang="ru-RU" b="1" dirty="0" smtClean="0"/>
              <a:t>, Израиль)</a:t>
            </a:r>
          </a:p>
          <a:p>
            <a:r>
              <a:rPr lang="ru-RU" b="1" u="sng" dirty="0" smtClean="0">
                <a:hlinkClick r:id="rId11"/>
              </a:rPr>
              <a:t>http://alut.org.il/</a:t>
            </a:r>
            <a:r>
              <a:rPr lang="ru-RU" b="1" dirty="0" smtClean="0"/>
              <a:t>   (центры занятости, при ассоциации родителей  детей с РАС, Израиль)</a:t>
            </a:r>
          </a:p>
          <a:p>
            <a:r>
              <a:rPr lang="ru-RU" b="1" u="sng" dirty="0" smtClean="0">
                <a:hlinkClick r:id="rId12"/>
              </a:rPr>
              <a:t>http://www.b-e.org.il/</a:t>
            </a:r>
            <a:r>
              <a:rPr lang="ru-RU" b="1" dirty="0" smtClean="0"/>
              <a:t>  (организация, специализирующаяся на помощи </a:t>
            </a:r>
          </a:p>
          <a:p>
            <a:r>
              <a:rPr lang="ru-RU" b="1" dirty="0" smtClean="0"/>
              <a:t>в трудоустройстве, реабилитации, образовании. Израиль)</a:t>
            </a:r>
          </a:p>
          <a:p>
            <a:r>
              <a:rPr lang="ru-RU" b="1" u="sng" dirty="0" smtClean="0">
                <a:hlinkClick r:id="rId13"/>
              </a:rPr>
              <a:t>http://www.andjoy.org.il/</a:t>
            </a:r>
            <a:r>
              <a:rPr lang="ru-RU" b="1" dirty="0" smtClean="0"/>
              <a:t>   (флористика, Израиль)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00752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Источники по теме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4996"/>
            <a:ext cx="11049000" cy="48219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Компании и </a:t>
            </a:r>
            <a:r>
              <a:rPr lang="ru-RU" b="1" dirty="0" smtClean="0"/>
              <a:t>агентства</a:t>
            </a:r>
            <a:r>
              <a:rPr lang="ru-RU" b="1" dirty="0" smtClean="0"/>
              <a:t>, помогающие в трудоустройстве </a:t>
            </a:r>
          </a:p>
          <a:p>
            <a:r>
              <a:rPr lang="en-US" sz="2000" b="1" u="sng" dirty="0" smtClean="0">
                <a:hlinkClick r:id="rId2"/>
              </a:rPr>
              <a:t>http</a:t>
            </a:r>
            <a:r>
              <a:rPr lang="ru-RU" sz="2000" b="1" u="sng" dirty="0" smtClean="0">
                <a:hlinkClick r:id="rId2"/>
              </a:rPr>
              <a:t>://</a:t>
            </a:r>
            <a:r>
              <a:rPr lang="en-US" sz="2000" b="1" u="sng" dirty="0" smtClean="0">
                <a:hlinkClick r:id="rId2"/>
              </a:rPr>
              <a:t>www</a:t>
            </a:r>
            <a:r>
              <a:rPr lang="ru-RU" sz="2000" b="1" u="sng" dirty="0" smtClean="0">
                <a:hlinkClick r:id="rId2"/>
              </a:rPr>
              <a:t>.</a:t>
            </a:r>
            <a:r>
              <a:rPr lang="en-US" sz="2000" b="1" u="sng" dirty="0" err="1" smtClean="0">
                <a:hlinkClick r:id="rId2"/>
              </a:rPr>
              <a:t>projectsearch</a:t>
            </a:r>
            <a:r>
              <a:rPr lang="ru-RU" sz="2000" b="1" u="sng" dirty="0" smtClean="0">
                <a:hlinkClick r:id="rId2"/>
              </a:rPr>
              <a:t>.</a:t>
            </a:r>
            <a:r>
              <a:rPr lang="en-US" sz="2000" b="1" u="sng" dirty="0" smtClean="0">
                <a:hlinkClick r:id="rId2"/>
              </a:rPr>
              <a:t>us</a:t>
            </a:r>
            <a:r>
              <a:rPr lang="ru-RU" sz="2000" b="1" u="sng" dirty="0" smtClean="0">
                <a:hlinkClick r:id="rId2"/>
              </a:rPr>
              <a:t>/</a:t>
            </a:r>
            <a:endParaRPr lang="ru-RU" sz="2000" dirty="0" smtClean="0"/>
          </a:p>
          <a:p>
            <a:r>
              <a:rPr lang="en-US" sz="2000" b="1" u="sng" dirty="0" smtClean="0">
                <a:hlinkClick r:id="rId3"/>
              </a:rPr>
              <a:t>http</a:t>
            </a:r>
            <a:r>
              <a:rPr lang="ru-RU" sz="2000" b="1" u="sng" dirty="0" smtClean="0">
                <a:hlinkClick r:id="rId3"/>
              </a:rPr>
              <a:t>://</a:t>
            </a:r>
            <a:r>
              <a:rPr lang="en-US" sz="2000" b="1" u="sng" dirty="0" smtClean="0">
                <a:hlinkClick r:id="rId3"/>
              </a:rPr>
              <a:t>www</a:t>
            </a:r>
            <a:r>
              <a:rPr lang="ru-RU" sz="2000" b="1" u="sng" dirty="0" smtClean="0">
                <a:hlinkClick r:id="rId3"/>
              </a:rPr>
              <a:t>.</a:t>
            </a:r>
            <a:r>
              <a:rPr lang="en-US" sz="2000" b="1" u="sng" dirty="0" err="1" smtClean="0">
                <a:hlinkClick r:id="rId3"/>
              </a:rPr>
              <a:t>autismworkforce</a:t>
            </a:r>
            <a:r>
              <a:rPr lang="ru-RU" sz="2000" b="1" u="sng" dirty="0" smtClean="0">
                <a:hlinkClick r:id="rId3"/>
              </a:rPr>
              <a:t>.</a:t>
            </a:r>
            <a:r>
              <a:rPr lang="en-US" sz="2000" b="1" u="sng" dirty="0" smtClean="0">
                <a:hlinkClick r:id="rId3"/>
              </a:rPr>
              <a:t>com</a:t>
            </a:r>
            <a:r>
              <a:rPr lang="ru-RU" sz="2000" b="1" u="sng" dirty="0" smtClean="0">
                <a:hlinkClick r:id="rId3"/>
              </a:rPr>
              <a:t>/</a:t>
            </a:r>
            <a:r>
              <a:rPr lang="ru-RU" sz="2000" b="1" dirty="0" smtClean="0"/>
              <a:t> </a:t>
            </a:r>
          </a:p>
          <a:p>
            <a:pPr>
              <a:buNone/>
            </a:pPr>
            <a:r>
              <a:rPr lang="ru-RU" sz="2000" b="1" dirty="0" smtClean="0"/>
              <a:t>Руководство для специалистов по трудоустройству людей с РАС</a:t>
            </a:r>
            <a:endParaRPr lang="ru-RU" sz="2000" dirty="0" smtClean="0"/>
          </a:p>
          <a:p>
            <a:pPr>
              <a:buNone/>
            </a:pPr>
            <a:r>
              <a:rPr lang="en-US" sz="2000" dirty="0" smtClean="0"/>
              <a:t>Adult Autism &amp; Employment. A guide for Vocational Rehabilitation Professionals by Scott </a:t>
            </a:r>
            <a:r>
              <a:rPr lang="en-US" sz="2000" dirty="0" err="1" smtClean="0"/>
              <a:t>Standifer</a:t>
            </a:r>
            <a:r>
              <a:rPr lang="en-US" sz="2000" dirty="0" smtClean="0"/>
              <a:t>, Ph.D.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Статистика по трудоустройству:</a:t>
            </a:r>
          </a:p>
          <a:p>
            <a:pPr>
              <a:buNone/>
            </a:pPr>
            <a:r>
              <a:rPr lang="en-US" sz="1600" dirty="0" smtClean="0"/>
              <a:t>Trends in Employment for Individuals with Autism Spectrum Disorder: a Review of the Research Literature June L. Chen &amp; Geraldine</a:t>
            </a:r>
            <a:endParaRPr lang="ru-RU" sz="1600" dirty="0" smtClean="0"/>
          </a:p>
          <a:p>
            <a:pPr>
              <a:buNone/>
            </a:pPr>
            <a:r>
              <a:rPr lang="en-US" sz="1600" dirty="0" smtClean="0"/>
              <a:t> Leader &amp; Connie Sung &amp; Michael Leahy. Journal of Autism and Developmental Disorders 06/2014; 2(2):115-127 </a:t>
            </a: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b="1" dirty="0" smtClean="0"/>
              <a:t>Статьи по теме</a:t>
            </a:r>
            <a:endParaRPr lang="ru-RU" dirty="0" smtClean="0"/>
          </a:p>
          <a:p>
            <a:r>
              <a:rPr lang="en-US" sz="2000" b="1" u="sng" dirty="0" smtClean="0">
                <a:hlinkClick r:id="rId4"/>
              </a:rPr>
              <a:t>http://www.autismhandbook.org/images/5/5d/AutismFactSheet2011.pdf</a:t>
            </a:r>
            <a:r>
              <a:rPr lang="ru-RU" sz="2000" b="1" dirty="0" smtClean="0"/>
              <a:t> </a:t>
            </a:r>
            <a:endParaRPr lang="ru-RU" sz="20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  <p:pic>
        <p:nvPicPr>
          <p:cNvPr id="4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56682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75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7561" b="7000"/>
          <a:stretch/>
        </p:blipFill>
        <p:spPr>
          <a:xfrm>
            <a:off x="860236" y="943047"/>
            <a:ext cx="2579000" cy="4243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2943" y="1187355"/>
            <a:ext cx="71650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ВНИМАНИЕ!</a:t>
            </a:r>
          </a:p>
          <a:p>
            <a:r>
              <a:rPr lang="ru-RU" sz="4400" dirty="0" smtClean="0"/>
              <a:t> </a:t>
            </a:r>
          </a:p>
          <a:p>
            <a:endParaRPr lang="ru-RU" dirty="0"/>
          </a:p>
          <a:p>
            <a:r>
              <a:rPr lang="ru-RU" sz="4000" dirty="0" smtClean="0"/>
              <a:t>Центр проблем аутизма </a:t>
            </a:r>
            <a:r>
              <a:rPr lang="en-US" sz="4000" dirty="0">
                <a:hlinkClick r:id="rId3"/>
              </a:rPr>
              <a:t>http://autism-conf.ucoz.ru</a:t>
            </a:r>
            <a:r>
              <a:rPr lang="en-US" sz="4000" dirty="0" smtClean="0">
                <a:hlinkClick r:id="rId3"/>
              </a:rPr>
              <a:t>/</a:t>
            </a:r>
            <a:endParaRPr lang="en-US" sz="4000" dirty="0" smtClean="0"/>
          </a:p>
          <a:p>
            <a:r>
              <a:rPr lang="ru-RU" sz="4000" dirty="0" smtClean="0"/>
              <a:t>Благотворительный фонд Сбербанка «Вклад в будущее» </a:t>
            </a:r>
            <a:r>
              <a:rPr lang="en-US" sz="4000" dirty="0">
                <a:hlinkClick r:id="rId4"/>
              </a:rPr>
              <a:t>https://vbudushee.ru</a:t>
            </a:r>
            <a:r>
              <a:rPr lang="en-US" sz="4000" dirty="0" smtClean="0">
                <a:hlinkClick r:id="rId4"/>
              </a:rPr>
              <a:t>/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4556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Йа\Desktop\44338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143" y="3343573"/>
            <a:ext cx="6458857" cy="35144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Статистика</a:t>
            </a:r>
            <a:endParaRPr lang="ru-RU" sz="48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799" y="1825625"/>
            <a:ext cx="7515687" cy="435133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Россия :  нет данных</a:t>
            </a:r>
            <a:endParaRPr lang="ru-RU" sz="2000" dirty="0" smtClean="0"/>
          </a:p>
          <a:p>
            <a:r>
              <a:rPr lang="ru-RU" sz="2000" b="1" dirty="0" smtClean="0"/>
              <a:t>США 2009:  </a:t>
            </a:r>
            <a:r>
              <a:rPr lang="ru-RU" sz="2000" u="sng" dirty="0" smtClean="0">
                <a:hlinkClick r:id="rId4"/>
              </a:rPr>
              <a:t>www.nlts2.org</a:t>
            </a:r>
            <a:r>
              <a:rPr lang="ru-RU" sz="2000" dirty="0" smtClean="0"/>
              <a:t>  </a:t>
            </a:r>
            <a:r>
              <a:rPr lang="ru-RU" sz="2000" b="1" dirty="0" smtClean="0"/>
              <a:t> 32,5%  и  47,7%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(выборка из 11’000 человек)</a:t>
            </a:r>
          </a:p>
          <a:p>
            <a:r>
              <a:rPr lang="ru-RU" sz="2000" b="1" dirty="0" smtClean="0"/>
              <a:t>Великобритания 2016</a:t>
            </a:r>
            <a:r>
              <a:rPr lang="ru-RU" sz="2000" dirty="0" smtClean="0"/>
              <a:t>: </a:t>
            </a:r>
            <a:r>
              <a:rPr lang="ru-RU" sz="2000" u="sng" dirty="0" smtClean="0">
                <a:hlinkClick r:id="rId5"/>
              </a:rPr>
              <a:t>http://www.autism.org.uk/</a:t>
            </a:r>
            <a:r>
              <a:rPr lang="ru-RU" sz="2000" dirty="0" smtClean="0"/>
              <a:t>   </a:t>
            </a:r>
            <a:r>
              <a:rPr lang="ru-RU" sz="2000" b="1" dirty="0" smtClean="0"/>
              <a:t>15%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(полная занятость)</a:t>
            </a:r>
          </a:p>
          <a:p>
            <a:r>
              <a:rPr lang="ru-RU" sz="2000" dirty="0" smtClean="0"/>
              <a:t>(недостаточная занятость, неквалифицированная </a:t>
            </a:r>
            <a:br>
              <a:rPr lang="ru-RU" sz="2000" dirty="0" smtClean="0"/>
            </a:br>
            <a:r>
              <a:rPr lang="ru-RU" sz="2000" dirty="0" smtClean="0"/>
              <a:t>и недостаточно оплачиваемая работа) </a:t>
            </a:r>
          </a:p>
          <a:p>
            <a:r>
              <a:rPr lang="en-US" sz="2000" dirty="0" smtClean="0"/>
              <a:t>Chen</a:t>
            </a:r>
            <a:r>
              <a:rPr lang="ru-RU" sz="2000" dirty="0" smtClean="0"/>
              <a:t>, </a:t>
            </a:r>
            <a:r>
              <a:rPr lang="en-US" sz="2000" dirty="0" smtClean="0"/>
              <a:t>Leader</a:t>
            </a:r>
            <a:r>
              <a:rPr lang="ru-RU" sz="2000" dirty="0" smtClean="0"/>
              <a:t>, </a:t>
            </a:r>
            <a:r>
              <a:rPr lang="en-US" sz="2000" dirty="0" smtClean="0"/>
              <a:t>Sung</a:t>
            </a:r>
            <a:r>
              <a:rPr lang="ru-RU" sz="2000" dirty="0" smtClean="0"/>
              <a:t>, </a:t>
            </a:r>
            <a:r>
              <a:rPr lang="en-US" sz="2000" dirty="0" smtClean="0"/>
              <a:t>Leahy</a:t>
            </a:r>
            <a:r>
              <a:rPr lang="ru-RU" sz="2000" dirty="0" smtClean="0"/>
              <a:t>, 2015.</a:t>
            </a:r>
            <a:endParaRPr lang="ru-RU" sz="2000" dirty="0"/>
          </a:p>
        </p:txBody>
      </p:sp>
      <p:pic>
        <p:nvPicPr>
          <p:cNvPr id="7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01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Йа\Desktop\2817656_54927-7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0521" y="1308250"/>
            <a:ext cx="3121479" cy="33896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028" y="365125"/>
            <a:ext cx="10515600" cy="1325563"/>
          </a:xfrm>
        </p:spPr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Введение в проблему: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7245" y="1690688"/>
            <a:ext cx="7515687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поведенческие проблемы усиливаются с возрастом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родители становятся старше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отдельные выдающиеся проекты не являются системными решениями</a:t>
            </a: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 smtClean="0"/>
              <a:t>качество специального образования растёт, т. е. растут </a:t>
            </a:r>
            <a:r>
              <a:rPr lang="ru-RU" b="1" dirty="0" smtClean="0"/>
              <a:t>запросы </a:t>
            </a:r>
            <a:r>
              <a:rPr lang="ru-RU" b="1" dirty="0" smtClean="0"/>
              <a:t>наших молодых людей и их родителей </a:t>
            </a:r>
            <a:r>
              <a:rPr lang="ru-RU" b="1" dirty="0" smtClean="0"/>
              <a:t>на </a:t>
            </a:r>
            <a:r>
              <a:rPr lang="ru-RU" b="1" dirty="0" smtClean="0"/>
              <a:t>достойное место в жизни</a:t>
            </a:r>
            <a:endParaRPr lang="ru-RU" dirty="0"/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01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989" y="88510"/>
            <a:ext cx="10515600" cy="1325563"/>
          </a:xfrm>
        </p:spPr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Работники с аутизмом – мировой тренд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077" y="1236414"/>
            <a:ext cx="7515686" cy="5041556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4000" dirty="0" smtClean="0"/>
              <a:t>В 2013-2016 </a:t>
            </a:r>
            <a:r>
              <a:rPr lang="ru-RU" sz="4000" dirty="0" err="1" smtClean="0"/>
              <a:t>гг</a:t>
            </a:r>
            <a:r>
              <a:rPr lang="ru-RU" sz="4000" dirty="0" smtClean="0"/>
              <a:t> ведущие корпорации запустили специальные программы по поиску и отбору работников с аутизмом. Примеры: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/>
              <a:t>SAP </a:t>
            </a:r>
            <a:r>
              <a:rPr lang="ru-RU" sz="4000" dirty="0" smtClean="0"/>
              <a:t>в 2013 г. </a:t>
            </a:r>
            <a:r>
              <a:rPr lang="ru-RU" sz="4000" dirty="0"/>
              <a:t>з</a:t>
            </a:r>
            <a:r>
              <a:rPr lang="ru-RU" sz="4000" dirty="0" smtClean="0"/>
              <a:t>апустила программу </a:t>
            </a:r>
            <a:r>
              <a:rPr lang="en-US" sz="4000" dirty="0" smtClean="0"/>
              <a:t>Autism at Work</a:t>
            </a:r>
            <a:endParaRPr lang="ru-RU" sz="4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/>
              <a:t>Microsoft </a:t>
            </a:r>
            <a:r>
              <a:rPr lang="ru-RU" sz="4000" dirty="0" smtClean="0"/>
              <a:t>в апреле 2015 начала проект по найму людей с аутизмом на полный рабочий день</a:t>
            </a:r>
            <a:endParaRPr lang="en-US" sz="4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/>
              <a:t>HP</a:t>
            </a:r>
            <a:r>
              <a:rPr lang="ru-RU" sz="4000" dirty="0" smtClean="0"/>
              <a:t> </a:t>
            </a:r>
            <a:r>
              <a:rPr lang="en-US" sz="4000" dirty="0" smtClean="0"/>
              <a:t>Australia </a:t>
            </a:r>
            <a:r>
              <a:rPr lang="ru-RU" sz="4000" dirty="0" smtClean="0"/>
              <a:t>в</a:t>
            </a:r>
            <a:r>
              <a:rPr lang="en-US" sz="4000" dirty="0" smtClean="0"/>
              <a:t> 2015 </a:t>
            </a:r>
            <a:r>
              <a:rPr lang="ru-RU" sz="4000" dirty="0" smtClean="0"/>
              <a:t>г. создала программу по привлечению работников с аутизмом</a:t>
            </a:r>
            <a:r>
              <a:rPr lang="en-US" sz="4000" dirty="0" smtClean="0"/>
              <a:t> </a:t>
            </a:r>
            <a:r>
              <a:rPr lang="ru-RU" sz="4000" dirty="0" smtClean="0"/>
              <a:t>(цель – 1% всех работников к 2020 г.)</a:t>
            </a:r>
            <a:endParaRPr lang="en-US" sz="4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/>
              <a:t>Capital One</a:t>
            </a:r>
            <a:r>
              <a:rPr lang="ru-RU" sz="4000" dirty="0" smtClean="0"/>
              <a:t> в 2015 г. организовала стажировку молодых людей с аутизмом с последующим предложением им работы.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4000" dirty="0" smtClean="0"/>
              <a:t>Инвестиционная компания </a:t>
            </a:r>
            <a:r>
              <a:rPr lang="en-US" sz="4000" dirty="0" smtClean="0"/>
              <a:t>Freddie Mac </a:t>
            </a:r>
            <a:r>
              <a:rPr lang="ru-RU" sz="4000" dirty="0" smtClean="0"/>
              <a:t>в 2013 г. </a:t>
            </a:r>
            <a:r>
              <a:rPr lang="ru-RU" sz="4000" dirty="0"/>
              <a:t>в</a:t>
            </a:r>
            <a:r>
              <a:rPr lang="ru-RU" sz="4000" dirty="0" smtClean="0"/>
              <a:t> партнёрстве с </a:t>
            </a:r>
            <a:r>
              <a:rPr lang="en-US" sz="4000" dirty="0" smtClean="0"/>
              <a:t>ASAN (Autism Self Advocacy Network) </a:t>
            </a:r>
            <a:r>
              <a:rPr lang="ru-RU" sz="4000" dirty="0" smtClean="0"/>
              <a:t>пригласила на стажировку выпускников с аутизмом и впоследствии наняла некоторых из них на постоянную </a:t>
            </a:r>
            <a:r>
              <a:rPr lang="ru-RU" sz="3400" dirty="0" smtClean="0"/>
              <a:t>работу</a:t>
            </a:r>
            <a:endParaRPr lang="en-US" sz="34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-1440" r="51862" b="20196"/>
          <a:stretch/>
        </p:blipFill>
        <p:spPr>
          <a:xfrm>
            <a:off x="8209279" y="1473550"/>
            <a:ext cx="3749041" cy="1422050"/>
          </a:xfrm>
          <a:prstGeom prst="rect">
            <a:avLst/>
          </a:prstGeom>
        </p:spPr>
      </p:pic>
      <p:pic>
        <p:nvPicPr>
          <p:cNvPr id="1028" name="Picture 4" descr="https://upload.wikimedia.org/wikipedia/commons/thumb/5/59/SAP_2011_logo.svg/2000px-SAP_2011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79" y="2895600"/>
            <a:ext cx="2628265" cy="13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2/29/HP_New_Logo_2D.svg/1024px-HP_New_Logo_2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79" y="4485128"/>
            <a:ext cx="1442721" cy="144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01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83" y="11814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Почему тема трудоустройства людей с аутизмом </a:t>
            </a:r>
            <a:r>
              <a:rPr lang="ru-RU" sz="3600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стала так популярна в бизнес-сообществе?</a:t>
            </a:r>
            <a:endParaRPr lang="ru-RU" sz="3600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989" y="1337377"/>
            <a:ext cx="6330771" cy="46773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Растущее число людей с аутизмом и их выход на рынок труда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Университетские программы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Появление специальных агентств и фондов, в </a:t>
            </a:r>
            <a:r>
              <a:rPr lang="ru-RU" sz="1800" dirty="0" err="1" smtClean="0"/>
              <a:t>т.ч</a:t>
            </a:r>
            <a:r>
              <a:rPr lang="ru-RU" sz="1800" dirty="0" smtClean="0"/>
              <a:t>. созданных родителями, специализирующихся на аутичных кандидатах (</a:t>
            </a:r>
            <a:r>
              <a:rPr lang="en-US" sz="1800" dirty="0" err="1" smtClean="0"/>
              <a:t>Specialisterne</a:t>
            </a:r>
            <a:r>
              <a:rPr lang="ru-RU" sz="1800" dirty="0" smtClean="0"/>
              <a:t>; </a:t>
            </a:r>
            <a:r>
              <a:rPr lang="en-US" sz="1800" dirty="0" smtClean="0"/>
              <a:t>PROVAIL</a:t>
            </a:r>
            <a:r>
              <a:rPr lang="ru-RU" sz="1800" dirty="0" smtClean="0"/>
              <a:t>, </a:t>
            </a:r>
            <a:r>
              <a:rPr lang="en-US" sz="1800" dirty="0" smtClean="0"/>
              <a:t>Specialists Guild)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Родители из числа топ-менеджеров крупнейших корпораций; ассоциации родителей в рамках одной корпорации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Концепция «аутизм как преимущество», поиск «уникальных талантов»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Законодательство (если компания получает </a:t>
            </a:r>
            <a:r>
              <a:rPr lang="ru-RU" sz="1800" dirty="0" err="1" smtClean="0"/>
              <a:t>госконтракт</a:t>
            </a:r>
            <a:r>
              <a:rPr lang="ru-RU" sz="1800" dirty="0" smtClean="0"/>
              <a:t>, то 7% работников должно быть с ОВЗ - США)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Медиа-поддержка и важность темы: ООН и </a:t>
            </a:r>
            <a:r>
              <a:rPr lang="en-US" sz="1800" dirty="0" smtClean="0"/>
              <a:t>Autism Awareness Day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Появление</a:t>
            </a:r>
            <a:r>
              <a:rPr lang="en-US" sz="1800" dirty="0" smtClean="0"/>
              <a:t> </a:t>
            </a:r>
            <a:r>
              <a:rPr lang="ru-RU" sz="1800" dirty="0" smtClean="0"/>
              <a:t>тиражируемых технологий включения людей с аутизмом в рабочий процесс</a:t>
            </a:r>
            <a:endParaRPr lang="ru-RU" sz="1800" dirty="0"/>
          </a:p>
        </p:txBody>
      </p:sp>
      <p:pic>
        <p:nvPicPr>
          <p:cNvPr id="3074" name="Picture 2" descr="http://i.dailymail.co.uk/i/pix/2015/04/08/14/275FB5EB00000578-3030369-image-a-1_14284994517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-1887" r="21085" b="-9165"/>
          <a:stretch/>
        </p:blipFill>
        <p:spPr bwMode="auto">
          <a:xfrm>
            <a:off x="7040880" y="1206681"/>
            <a:ext cx="4866640" cy="48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40880" y="5659120"/>
            <a:ext cx="493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Мери Эллен Смит, вице-президент </a:t>
            </a:r>
            <a:r>
              <a:rPr lang="en-US" sz="1600" i="1" dirty="0" smtClean="0">
                <a:solidFill>
                  <a:srgbClr val="002060"/>
                </a:solidFill>
              </a:rPr>
              <a:t>Microsoft</a:t>
            </a:r>
            <a:r>
              <a:rPr lang="ru-RU" sz="1600" i="1" dirty="0" smtClean="0">
                <a:solidFill>
                  <a:srgbClr val="002060"/>
                </a:solidFill>
              </a:rPr>
              <a:t> и мама 19-летнего Шона с диагнозом «аутизм», объявляет о пилотном проекте по привлечению работников с аутизмом на заседании ООН 2 апреля 2015 г. </a:t>
            </a:r>
            <a:endParaRPr lang="ru-RU" sz="1600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13" y="5821934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05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0" y="5739423"/>
            <a:ext cx="929643" cy="914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59" y="97324"/>
            <a:ext cx="10515600" cy="1325563"/>
          </a:xfrm>
        </p:spPr>
        <p:txBody>
          <a:bodyPr/>
          <a:lstStyle/>
          <a:p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Технологичный подход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27" y="1187355"/>
            <a:ext cx="5910944" cy="498960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Пролонгированный период собеседования (4-6 недель)</a:t>
            </a:r>
          </a:p>
          <a:p>
            <a:r>
              <a:rPr lang="ru-RU" dirty="0" smtClean="0"/>
              <a:t>Комфортные условия работы и поддержка наставников во время «собеседования»</a:t>
            </a:r>
          </a:p>
          <a:p>
            <a:r>
              <a:rPr lang="ru-RU" dirty="0" smtClean="0"/>
              <a:t>Дополнительная поддержка по поводу жизненных компетенций на время собеседования и в дальнейшем (как открыть банковский счёт, как взять ипотеку, как выбрать рабочий гардероб и т.п.)</a:t>
            </a:r>
          </a:p>
          <a:p>
            <a:r>
              <a:rPr lang="ru-RU" dirty="0" smtClean="0"/>
              <a:t>Работа с </a:t>
            </a:r>
            <a:r>
              <a:rPr lang="ru-RU" dirty="0" err="1" smtClean="0"/>
              <a:t>нейротипичными</a:t>
            </a:r>
            <a:r>
              <a:rPr lang="ru-RU" dirty="0" smtClean="0"/>
              <a:t> коллегами до и во время приёма аутичных сотрудников</a:t>
            </a:r>
          </a:p>
          <a:p>
            <a:r>
              <a:rPr lang="ru-RU" dirty="0" smtClean="0"/>
              <a:t>Ресурсные группы</a:t>
            </a:r>
          </a:p>
          <a:p>
            <a:r>
              <a:rPr lang="ru-RU" dirty="0" smtClean="0"/>
              <a:t>Учёт сенсорных и коммуникативных особенностей кандидатов и работников</a:t>
            </a:r>
          </a:p>
          <a:p>
            <a:r>
              <a:rPr lang="ru-RU" dirty="0" smtClean="0"/>
              <a:t>Обмен опытом между корпорациями</a:t>
            </a:r>
          </a:p>
          <a:p>
            <a:r>
              <a:rPr lang="ru-RU" dirty="0" smtClean="0"/>
              <a:t>Медиа и </a:t>
            </a:r>
            <a:r>
              <a:rPr lang="en-US" dirty="0" smtClean="0"/>
              <a:t>PR </a:t>
            </a:r>
            <a:r>
              <a:rPr lang="ru-RU" dirty="0" smtClean="0"/>
              <a:t>поддержка: тиражирование историй успеха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Patrick Brophy, who has Asperger's, has a degree in multimedia systems, which includes website developmen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095" y="633679"/>
            <a:ext cx="3578225" cy="23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P employee Patrick Brophy, right, with his co-worker and coach David Sweeney.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15905"/>
            <a:ext cx="4744557" cy="31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5876832"/>
            <a:ext cx="5379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Патрик 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</a:rPr>
              <a:t>Брофи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, сотрудник 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SAP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, вместе со своим наставником Дэвидом 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</a:rPr>
              <a:t>Суини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WSJ, How Autism can Help You Land a Job, 27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марта 2014)</a:t>
            </a:r>
            <a:endParaRPr lang="ru-RU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6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272" y="18116"/>
            <a:ext cx="10515600" cy="9890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пилотный проект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68" y="846162"/>
            <a:ext cx="6907351" cy="5663820"/>
          </a:xfrm>
        </p:spPr>
        <p:txBody>
          <a:bodyPr>
            <a:noAutofit/>
          </a:bodyPr>
          <a:lstStyle/>
          <a:p>
            <a:r>
              <a:rPr lang="ru-RU" sz="1800" dirty="0" smtClean="0"/>
              <a:t>Тщательная подготовка программы, консультации с ведущими экспертами: </a:t>
            </a:r>
            <a:r>
              <a:rPr lang="en-US" sz="1800" dirty="0" err="1" smtClean="0"/>
              <a:t>Provail</a:t>
            </a:r>
            <a:r>
              <a:rPr lang="en-US" sz="1800" dirty="0" smtClean="0"/>
              <a:t>, </a:t>
            </a:r>
            <a:r>
              <a:rPr lang="en-US" sz="1800" dirty="0" err="1" smtClean="0"/>
              <a:t>Specialisterne</a:t>
            </a:r>
            <a:r>
              <a:rPr lang="en-US" sz="1800" dirty="0" smtClean="0"/>
              <a:t>, </a:t>
            </a:r>
            <a:r>
              <a:rPr lang="ru-RU" sz="1800" dirty="0" smtClean="0"/>
              <a:t>а также с прямыми конкурентами: </a:t>
            </a:r>
            <a:r>
              <a:rPr lang="en-US" sz="1800" dirty="0" smtClean="0"/>
              <a:t>SAP </a:t>
            </a:r>
            <a:r>
              <a:rPr lang="ru-RU" sz="1800" dirty="0" smtClean="0"/>
              <a:t>и </a:t>
            </a:r>
            <a:r>
              <a:rPr lang="en-US" sz="1800" dirty="0" smtClean="0"/>
              <a:t>HP</a:t>
            </a:r>
          </a:p>
          <a:p>
            <a:r>
              <a:rPr lang="ru-RU" sz="1800" dirty="0" smtClean="0"/>
              <a:t>В первые дни после объявления о программе </a:t>
            </a:r>
            <a:r>
              <a:rPr lang="en-US" sz="1800" dirty="0" err="1" smtClean="0"/>
              <a:t>Misrosoft</a:t>
            </a:r>
            <a:r>
              <a:rPr lang="en-US" sz="1800" dirty="0" smtClean="0"/>
              <a:t> </a:t>
            </a:r>
            <a:r>
              <a:rPr lang="ru-RU" sz="1800" dirty="0" smtClean="0"/>
              <a:t>получила 1000 обращений и 700 резюме от людей  аутизмом. На тот момент в компании уже существовало сообщество аутичных работников, и они немедленно предложили свою помощь.</a:t>
            </a:r>
          </a:p>
          <a:p>
            <a:r>
              <a:rPr lang="ru-RU" sz="1800" dirty="0" smtClean="0"/>
              <a:t>Пролонгированный период собеседования: 4 недел</a:t>
            </a:r>
            <a:r>
              <a:rPr lang="ru-RU" sz="1800" dirty="0"/>
              <a:t>и</a:t>
            </a:r>
            <a:r>
              <a:rPr lang="ru-RU" sz="1800" dirty="0" smtClean="0"/>
              <a:t>. Нет стрессовых условий, больше напоминает мастер-класс. Кандидаты выполняют задания по программированию, создают программируемых роботов из деталей </a:t>
            </a:r>
            <a:r>
              <a:rPr lang="en-US" sz="1800" dirty="0" smtClean="0"/>
              <a:t>Lego</a:t>
            </a:r>
            <a:r>
              <a:rPr lang="ru-RU" sz="1800" dirty="0" smtClean="0"/>
              <a:t>. В середине процесса ведущие разработчики </a:t>
            </a:r>
            <a:r>
              <a:rPr lang="en-US" sz="1800" dirty="0" smtClean="0"/>
              <a:t>Microsoft </a:t>
            </a:r>
            <a:r>
              <a:rPr lang="ru-RU" sz="1800" dirty="0" smtClean="0"/>
              <a:t>начинают ненавязчиво наблюдать за процессом и выявлять лидеров и талантливых кандидатов. </a:t>
            </a:r>
          </a:p>
          <a:p>
            <a:r>
              <a:rPr lang="ru-RU" sz="1800" dirty="0" smtClean="0"/>
              <a:t>Мастер-классы для </a:t>
            </a:r>
            <a:r>
              <a:rPr lang="ru-RU" sz="1800" dirty="0" err="1" smtClean="0"/>
              <a:t>нейротипичных</a:t>
            </a:r>
            <a:r>
              <a:rPr lang="ru-RU" sz="1800" dirty="0" smtClean="0"/>
              <a:t> работников: краткий обзор аутизма, фокус на преимуществах, информация о сенсорных и социальных трудностях. Индивидуально решается вопрос, раскрывать ли информацию об аутизме того или иного работника. </a:t>
            </a:r>
          </a:p>
          <a:p>
            <a:r>
              <a:rPr lang="ru-RU" sz="1800" dirty="0" smtClean="0"/>
              <a:t>Принципиально то, что кандидатам предлагается полноценная работа, полный рабочий день, равноценная зарплата.</a:t>
            </a:r>
          </a:p>
          <a:p>
            <a:endParaRPr lang="ru-RU" sz="1800" dirty="0" smtClean="0"/>
          </a:p>
        </p:txBody>
      </p:sp>
      <p:pic>
        <p:nvPicPr>
          <p:cNvPr id="5122" name="Picture 2" descr="Origam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r="9723"/>
          <a:stretch/>
        </p:blipFill>
        <p:spPr bwMode="auto">
          <a:xfrm>
            <a:off x="7081520" y="1345248"/>
            <a:ext cx="5140960" cy="38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1520" y="5170442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Кайл 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</a:rPr>
              <a:t>Шванеке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, программист проекта 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Xbox (Microsoft);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принят по программе поиска сотрудников с аутизмом; принял решение раскрыть информацию о диагнозе своим коллегам; до прихода в 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Microsoft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не мог найти работу в течение полутора лет</a:t>
            </a:r>
            <a:endParaRPr lang="ru-RU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0597" y="18116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31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233" y="138291"/>
            <a:ext cx="10515600" cy="9246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Networking</a:t>
            </a:r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ресурсы поддержки</a:t>
            </a:r>
            <a:endParaRPr lang="ru-RU" u="sng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68" y="887104"/>
            <a:ext cx="7181672" cy="55546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Работники </a:t>
            </a:r>
            <a:r>
              <a:rPr lang="ru-RU" dirty="0" smtClean="0"/>
              <a:t>с аутизмом, уже принятые в </a:t>
            </a:r>
            <a:r>
              <a:rPr lang="en-US" dirty="0" smtClean="0"/>
              <a:t>Microsoft </a:t>
            </a:r>
            <a:r>
              <a:rPr lang="ru-RU" dirty="0" smtClean="0"/>
              <a:t>по этой программе, консультируют новых кандидатов.</a:t>
            </a:r>
          </a:p>
          <a:p>
            <a:r>
              <a:rPr lang="ru-RU" dirty="0" smtClean="0"/>
              <a:t>Компания поощряет создание и развитие ресурсных групп, объединяющих работников какой-то общей жизненной темой: группа родителей, группа этнического разнообразия, группа слабовидящих. Группа работников с аутизмом входит в их число. </a:t>
            </a:r>
            <a:endParaRPr lang="en-US" dirty="0" smtClean="0"/>
          </a:p>
          <a:p>
            <a:r>
              <a:rPr lang="ru-RU" dirty="0" smtClean="0"/>
              <a:t>У новичков есть наставник (</a:t>
            </a:r>
            <a:r>
              <a:rPr lang="en-US" dirty="0" smtClean="0"/>
              <a:t>job coach</a:t>
            </a:r>
            <a:r>
              <a:rPr lang="ru-RU" dirty="0" smtClean="0"/>
              <a:t>) – его предоставляет партнёр </a:t>
            </a:r>
            <a:r>
              <a:rPr lang="en-US" dirty="0" smtClean="0"/>
              <a:t>Microsoft</a:t>
            </a:r>
            <a:r>
              <a:rPr lang="ru-RU" dirty="0" smtClean="0"/>
              <a:t>, компания </a:t>
            </a:r>
            <a:r>
              <a:rPr lang="en-US" dirty="0" smtClean="0"/>
              <a:t>PROVAIL. </a:t>
            </a:r>
            <a:r>
              <a:rPr lang="ru-RU" dirty="0" smtClean="0"/>
              <a:t>Принцип: «Если что-то нужно – я здесь. Если нет – я не настаиваю». Сферы, в которых можно получить помощь: как правильно выглядеть на рабочем месте; как соблюдать баланс между работой и свободным временем и др.</a:t>
            </a:r>
          </a:p>
          <a:p>
            <a:r>
              <a:rPr lang="ru-RU" dirty="0" smtClean="0"/>
              <a:t>Тема поддержки работников с аутизмом развивается и в других проектах компании. Так, например, во время состязания по программированию </a:t>
            </a:r>
            <a:r>
              <a:rPr lang="en-US" dirty="0" smtClean="0"/>
              <a:t>Hackathon, </a:t>
            </a:r>
            <a:r>
              <a:rPr lang="ru-RU" dirty="0" smtClean="0"/>
              <a:t>сотрудники </a:t>
            </a:r>
            <a:r>
              <a:rPr lang="en-US" dirty="0" smtClean="0"/>
              <a:t>Microsoft </a:t>
            </a:r>
            <a:r>
              <a:rPr lang="ru-RU" dirty="0" smtClean="0"/>
              <a:t>разработали игру </a:t>
            </a:r>
            <a:r>
              <a:rPr lang="en-US" dirty="0" err="1" smtClean="0"/>
              <a:t>Neuroversity</a:t>
            </a:r>
            <a:r>
              <a:rPr lang="ru-RU" dirty="0" smtClean="0"/>
              <a:t>, которая помогает аутичному человеку улучшить социальные и карьерные навыки. Автор разработки – программист </a:t>
            </a:r>
            <a:r>
              <a:rPr lang="ru-RU" dirty="0" err="1" smtClean="0"/>
              <a:t>Кэри</a:t>
            </a:r>
            <a:r>
              <a:rPr lang="ru-RU" dirty="0" smtClean="0"/>
              <a:t> </a:t>
            </a:r>
            <a:r>
              <a:rPr lang="ru-RU" dirty="0" err="1" smtClean="0"/>
              <a:t>Мейсон</a:t>
            </a:r>
            <a:r>
              <a:rPr lang="ru-RU" dirty="0" smtClean="0"/>
              <a:t>, мама подростка с аутизмом. </a:t>
            </a:r>
          </a:p>
          <a:p>
            <a:r>
              <a:rPr lang="ru-RU" dirty="0" smtClean="0"/>
              <a:t>Идея разнообразия как бизнес-преимущества</a:t>
            </a:r>
            <a:r>
              <a:rPr lang="en-US" dirty="0" smtClean="0"/>
              <a:t> (</a:t>
            </a:r>
            <a:r>
              <a:rPr lang="ru-RU" dirty="0" smtClean="0"/>
              <a:t>разные сотрудники – разнообразные продукты – расширение клиентской базы): (Мери Эллен Смит, вице-президент </a:t>
            </a:r>
            <a:r>
              <a:rPr lang="en-US" dirty="0" smtClean="0"/>
              <a:t>Microsoft)</a:t>
            </a:r>
          </a:p>
          <a:p>
            <a:endParaRPr lang="ru-RU" dirty="0"/>
          </a:p>
        </p:txBody>
      </p:sp>
      <p:pic>
        <p:nvPicPr>
          <p:cNvPr id="6146" name="Picture 2" descr="A shelf full of wooden puzzles sits outside Zach Johnson’s office doo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7" y="1825625"/>
            <a:ext cx="4936173" cy="32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5987" y="5312662"/>
            <a:ext cx="4784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Стеллаж для хранения металлических и деревянных </a:t>
            </a:r>
            <a:r>
              <a:rPr lang="ru-RU" i="1" dirty="0" err="1" smtClean="0">
                <a:solidFill>
                  <a:schemeClr val="accent5">
                    <a:lumMod val="75000"/>
                  </a:schemeClr>
                </a:solidFill>
              </a:rPr>
              <a:t>пазлов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в офисе </a:t>
            </a:r>
            <a:r>
              <a:rPr lang="en-US" i="1" dirty="0" smtClean="0">
                <a:solidFill>
                  <a:schemeClr val="accent5">
                    <a:lumMod val="75000"/>
                  </a:schemeClr>
                </a:solidFill>
              </a:rPr>
              <a:t>Microsoft</a:t>
            </a:r>
            <a:r>
              <a:rPr lang="ru-RU" i="1" dirty="0" smtClean="0">
                <a:solidFill>
                  <a:schemeClr val="accent5">
                    <a:lumMod val="75000"/>
                  </a:schemeClr>
                </a:solidFill>
              </a:rPr>
              <a:t>; принадлежат одному из сотрудников с аутизмом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Йа\Downloads\логотип 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8" y="5762167"/>
            <a:ext cx="929643" cy="914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234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5211</TotalTime>
  <Words>2823</Words>
  <Application>Microsoft Office PowerPoint</Application>
  <PresentationFormat>Широкоэкранный</PresentationFormat>
  <Paragraphs>227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Segoe UI</vt:lpstr>
      <vt:lpstr>Wingdings</vt:lpstr>
      <vt:lpstr>Тема Office</vt:lpstr>
      <vt:lpstr>Трудоустройство людей с аутизмом как технология Опыт мировых корпораций, фондов и специальных агентств</vt:lpstr>
      <vt:lpstr>План презентации</vt:lpstr>
      <vt:lpstr>Статистика</vt:lpstr>
      <vt:lpstr>Введение в проблему:</vt:lpstr>
      <vt:lpstr>Работники с аутизмом – мировой тренд</vt:lpstr>
      <vt:lpstr>Почему тема трудоустройства людей с аутизмом стала так популярна в бизнес-сообществе?</vt:lpstr>
      <vt:lpstr>Технологичный подход</vt:lpstr>
      <vt:lpstr>Microsoft: пилотный проект</vt:lpstr>
      <vt:lpstr>Networking: ресурсы поддержки</vt:lpstr>
      <vt:lpstr>Компания Specialisterne. Цель - миллион рабочих мест для аутистов</vt:lpstr>
      <vt:lpstr>Project SEARCH </vt:lpstr>
      <vt:lpstr>Одуванчик – сорняк или драгоценность?</vt:lpstr>
      <vt:lpstr>Успешный кейс от Specialisterne: компания кабельного Интернета из Дании</vt:lpstr>
      <vt:lpstr>PROVAIL</vt:lpstr>
      <vt:lpstr>PROVAIL: кейс 1 – супермаркет, оплачиваемая работа  6 часов в неделю. </vt:lpstr>
      <vt:lpstr>PROVAIL: кейс 2 – девушка из России с синдромом Ретта работает в детском саду 1,5 часа в день</vt:lpstr>
      <vt:lpstr>Specialists Guild: найти талант и помочь</vt:lpstr>
      <vt:lpstr>Capital One: ассоциация родителей в рамках корпорации</vt:lpstr>
      <vt:lpstr>Концепция «аутизм как преимущество»: Freddie Mac (и другие…)</vt:lpstr>
      <vt:lpstr>Не только IT-гиганты: компьютерные стартапы, консалтинговые компании, государственные службы</vt:lpstr>
      <vt:lpstr>Руководства по трудоустройству: структурирование информации для работодателя</vt:lpstr>
      <vt:lpstr>Сенсорные особенности и рабочее место</vt:lpstr>
      <vt:lpstr>Коммуникация на рабочем месте:  чем яснее, тем лучше</vt:lpstr>
      <vt:lpstr>Руководство для специалистов  по трудоустройству</vt:lpstr>
      <vt:lpstr>Идеи для внедрения в России</vt:lpstr>
      <vt:lpstr>Источники по теме</vt:lpstr>
      <vt:lpstr>Источники по теме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Иванская</dc:creator>
  <cp:lastModifiedBy>Men Ekaterina</cp:lastModifiedBy>
  <cp:revision>85</cp:revision>
  <dcterms:created xsi:type="dcterms:W3CDTF">2016-04-12T20:30:12Z</dcterms:created>
  <dcterms:modified xsi:type="dcterms:W3CDTF">2016-05-23T01:09:50Z</dcterms:modified>
</cp:coreProperties>
</file>