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1" r:id="rId10"/>
    <p:sldId id="266" r:id="rId11"/>
    <p:sldId id="267" r:id="rId12"/>
    <p:sldId id="268" r:id="rId13"/>
    <p:sldId id="269" r:id="rId14"/>
    <p:sldId id="272" r:id="rId15"/>
    <p:sldId id="27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7" autoAdjust="0"/>
    <p:restoredTop sz="95455" autoAdjust="0"/>
  </p:normalViewPr>
  <p:slideViewPr>
    <p:cSldViewPr snapToGrid="0">
      <p:cViewPr varScale="1">
        <p:scale>
          <a:sx n="92" d="100"/>
          <a:sy n="92" d="100"/>
        </p:scale>
        <p:origin x="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F2334B-0C21-4E56-B85C-BDAEBD0A2C6C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4E64886-CCBD-4E08-AD0B-066F265AB5ED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ПИСЬМЕННАЯ</a:t>
          </a:r>
        </a:p>
        <a:p>
          <a:r>
            <a:rPr lang="ru-RU" b="1" dirty="0" smtClean="0">
              <a:solidFill>
                <a:schemeClr val="tx1"/>
              </a:solidFill>
            </a:rPr>
            <a:t>УМЕНИЕ СЧИТАТЬ</a:t>
          </a:r>
        </a:p>
        <a:p>
          <a:r>
            <a:rPr lang="ru-RU" b="1" dirty="0" smtClean="0">
              <a:solidFill>
                <a:schemeClr val="tx1"/>
              </a:solidFill>
            </a:rPr>
            <a:t>НАУЧНАЯ </a:t>
          </a:r>
        </a:p>
        <a:p>
          <a:r>
            <a:rPr lang="ru-RU" b="1" dirty="0" smtClean="0">
              <a:solidFill>
                <a:schemeClr val="tx1"/>
              </a:solidFill>
            </a:rPr>
            <a:t>КОМПЬЮТЕРНАЯ </a:t>
          </a:r>
        </a:p>
        <a:p>
          <a:r>
            <a:rPr lang="ru-RU" b="1" dirty="0" smtClean="0">
              <a:solidFill>
                <a:schemeClr val="tx1"/>
              </a:solidFill>
            </a:rPr>
            <a:t>ФИНАНСОВАЯ </a:t>
          </a:r>
        </a:p>
        <a:p>
          <a:r>
            <a:rPr lang="ru-RU" b="1" dirty="0" smtClean="0">
              <a:solidFill>
                <a:schemeClr val="tx1"/>
              </a:solidFill>
            </a:rPr>
            <a:t>КУЛЬТУРНАЯ И ГРАЖДАНСКАЯ </a:t>
          </a:r>
        </a:p>
        <a:p>
          <a:endParaRPr lang="ru-RU" dirty="0"/>
        </a:p>
      </dgm:t>
    </dgm:pt>
    <dgm:pt modelId="{E50B8867-5F6C-41C9-845A-A413C8059860}" type="parTrans" cxnId="{A003746F-AB75-4663-8A5B-3FBE7CEC2604}">
      <dgm:prSet/>
      <dgm:spPr/>
      <dgm:t>
        <a:bodyPr/>
        <a:lstStyle/>
        <a:p>
          <a:endParaRPr lang="ru-RU"/>
        </a:p>
      </dgm:t>
    </dgm:pt>
    <dgm:pt modelId="{8340A973-328E-4159-BD08-D1FB1AE226DC}" type="sibTrans" cxnId="{A003746F-AB75-4663-8A5B-3FBE7CEC2604}">
      <dgm:prSet/>
      <dgm:spPr/>
      <dgm:t>
        <a:bodyPr/>
        <a:lstStyle/>
        <a:p>
          <a:endParaRPr lang="ru-RU"/>
        </a:p>
      </dgm:t>
    </dgm:pt>
    <dgm:pt modelId="{37217659-AC4A-4598-A605-4C988FFBA283}">
      <dgm:prSet phldrT="[Текст]"/>
      <dgm:spPr>
        <a:solidFill>
          <a:srgbClr val="FFFF00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КРИТИЧЕСКОЕ МЫШЛЕНИЕ</a:t>
          </a:r>
        </a:p>
        <a:p>
          <a:r>
            <a:rPr lang="ru-RU" b="1" dirty="0" smtClean="0">
              <a:solidFill>
                <a:schemeClr val="tx1"/>
              </a:solidFill>
            </a:rPr>
            <a:t>КРЕАТИВНОСТЬ</a:t>
          </a:r>
        </a:p>
        <a:p>
          <a:r>
            <a:rPr lang="ru-RU" b="1" dirty="0" smtClean="0">
              <a:solidFill>
                <a:schemeClr val="tx1"/>
              </a:solidFill>
            </a:rPr>
            <a:t>КОММУНИКАБЕЛЬНОСТЬ</a:t>
          </a:r>
        </a:p>
        <a:p>
          <a:r>
            <a:rPr lang="ru-RU" b="1" dirty="0" smtClean="0">
              <a:solidFill>
                <a:schemeClr val="tx1"/>
              </a:solidFill>
            </a:rPr>
            <a:t>СТРЕМЛЕНИЕ К СОТРУДНИЧЕСТВУ</a:t>
          </a:r>
          <a:endParaRPr lang="ru-RU" b="1" dirty="0">
            <a:solidFill>
              <a:schemeClr val="tx1"/>
            </a:solidFill>
          </a:endParaRPr>
        </a:p>
      </dgm:t>
    </dgm:pt>
    <dgm:pt modelId="{4F460681-EFA4-4844-BF18-F948D59A2018}" type="parTrans" cxnId="{69B33628-37D2-4B22-A397-34FE129EFFA9}">
      <dgm:prSet/>
      <dgm:spPr/>
      <dgm:t>
        <a:bodyPr/>
        <a:lstStyle/>
        <a:p>
          <a:endParaRPr lang="ru-RU"/>
        </a:p>
      </dgm:t>
    </dgm:pt>
    <dgm:pt modelId="{A9B6A2A4-09A9-4F12-A5A8-A61E4B204A82}" type="sibTrans" cxnId="{69B33628-37D2-4B22-A397-34FE129EFFA9}">
      <dgm:prSet/>
      <dgm:spPr/>
      <dgm:t>
        <a:bodyPr/>
        <a:lstStyle/>
        <a:p>
          <a:endParaRPr lang="ru-RU"/>
        </a:p>
      </dgm:t>
    </dgm:pt>
    <dgm:pt modelId="{02BE515A-9742-4347-B707-CFB7510DD02D}">
      <dgm:prSet phldrT="[Текст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ЛЮБОЗНАТЕЛЬНОСТЬ</a:t>
          </a:r>
        </a:p>
        <a:p>
          <a:r>
            <a:rPr lang="ru-RU" b="1" dirty="0" smtClean="0">
              <a:solidFill>
                <a:schemeClr val="tx1"/>
              </a:solidFill>
            </a:rPr>
            <a:t>ИНИЦИАТИВНОСТЬ</a:t>
          </a:r>
        </a:p>
        <a:p>
          <a:r>
            <a:rPr lang="ru-RU" b="1" dirty="0" smtClean="0">
              <a:solidFill>
                <a:schemeClr val="tx1"/>
              </a:solidFill>
            </a:rPr>
            <a:t>НАСТОЙЧИВОСТЬ</a:t>
          </a:r>
        </a:p>
        <a:p>
          <a:r>
            <a:rPr lang="ru-RU" b="1" dirty="0" smtClean="0">
              <a:solidFill>
                <a:schemeClr val="tx1"/>
              </a:solidFill>
            </a:rPr>
            <a:t>АДАПТИВНОСТЬ</a:t>
          </a:r>
        </a:p>
        <a:p>
          <a:r>
            <a:rPr lang="ru-RU" b="1" dirty="0" smtClean="0">
              <a:solidFill>
                <a:schemeClr val="tx1"/>
              </a:solidFill>
            </a:rPr>
            <a:t>ЛИДЕРСТВО</a:t>
          </a:r>
          <a:endParaRPr lang="en-US" b="1" dirty="0" smtClean="0">
            <a:solidFill>
              <a:schemeClr val="tx1"/>
            </a:solidFill>
          </a:endParaRPr>
        </a:p>
        <a:p>
          <a:r>
            <a:rPr lang="ru-RU" b="1" dirty="0" smtClean="0">
              <a:solidFill>
                <a:schemeClr val="tx1"/>
              </a:solidFill>
            </a:rPr>
            <a:t>КУЛЬТУРНАЯ И СОЦИАЛЬНАЯ ОСОЗНАННОСТЬ</a:t>
          </a:r>
          <a:endParaRPr lang="ru-RU" b="1" dirty="0">
            <a:solidFill>
              <a:schemeClr val="tx1"/>
            </a:solidFill>
          </a:endParaRPr>
        </a:p>
      </dgm:t>
    </dgm:pt>
    <dgm:pt modelId="{BC54B74B-E5B0-4BE9-BB9C-225144FD5F9F}" type="parTrans" cxnId="{25E27F9D-EE98-419D-9F02-ACB5D560D52D}">
      <dgm:prSet/>
      <dgm:spPr/>
      <dgm:t>
        <a:bodyPr/>
        <a:lstStyle/>
        <a:p>
          <a:endParaRPr lang="ru-RU"/>
        </a:p>
      </dgm:t>
    </dgm:pt>
    <dgm:pt modelId="{3F7DACFD-60DE-4D7B-94D6-35CE872D8210}" type="sibTrans" cxnId="{25E27F9D-EE98-419D-9F02-ACB5D560D52D}">
      <dgm:prSet/>
      <dgm:spPr/>
      <dgm:t>
        <a:bodyPr/>
        <a:lstStyle/>
        <a:p>
          <a:endParaRPr lang="ru-RU"/>
        </a:p>
      </dgm:t>
    </dgm:pt>
    <dgm:pt modelId="{10E2E87B-00AA-47A0-90EA-1BD478C521E8}" type="pres">
      <dgm:prSet presAssocID="{9DF2334B-0C21-4E56-B85C-BDAEBD0A2C6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0193FF-39DC-47F0-AC59-D45CBAC8F06E}" type="pres">
      <dgm:prSet presAssocID="{9DF2334B-0C21-4E56-B85C-BDAEBD0A2C6C}" presName="bkgdShp" presStyleLbl="alignAccFollowNode1" presStyleIdx="0" presStyleCnt="1"/>
      <dgm:spPr/>
      <dgm:t>
        <a:bodyPr/>
        <a:lstStyle/>
        <a:p>
          <a:endParaRPr lang="ru-RU"/>
        </a:p>
      </dgm:t>
    </dgm:pt>
    <dgm:pt modelId="{F7ABAB5F-7EDE-45A6-81D2-C94398045F90}" type="pres">
      <dgm:prSet presAssocID="{9DF2334B-0C21-4E56-B85C-BDAEBD0A2C6C}" presName="linComp" presStyleCnt="0"/>
      <dgm:spPr/>
    </dgm:pt>
    <dgm:pt modelId="{9D13809F-DADC-4926-B141-177C6D071C3B}" type="pres">
      <dgm:prSet presAssocID="{04E64886-CCBD-4E08-AD0B-066F265AB5ED}" presName="compNode" presStyleCnt="0"/>
      <dgm:spPr/>
    </dgm:pt>
    <dgm:pt modelId="{4E5B55ED-0DFF-4D33-9879-1665EF3F5F56}" type="pres">
      <dgm:prSet presAssocID="{04E64886-CCBD-4E08-AD0B-066F265AB5E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B69423-99FE-4B26-AFD4-CFA9657913BC}" type="pres">
      <dgm:prSet presAssocID="{04E64886-CCBD-4E08-AD0B-066F265AB5ED}" presName="invisiNode" presStyleLbl="node1" presStyleIdx="0" presStyleCnt="3"/>
      <dgm:spPr/>
    </dgm:pt>
    <dgm:pt modelId="{CDFD4FF3-940C-4DDE-9E3B-AACF23FC4095}" type="pres">
      <dgm:prSet presAssocID="{04E64886-CCBD-4E08-AD0B-066F265AB5ED}" presName="imagNode" presStyleLbl="fgImgPlace1" presStyleIdx="0" presStyleCnt="3"/>
      <dgm:spPr/>
    </dgm:pt>
    <dgm:pt modelId="{C6283B8A-891D-44CF-92F9-B2F627D407D3}" type="pres">
      <dgm:prSet presAssocID="{8340A973-328E-4159-BD08-D1FB1AE226D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E3F025C-6822-48F1-8A51-688CAA0D1A59}" type="pres">
      <dgm:prSet presAssocID="{37217659-AC4A-4598-A605-4C988FFBA283}" presName="compNode" presStyleCnt="0"/>
      <dgm:spPr/>
    </dgm:pt>
    <dgm:pt modelId="{8ED7114C-C7F5-4ED8-948F-FB7CFEE5A394}" type="pres">
      <dgm:prSet presAssocID="{37217659-AC4A-4598-A605-4C988FFBA28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3F074F-4102-4C59-995E-D56CBDD23CCD}" type="pres">
      <dgm:prSet presAssocID="{37217659-AC4A-4598-A605-4C988FFBA283}" presName="invisiNode" presStyleLbl="node1" presStyleIdx="1" presStyleCnt="3"/>
      <dgm:spPr/>
    </dgm:pt>
    <dgm:pt modelId="{F9FF565D-DDCD-4798-B842-86491C157246}" type="pres">
      <dgm:prSet presAssocID="{37217659-AC4A-4598-A605-4C988FFBA283}" presName="imagNode" presStyleLbl="fgImgPlace1" presStyleIdx="1" presStyleCnt="3"/>
      <dgm:spPr/>
    </dgm:pt>
    <dgm:pt modelId="{3B2658DA-D3FF-42F6-BF70-7FA6E08440CA}" type="pres">
      <dgm:prSet presAssocID="{A9B6A2A4-09A9-4F12-A5A8-A61E4B204A8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AB063AA-2F68-4DDD-A498-E9A2CA9742A4}" type="pres">
      <dgm:prSet presAssocID="{02BE515A-9742-4347-B707-CFB7510DD02D}" presName="compNode" presStyleCnt="0"/>
      <dgm:spPr/>
    </dgm:pt>
    <dgm:pt modelId="{D90E1B18-AB59-4CE0-92E4-4A0D6524B983}" type="pres">
      <dgm:prSet presAssocID="{02BE515A-9742-4347-B707-CFB7510DD02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4FC766-8F25-4395-B3DE-158E585FFE4E}" type="pres">
      <dgm:prSet presAssocID="{02BE515A-9742-4347-B707-CFB7510DD02D}" presName="invisiNode" presStyleLbl="node1" presStyleIdx="2" presStyleCnt="3"/>
      <dgm:spPr/>
    </dgm:pt>
    <dgm:pt modelId="{ABC8F7C7-AA40-47BB-B027-771CD854399B}" type="pres">
      <dgm:prSet presAssocID="{02BE515A-9742-4347-B707-CFB7510DD02D}" presName="imagNode" presStyleLbl="fgImgPlace1" presStyleIdx="2" presStyleCnt="3"/>
      <dgm:spPr/>
    </dgm:pt>
  </dgm:ptLst>
  <dgm:cxnLst>
    <dgm:cxn modelId="{D7013B2D-94B9-4503-890B-B8278DCB01E2}" type="presOf" srcId="{02BE515A-9742-4347-B707-CFB7510DD02D}" destId="{D90E1B18-AB59-4CE0-92E4-4A0D6524B983}" srcOrd="0" destOrd="0" presId="urn:microsoft.com/office/officeart/2005/8/layout/pList2"/>
    <dgm:cxn modelId="{0A7DF154-F6BC-43C3-ABBF-2A3F676AEBE9}" type="presOf" srcId="{8340A973-328E-4159-BD08-D1FB1AE226DC}" destId="{C6283B8A-891D-44CF-92F9-B2F627D407D3}" srcOrd="0" destOrd="0" presId="urn:microsoft.com/office/officeart/2005/8/layout/pList2"/>
    <dgm:cxn modelId="{A003746F-AB75-4663-8A5B-3FBE7CEC2604}" srcId="{9DF2334B-0C21-4E56-B85C-BDAEBD0A2C6C}" destId="{04E64886-CCBD-4E08-AD0B-066F265AB5ED}" srcOrd="0" destOrd="0" parTransId="{E50B8867-5F6C-41C9-845A-A413C8059860}" sibTransId="{8340A973-328E-4159-BD08-D1FB1AE226DC}"/>
    <dgm:cxn modelId="{64FC9DAD-6BFE-4BDD-A9B5-45471C15093C}" type="presOf" srcId="{A9B6A2A4-09A9-4F12-A5A8-A61E4B204A82}" destId="{3B2658DA-D3FF-42F6-BF70-7FA6E08440CA}" srcOrd="0" destOrd="0" presId="urn:microsoft.com/office/officeart/2005/8/layout/pList2"/>
    <dgm:cxn modelId="{7EEBC1DB-3AB2-410D-8EF3-75C7A39E227D}" type="presOf" srcId="{04E64886-CCBD-4E08-AD0B-066F265AB5ED}" destId="{4E5B55ED-0DFF-4D33-9879-1665EF3F5F56}" srcOrd="0" destOrd="0" presId="urn:microsoft.com/office/officeart/2005/8/layout/pList2"/>
    <dgm:cxn modelId="{59554FA6-9BA3-49F3-A7F2-64C9B34E4DE2}" type="presOf" srcId="{37217659-AC4A-4598-A605-4C988FFBA283}" destId="{8ED7114C-C7F5-4ED8-948F-FB7CFEE5A394}" srcOrd="0" destOrd="0" presId="urn:microsoft.com/office/officeart/2005/8/layout/pList2"/>
    <dgm:cxn modelId="{1FECECE7-9FDC-4160-A06D-AB3F99B59A89}" type="presOf" srcId="{9DF2334B-0C21-4E56-B85C-BDAEBD0A2C6C}" destId="{10E2E87B-00AA-47A0-90EA-1BD478C521E8}" srcOrd="0" destOrd="0" presId="urn:microsoft.com/office/officeart/2005/8/layout/pList2"/>
    <dgm:cxn modelId="{25E27F9D-EE98-419D-9F02-ACB5D560D52D}" srcId="{9DF2334B-0C21-4E56-B85C-BDAEBD0A2C6C}" destId="{02BE515A-9742-4347-B707-CFB7510DD02D}" srcOrd="2" destOrd="0" parTransId="{BC54B74B-E5B0-4BE9-BB9C-225144FD5F9F}" sibTransId="{3F7DACFD-60DE-4D7B-94D6-35CE872D8210}"/>
    <dgm:cxn modelId="{69B33628-37D2-4B22-A397-34FE129EFFA9}" srcId="{9DF2334B-0C21-4E56-B85C-BDAEBD0A2C6C}" destId="{37217659-AC4A-4598-A605-4C988FFBA283}" srcOrd="1" destOrd="0" parTransId="{4F460681-EFA4-4844-BF18-F948D59A2018}" sibTransId="{A9B6A2A4-09A9-4F12-A5A8-A61E4B204A82}"/>
    <dgm:cxn modelId="{8CD94057-5555-4496-8B2F-03698C3A5C12}" type="presParOf" srcId="{10E2E87B-00AA-47A0-90EA-1BD478C521E8}" destId="{3B0193FF-39DC-47F0-AC59-D45CBAC8F06E}" srcOrd="0" destOrd="0" presId="urn:microsoft.com/office/officeart/2005/8/layout/pList2"/>
    <dgm:cxn modelId="{C3854434-5AC2-4688-86D9-581DFA78D4E2}" type="presParOf" srcId="{10E2E87B-00AA-47A0-90EA-1BD478C521E8}" destId="{F7ABAB5F-7EDE-45A6-81D2-C94398045F90}" srcOrd="1" destOrd="0" presId="urn:microsoft.com/office/officeart/2005/8/layout/pList2"/>
    <dgm:cxn modelId="{451C1321-CEFB-4110-8A15-B757AF90DAA9}" type="presParOf" srcId="{F7ABAB5F-7EDE-45A6-81D2-C94398045F90}" destId="{9D13809F-DADC-4926-B141-177C6D071C3B}" srcOrd="0" destOrd="0" presId="urn:microsoft.com/office/officeart/2005/8/layout/pList2"/>
    <dgm:cxn modelId="{B81029FB-2F89-4596-8A74-D872492A2219}" type="presParOf" srcId="{9D13809F-DADC-4926-B141-177C6D071C3B}" destId="{4E5B55ED-0DFF-4D33-9879-1665EF3F5F56}" srcOrd="0" destOrd="0" presId="urn:microsoft.com/office/officeart/2005/8/layout/pList2"/>
    <dgm:cxn modelId="{050F8510-BB8B-4FF9-902E-2CD9FA571C62}" type="presParOf" srcId="{9D13809F-DADC-4926-B141-177C6D071C3B}" destId="{1CB69423-99FE-4B26-AFD4-CFA9657913BC}" srcOrd="1" destOrd="0" presId="urn:microsoft.com/office/officeart/2005/8/layout/pList2"/>
    <dgm:cxn modelId="{6ECBFE97-0824-4746-BD51-DF41F1C553BA}" type="presParOf" srcId="{9D13809F-DADC-4926-B141-177C6D071C3B}" destId="{CDFD4FF3-940C-4DDE-9E3B-AACF23FC4095}" srcOrd="2" destOrd="0" presId="urn:microsoft.com/office/officeart/2005/8/layout/pList2"/>
    <dgm:cxn modelId="{3B377949-94CA-45E5-BA6D-120DCB09F128}" type="presParOf" srcId="{F7ABAB5F-7EDE-45A6-81D2-C94398045F90}" destId="{C6283B8A-891D-44CF-92F9-B2F627D407D3}" srcOrd="1" destOrd="0" presId="urn:microsoft.com/office/officeart/2005/8/layout/pList2"/>
    <dgm:cxn modelId="{AA462C5A-2045-4E95-968B-16BECF1E4F06}" type="presParOf" srcId="{F7ABAB5F-7EDE-45A6-81D2-C94398045F90}" destId="{7E3F025C-6822-48F1-8A51-688CAA0D1A59}" srcOrd="2" destOrd="0" presId="urn:microsoft.com/office/officeart/2005/8/layout/pList2"/>
    <dgm:cxn modelId="{1FEECE63-F95F-4B86-B95D-D1993E5B5F01}" type="presParOf" srcId="{7E3F025C-6822-48F1-8A51-688CAA0D1A59}" destId="{8ED7114C-C7F5-4ED8-948F-FB7CFEE5A394}" srcOrd="0" destOrd="0" presId="urn:microsoft.com/office/officeart/2005/8/layout/pList2"/>
    <dgm:cxn modelId="{EDD75E9A-C264-41AD-81F2-2A96F5A09314}" type="presParOf" srcId="{7E3F025C-6822-48F1-8A51-688CAA0D1A59}" destId="{E63F074F-4102-4C59-995E-D56CBDD23CCD}" srcOrd="1" destOrd="0" presId="urn:microsoft.com/office/officeart/2005/8/layout/pList2"/>
    <dgm:cxn modelId="{A9B425F1-B2B5-452A-9C9B-4D85A19555B0}" type="presParOf" srcId="{7E3F025C-6822-48F1-8A51-688CAA0D1A59}" destId="{F9FF565D-DDCD-4798-B842-86491C157246}" srcOrd="2" destOrd="0" presId="urn:microsoft.com/office/officeart/2005/8/layout/pList2"/>
    <dgm:cxn modelId="{B8A12353-A059-418F-A61C-02569E7BFD61}" type="presParOf" srcId="{F7ABAB5F-7EDE-45A6-81D2-C94398045F90}" destId="{3B2658DA-D3FF-42F6-BF70-7FA6E08440CA}" srcOrd="3" destOrd="0" presId="urn:microsoft.com/office/officeart/2005/8/layout/pList2"/>
    <dgm:cxn modelId="{37E057DA-16DD-4233-9BED-862BC64F015D}" type="presParOf" srcId="{F7ABAB5F-7EDE-45A6-81D2-C94398045F90}" destId="{CAB063AA-2F68-4DDD-A498-E9A2CA9742A4}" srcOrd="4" destOrd="0" presId="urn:microsoft.com/office/officeart/2005/8/layout/pList2"/>
    <dgm:cxn modelId="{BE3628FF-8469-4FF6-AC60-52DB5E04D447}" type="presParOf" srcId="{CAB063AA-2F68-4DDD-A498-E9A2CA9742A4}" destId="{D90E1B18-AB59-4CE0-92E4-4A0D6524B983}" srcOrd="0" destOrd="0" presId="urn:microsoft.com/office/officeart/2005/8/layout/pList2"/>
    <dgm:cxn modelId="{6BDAF8BD-3DD2-4AA8-B26D-6CB2880CAF9E}" type="presParOf" srcId="{CAB063AA-2F68-4DDD-A498-E9A2CA9742A4}" destId="{854FC766-8F25-4395-B3DE-158E585FFE4E}" srcOrd="1" destOrd="0" presId="urn:microsoft.com/office/officeart/2005/8/layout/pList2"/>
    <dgm:cxn modelId="{9ADD4218-DA5F-47C3-9EF5-6DD639E3D8F3}" type="presParOf" srcId="{CAB063AA-2F68-4DDD-A498-E9A2CA9742A4}" destId="{ABC8F7C7-AA40-47BB-B027-771CD854399B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B09132-E8C6-4FC1-A6BA-0A982C3A725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798E943-20DC-4112-9F71-467CEE52667B}">
      <dgm:prSet phldrT="[Текст]" custT="1"/>
      <dgm:spPr/>
      <dgm:t>
        <a:bodyPr/>
        <a:lstStyle/>
        <a:p>
          <a:r>
            <a:rPr lang="ru-RU" sz="4000" dirty="0" smtClean="0"/>
            <a:t>Законодатели</a:t>
          </a:r>
          <a:endParaRPr lang="ru-RU" sz="4000" dirty="0"/>
        </a:p>
      </dgm:t>
    </dgm:pt>
    <dgm:pt modelId="{E8DB7CBB-74C6-4293-BC57-32477D1B0505}" type="parTrans" cxnId="{74EA5C37-CBA2-4D07-AA55-6D9FF106E47E}">
      <dgm:prSet/>
      <dgm:spPr/>
      <dgm:t>
        <a:bodyPr/>
        <a:lstStyle/>
        <a:p>
          <a:endParaRPr lang="ru-RU"/>
        </a:p>
      </dgm:t>
    </dgm:pt>
    <dgm:pt modelId="{A4B489DC-9820-4A41-BF88-F5555FA60189}" type="sibTrans" cxnId="{74EA5C37-CBA2-4D07-AA55-6D9FF106E47E}">
      <dgm:prSet/>
      <dgm:spPr/>
      <dgm:t>
        <a:bodyPr/>
        <a:lstStyle/>
        <a:p>
          <a:endParaRPr lang="ru-RU"/>
        </a:p>
      </dgm:t>
    </dgm:pt>
    <dgm:pt modelId="{7D25BF54-912C-445D-A6E9-3FE9217A7105}">
      <dgm:prSet phldrT="[Текст]" custT="1"/>
      <dgm:spPr/>
      <dgm:t>
        <a:bodyPr/>
        <a:lstStyle/>
        <a:p>
          <a:r>
            <a:rPr lang="ru-RU" sz="1400" dirty="0" smtClean="0"/>
            <a:t>Согласование определений, принятие стандартов</a:t>
          </a:r>
          <a:endParaRPr lang="ru-RU" sz="1400" dirty="0"/>
        </a:p>
      </dgm:t>
    </dgm:pt>
    <dgm:pt modelId="{B4F3882E-805A-4AE4-8E0B-0E3511375698}" type="parTrans" cxnId="{66027EFC-327E-4EFB-9017-B06740BDAB6F}">
      <dgm:prSet/>
      <dgm:spPr/>
      <dgm:t>
        <a:bodyPr/>
        <a:lstStyle/>
        <a:p>
          <a:endParaRPr lang="ru-RU"/>
        </a:p>
      </dgm:t>
    </dgm:pt>
    <dgm:pt modelId="{AE5B000E-EE93-466D-8B70-B201DA5D49C5}" type="sibTrans" cxnId="{66027EFC-327E-4EFB-9017-B06740BDAB6F}">
      <dgm:prSet/>
      <dgm:spPr/>
      <dgm:t>
        <a:bodyPr/>
        <a:lstStyle/>
        <a:p>
          <a:endParaRPr lang="ru-RU"/>
        </a:p>
      </dgm:t>
    </dgm:pt>
    <dgm:pt modelId="{E50AE3EE-814F-47AD-BE54-FF659B961870}">
      <dgm:prSet phldrT="[Текст]" custT="1"/>
      <dgm:spPr/>
      <dgm:t>
        <a:bodyPr/>
        <a:lstStyle/>
        <a:p>
          <a:r>
            <a:rPr lang="ru-RU" sz="4000" dirty="0" smtClean="0"/>
            <a:t>Педагоги</a:t>
          </a:r>
          <a:r>
            <a:rPr lang="ru-RU" sz="5700" dirty="0" smtClean="0"/>
            <a:t> </a:t>
          </a:r>
          <a:endParaRPr lang="ru-RU" sz="5700" dirty="0"/>
        </a:p>
      </dgm:t>
    </dgm:pt>
    <dgm:pt modelId="{7F95B99B-DFD2-4C05-A973-CC17844B096C}" type="parTrans" cxnId="{4D862BC2-425B-4505-B8B4-4A49B90D60B5}">
      <dgm:prSet/>
      <dgm:spPr/>
      <dgm:t>
        <a:bodyPr/>
        <a:lstStyle/>
        <a:p>
          <a:endParaRPr lang="ru-RU"/>
        </a:p>
      </dgm:t>
    </dgm:pt>
    <dgm:pt modelId="{5BD2AA07-F938-46F1-AD12-E5ED459A53AD}" type="sibTrans" cxnId="{4D862BC2-425B-4505-B8B4-4A49B90D60B5}">
      <dgm:prSet/>
      <dgm:spPr/>
      <dgm:t>
        <a:bodyPr/>
        <a:lstStyle/>
        <a:p>
          <a:endParaRPr lang="ru-RU"/>
        </a:p>
      </dgm:t>
    </dgm:pt>
    <dgm:pt modelId="{CCBDC665-C4CF-41CE-95F2-77AB738849D0}">
      <dgm:prSet phldrT="[Текст]" custT="1"/>
      <dgm:spPr/>
      <dgm:t>
        <a:bodyPr/>
        <a:lstStyle/>
        <a:p>
          <a:r>
            <a:rPr lang="ru-RU" sz="1400" dirty="0" smtClean="0"/>
            <a:t>Создание эффективных новых моделей внутри стран путем выявления основных элементов успеха, обеспечения стабильных источников финансирования, и создание диалога с политиками</a:t>
          </a:r>
          <a:endParaRPr lang="ru-RU" sz="1400" dirty="0"/>
        </a:p>
      </dgm:t>
    </dgm:pt>
    <dgm:pt modelId="{DC847FBF-3D4F-433D-BBEF-2A8E80444B51}" type="parTrans" cxnId="{6DD5DAC6-C322-4B31-8C33-9DBCF6D7A512}">
      <dgm:prSet/>
      <dgm:spPr/>
      <dgm:t>
        <a:bodyPr/>
        <a:lstStyle/>
        <a:p>
          <a:endParaRPr lang="ru-RU"/>
        </a:p>
      </dgm:t>
    </dgm:pt>
    <dgm:pt modelId="{6C69553A-08D0-4537-87DE-E86CC3AF7C70}" type="sibTrans" cxnId="{6DD5DAC6-C322-4B31-8C33-9DBCF6D7A512}">
      <dgm:prSet/>
      <dgm:spPr/>
      <dgm:t>
        <a:bodyPr/>
        <a:lstStyle/>
        <a:p>
          <a:endParaRPr lang="ru-RU"/>
        </a:p>
      </dgm:t>
    </dgm:pt>
    <dgm:pt modelId="{C8A30D48-7B1B-4AEF-93FD-1D5309131554}">
      <dgm:prSet phldrT="[Текст]" custT="1"/>
      <dgm:spPr/>
      <dgm:t>
        <a:bodyPr/>
        <a:lstStyle/>
        <a:p>
          <a:r>
            <a:rPr lang="ru-RU" sz="3200" dirty="0" smtClean="0"/>
            <a:t>Поставщики технологий для образования</a:t>
          </a:r>
          <a:endParaRPr lang="ru-RU" sz="3200" dirty="0"/>
        </a:p>
      </dgm:t>
    </dgm:pt>
    <dgm:pt modelId="{4146103D-4726-49CE-BF80-CE7D1C136C85}" type="parTrans" cxnId="{85C6EA26-E075-4E4C-A5B2-F1BA0519AE5B}">
      <dgm:prSet/>
      <dgm:spPr/>
      <dgm:t>
        <a:bodyPr/>
        <a:lstStyle/>
        <a:p>
          <a:endParaRPr lang="ru-RU"/>
        </a:p>
      </dgm:t>
    </dgm:pt>
    <dgm:pt modelId="{B20BF1CC-50E3-4F5C-9357-9B802DB24957}" type="sibTrans" cxnId="{85C6EA26-E075-4E4C-A5B2-F1BA0519AE5B}">
      <dgm:prSet/>
      <dgm:spPr/>
      <dgm:t>
        <a:bodyPr/>
        <a:lstStyle/>
        <a:p>
          <a:endParaRPr lang="ru-RU"/>
        </a:p>
      </dgm:t>
    </dgm:pt>
    <dgm:pt modelId="{4FFAC4B5-C8BB-4315-8497-0D06B780AAA7}">
      <dgm:prSet phldrT="[Текст]" custT="1"/>
      <dgm:spPr/>
      <dgm:t>
        <a:bodyPr/>
        <a:lstStyle/>
        <a:p>
          <a:r>
            <a:rPr lang="ru-RU" sz="1400" dirty="0" smtClean="0"/>
            <a:t>Разработка инструментов и бизнес-моделей, которые финансово жизнеспособными в развивающемся мире</a:t>
          </a:r>
          <a:endParaRPr lang="ru-RU" sz="1400" dirty="0"/>
        </a:p>
      </dgm:t>
    </dgm:pt>
    <dgm:pt modelId="{9E57944A-C711-4F7D-887E-7ED1585FF5D8}" type="parTrans" cxnId="{8CE660F0-C21A-4154-A097-755A0A8FC506}">
      <dgm:prSet/>
      <dgm:spPr/>
      <dgm:t>
        <a:bodyPr/>
        <a:lstStyle/>
        <a:p>
          <a:endParaRPr lang="ru-RU"/>
        </a:p>
      </dgm:t>
    </dgm:pt>
    <dgm:pt modelId="{79AB3433-86BE-4D16-A8C4-39114D75CA19}" type="sibTrans" cxnId="{8CE660F0-C21A-4154-A097-755A0A8FC506}">
      <dgm:prSet/>
      <dgm:spPr/>
      <dgm:t>
        <a:bodyPr/>
        <a:lstStyle/>
        <a:p>
          <a:endParaRPr lang="ru-RU"/>
        </a:p>
      </dgm:t>
    </dgm:pt>
    <dgm:pt modelId="{45616B37-2ADA-4B8A-BAC5-74DC26C991A6}">
      <dgm:prSet phldrT="[Текст]" custT="1"/>
      <dgm:spPr/>
      <dgm:t>
        <a:bodyPr/>
        <a:lstStyle/>
        <a:p>
          <a:r>
            <a:rPr lang="ru-RU" sz="1400" dirty="0" smtClean="0"/>
            <a:t>Участвовать в общественной дискуссии об образовании и содействовать тому, что нужно для развития навыков наиболее востребованных в работе на рынке</a:t>
          </a:r>
          <a:endParaRPr lang="ru-RU" sz="1400" dirty="0"/>
        </a:p>
      </dgm:t>
    </dgm:pt>
    <dgm:pt modelId="{9588BE62-B549-43ED-A295-3182703D8F2F}" type="parTrans" cxnId="{79E052A6-E2E3-428C-ADE0-8D92FF307310}">
      <dgm:prSet/>
      <dgm:spPr/>
      <dgm:t>
        <a:bodyPr/>
        <a:lstStyle/>
        <a:p>
          <a:endParaRPr lang="ru-RU"/>
        </a:p>
      </dgm:t>
    </dgm:pt>
    <dgm:pt modelId="{4B55B207-BAC2-4A5C-B06A-89E1CF91A28F}" type="sibTrans" cxnId="{79E052A6-E2E3-428C-ADE0-8D92FF307310}">
      <dgm:prSet/>
      <dgm:spPr/>
      <dgm:t>
        <a:bodyPr/>
        <a:lstStyle/>
        <a:p>
          <a:endParaRPr lang="ru-RU"/>
        </a:p>
      </dgm:t>
    </dgm:pt>
    <dgm:pt modelId="{D7D0C04C-9BB2-4207-BE52-7F8C5F4CEE7F}">
      <dgm:prSet phldrT="[Текст]" custT="1"/>
      <dgm:spPr/>
      <dgm:t>
        <a:bodyPr/>
        <a:lstStyle/>
        <a:p>
          <a:r>
            <a:rPr lang="ru-RU" sz="1400" dirty="0" smtClean="0"/>
            <a:t> Отслеживание эффективности с учетом потребностей экономики</a:t>
          </a:r>
          <a:endParaRPr lang="ru-RU" sz="1400" dirty="0"/>
        </a:p>
      </dgm:t>
    </dgm:pt>
    <dgm:pt modelId="{BC146098-94F9-4147-8DFB-3514451A9094}" type="parTrans" cxnId="{EE4B43E0-F716-4995-9B06-6DEDFE703AFA}">
      <dgm:prSet/>
      <dgm:spPr/>
      <dgm:t>
        <a:bodyPr/>
        <a:lstStyle/>
        <a:p>
          <a:endParaRPr lang="ru-RU"/>
        </a:p>
      </dgm:t>
    </dgm:pt>
    <dgm:pt modelId="{4AA07830-8086-4D15-AF63-8C1DA94D01FD}" type="sibTrans" cxnId="{EE4B43E0-F716-4995-9B06-6DEDFE703AFA}">
      <dgm:prSet/>
      <dgm:spPr/>
      <dgm:t>
        <a:bodyPr/>
        <a:lstStyle/>
        <a:p>
          <a:endParaRPr lang="ru-RU"/>
        </a:p>
      </dgm:t>
    </dgm:pt>
    <dgm:pt modelId="{2F2C1F84-3475-4FE1-AF0B-852E51695CCC}">
      <dgm:prSet phldrT="[Текст]" custT="1"/>
      <dgm:spPr/>
      <dgm:t>
        <a:bodyPr/>
        <a:lstStyle/>
        <a:p>
          <a:r>
            <a:rPr lang="ru-RU" sz="1400" dirty="0" smtClean="0"/>
            <a:t> Работа с частным сектором с целью совершенствования навыков, создание стимулов для поставщиков услуг</a:t>
          </a:r>
          <a:endParaRPr lang="ru-RU" sz="1400" dirty="0"/>
        </a:p>
      </dgm:t>
    </dgm:pt>
    <dgm:pt modelId="{DF206E2F-2120-4634-A724-5948838939BE}" type="parTrans" cxnId="{3320C63B-069E-4F24-99B0-0EB8377B7F51}">
      <dgm:prSet/>
      <dgm:spPr/>
      <dgm:t>
        <a:bodyPr/>
        <a:lstStyle/>
        <a:p>
          <a:endParaRPr lang="ru-RU"/>
        </a:p>
      </dgm:t>
    </dgm:pt>
    <dgm:pt modelId="{0ED65850-807E-4061-9B1A-89B89194CD59}" type="sibTrans" cxnId="{3320C63B-069E-4F24-99B0-0EB8377B7F51}">
      <dgm:prSet/>
      <dgm:spPr/>
      <dgm:t>
        <a:bodyPr/>
        <a:lstStyle/>
        <a:p>
          <a:endParaRPr lang="ru-RU"/>
        </a:p>
      </dgm:t>
    </dgm:pt>
    <dgm:pt modelId="{B9608150-42C6-4D57-B86B-F9B0361F9282}">
      <dgm:prSet phldrT="[Текст]" custT="1"/>
      <dgm:spPr/>
      <dgm:t>
        <a:bodyPr/>
        <a:lstStyle/>
        <a:p>
          <a:r>
            <a:rPr lang="ru-RU" sz="1400" dirty="0" smtClean="0"/>
            <a:t>Фокус инвестиций на технологии </a:t>
          </a:r>
          <a:endParaRPr lang="ru-RU" sz="1400" dirty="0"/>
        </a:p>
      </dgm:t>
    </dgm:pt>
    <dgm:pt modelId="{52D45E55-498B-4B7E-8B70-4B380BEB908A}" type="parTrans" cxnId="{412D93E0-0E5F-45C5-BD4D-926B74DCF083}">
      <dgm:prSet/>
      <dgm:spPr/>
      <dgm:t>
        <a:bodyPr/>
        <a:lstStyle/>
        <a:p>
          <a:endParaRPr lang="ru-RU"/>
        </a:p>
      </dgm:t>
    </dgm:pt>
    <dgm:pt modelId="{A7CE8969-466D-4A43-A247-FF4FA3E6866C}" type="sibTrans" cxnId="{412D93E0-0E5F-45C5-BD4D-926B74DCF083}">
      <dgm:prSet/>
      <dgm:spPr/>
      <dgm:t>
        <a:bodyPr/>
        <a:lstStyle/>
        <a:p>
          <a:endParaRPr lang="ru-RU"/>
        </a:p>
      </dgm:t>
    </dgm:pt>
    <dgm:pt modelId="{8C94A964-61A3-4041-B2BE-6EAD4F4499A2}" type="pres">
      <dgm:prSet presAssocID="{ABB09132-E8C6-4FC1-A6BA-0A982C3A725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667A2D8-DB81-42CD-B981-09DA25C89F6A}" type="pres">
      <dgm:prSet presAssocID="{F798E943-20DC-4112-9F71-467CEE52667B}" presName="linNode" presStyleCnt="0"/>
      <dgm:spPr/>
    </dgm:pt>
    <dgm:pt modelId="{0E9E19E3-5FFF-408F-9F13-86D5A8905410}" type="pres">
      <dgm:prSet presAssocID="{F798E943-20DC-4112-9F71-467CEE52667B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B8D76C-7351-4CEB-BE3F-B54DD743BBB7}" type="pres">
      <dgm:prSet presAssocID="{F798E943-20DC-4112-9F71-467CEE52667B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75D9D9-98B8-4AA4-B558-6E3ACF3420BB}" type="pres">
      <dgm:prSet presAssocID="{A4B489DC-9820-4A41-BF88-F5555FA60189}" presName="sp" presStyleCnt="0"/>
      <dgm:spPr/>
    </dgm:pt>
    <dgm:pt modelId="{1196A175-A813-4A22-9996-76A3AFD8797E}" type="pres">
      <dgm:prSet presAssocID="{E50AE3EE-814F-47AD-BE54-FF659B961870}" presName="linNode" presStyleCnt="0"/>
      <dgm:spPr/>
    </dgm:pt>
    <dgm:pt modelId="{902DD294-3382-42E6-9991-D7EC5AD2D1A5}" type="pres">
      <dgm:prSet presAssocID="{E50AE3EE-814F-47AD-BE54-FF659B961870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4726F5-F116-4365-9E60-0092F6ABAC91}" type="pres">
      <dgm:prSet presAssocID="{E50AE3EE-814F-47AD-BE54-FF659B961870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7C0606-23CF-4225-B5A1-3D303182F195}" type="pres">
      <dgm:prSet presAssocID="{5BD2AA07-F938-46F1-AD12-E5ED459A53AD}" presName="sp" presStyleCnt="0"/>
      <dgm:spPr/>
    </dgm:pt>
    <dgm:pt modelId="{F0D51307-3C80-4F28-A931-7C2192F51234}" type="pres">
      <dgm:prSet presAssocID="{C8A30D48-7B1B-4AEF-93FD-1D5309131554}" presName="linNode" presStyleCnt="0"/>
      <dgm:spPr/>
    </dgm:pt>
    <dgm:pt modelId="{4D90746D-C16E-4366-88BC-D46F604AAC3F}" type="pres">
      <dgm:prSet presAssocID="{C8A30D48-7B1B-4AEF-93FD-1D5309131554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DD68AC-EBEC-43C3-B25C-A8F9C8B1C254}" type="pres">
      <dgm:prSet presAssocID="{C8A30D48-7B1B-4AEF-93FD-1D5309131554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862BC2-425B-4505-B8B4-4A49B90D60B5}" srcId="{ABB09132-E8C6-4FC1-A6BA-0A982C3A7258}" destId="{E50AE3EE-814F-47AD-BE54-FF659B961870}" srcOrd="1" destOrd="0" parTransId="{7F95B99B-DFD2-4C05-A973-CC17844B096C}" sibTransId="{5BD2AA07-F938-46F1-AD12-E5ED459A53AD}"/>
    <dgm:cxn modelId="{8CE660F0-C21A-4154-A097-755A0A8FC506}" srcId="{C8A30D48-7B1B-4AEF-93FD-1D5309131554}" destId="{4FFAC4B5-C8BB-4315-8497-0D06B780AAA7}" srcOrd="0" destOrd="0" parTransId="{9E57944A-C711-4F7D-887E-7ED1585FF5D8}" sibTransId="{79AB3433-86BE-4D16-A8C4-39114D75CA19}"/>
    <dgm:cxn modelId="{C1D7D57B-9B47-47D9-89FD-D1EE1DB9F432}" type="presOf" srcId="{ABB09132-E8C6-4FC1-A6BA-0A982C3A7258}" destId="{8C94A964-61A3-4041-B2BE-6EAD4F4499A2}" srcOrd="0" destOrd="0" presId="urn:microsoft.com/office/officeart/2005/8/layout/vList5"/>
    <dgm:cxn modelId="{EAB0A9B8-B45A-482D-983E-99AE481D0592}" type="presOf" srcId="{D7D0C04C-9BB2-4207-BE52-7F8C5F4CEE7F}" destId="{B9B8D76C-7351-4CEB-BE3F-B54DD743BBB7}" srcOrd="0" destOrd="1" presId="urn:microsoft.com/office/officeart/2005/8/layout/vList5"/>
    <dgm:cxn modelId="{C27A2C57-F716-42B7-B8AD-7DFD747BEEA4}" type="presOf" srcId="{C8A30D48-7B1B-4AEF-93FD-1D5309131554}" destId="{4D90746D-C16E-4366-88BC-D46F604AAC3F}" srcOrd="0" destOrd="0" presId="urn:microsoft.com/office/officeart/2005/8/layout/vList5"/>
    <dgm:cxn modelId="{85C6EA26-E075-4E4C-A5B2-F1BA0519AE5B}" srcId="{ABB09132-E8C6-4FC1-A6BA-0A982C3A7258}" destId="{C8A30D48-7B1B-4AEF-93FD-1D5309131554}" srcOrd="2" destOrd="0" parTransId="{4146103D-4726-49CE-BF80-CE7D1C136C85}" sibTransId="{B20BF1CC-50E3-4F5C-9357-9B802DB24957}"/>
    <dgm:cxn modelId="{79E052A6-E2E3-428C-ADE0-8D92FF307310}" srcId="{C8A30D48-7B1B-4AEF-93FD-1D5309131554}" destId="{45616B37-2ADA-4B8A-BAC5-74DC26C991A6}" srcOrd="1" destOrd="0" parTransId="{9588BE62-B549-43ED-A295-3182703D8F2F}" sibTransId="{4B55B207-BAC2-4A5C-B06A-89E1CF91A28F}"/>
    <dgm:cxn modelId="{7EF57B93-8720-4D41-A773-B23D6A1AA07C}" type="presOf" srcId="{E50AE3EE-814F-47AD-BE54-FF659B961870}" destId="{902DD294-3382-42E6-9991-D7EC5AD2D1A5}" srcOrd="0" destOrd="0" presId="urn:microsoft.com/office/officeart/2005/8/layout/vList5"/>
    <dgm:cxn modelId="{AEE4D081-558A-42BB-8ADE-9A85C259685B}" type="presOf" srcId="{45616B37-2ADA-4B8A-BAC5-74DC26C991A6}" destId="{72DD68AC-EBEC-43C3-B25C-A8F9C8B1C254}" srcOrd="0" destOrd="1" presId="urn:microsoft.com/office/officeart/2005/8/layout/vList5"/>
    <dgm:cxn modelId="{8B60C8B9-456A-4775-8673-E2A937D5358B}" type="presOf" srcId="{F798E943-20DC-4112-9F71-467CEE52667B}" destId="{0E9E19E3-5FFF-408F-9F13-86D5A8905410}" srcOrd="0" destOrd="0" presId="urn:microsoft.com/office/officeart/2005/8/layout/vList5"/>
    <dgm:cxn modelId="{66027EFC-327E-4EFB-9017-B06740BDAB6F}" srcId="{F798E943-20DC-4112-9F71-467CEE52667B}" destId="{7D25BF54-912C-445D-A6E9-3FE9217A7105}" srcOrd="0" destOrd="0" parTransId="{B4F3882E-805A-4AE4-8E0B-0E3511375698}" sibTransId="{AE5B000E-EE93-466D-8B70-B201DA5D49C5}"/>
    <dgm:cxn modelId="{74EA5C37-CBA2-4D07-AA55-6D9FF106E47E}" srcId="{ABB09132-E8C6-4FC1-A6BA-0A982C3A7258}" destId="{F798E943-20DC-4112-9F71-467CEE52667B}" srcOrd="0" destOrd="0" parTransId="{E8DB7CBB-74C6-4293-BC57-32477D1B0505}" sibTransId="{A4B489DC-9820-4A41-BF88-F5555FA60189}"/>
    <dgm:cxn modelId="{AFE8C411-F09D-4D30-9304-476F2D684CB6}" type="presOf" srcId="{CCBDC665-C4CF-41CE-95F2-77AB738849D0}" destId="{2E4726F5-F116-4365-9E60-0092F6ABAC91}" srcOrd="0" destOrd="0" presId="urn:microsoft.com/office/officeart/2005/8/layout/vList5"/>
    <dgm:cxn modelId="{AAFB9E03-D776-4955-9418-1D50A4815497}" type="presOf" srcId="{4FFAC4B5-C8BB-4315-8497-0D06B780AAA7}" destId="{72DD68AC-EBEC-43C3-B25C-A8F9C8B1C254}" srcOrd="0" destOrd="0" presId="urn:microsoft.com/office/officeart/2005/8/layout/vList5"/>
    <dgm:cxn modelId="{706E8E3E-EF68-466C-9D00-388E4C2B24C8}" type="presOf" srcId="{7D25BF54-912C-445D-A6E9-3FE9217A7105}" destId="{B9B8D76C-7351-4CEB-BE3F-B54DD743BBB7}" srcOrd="0" destOrd="0" presId="urn:microsoft.com/office/officeart/2005/8/layout/vList5"/>
    <dgm:cxn modelId="{BC1D990B-454D-4A05-A805-82253F947993}" type="presOf" srcId="{2F2C1F84-3475-4FE1-AF0B-852E51695CCC}" destId="{B9B8D76C-7351-4CEB-BE3F-B54DD743BBB7}" srcOrd="0" destOrd="2" presId="urn:microsoft.com/office/officeart/2005/8/layout/vList5"/>
    <dgm:cxn modelId="{800ADFD3-CBE2-4AB1-BC7A-98B5CD430615}" type="presOf" srcId="{B9608150-42C6-4D57-B86B-F9B0361F9282}" destId="{2E4726F5-F116-4365-9E60-0092F6ABAC91}" srcOrd="0" destOrd="1" presId="urn:microsoft.com/office/officeart/2005/8/layout/vList5"/>
    <dgm:cxn modelId="{EE4B43E0-F716-4995-9B06-6DEDFE703AFA}" srcId="{F798E943-20DC-4112-9F71-467CEE52667B}" destId="{D7D0C04C-9BB2-4207-BE52-7F8C5F4CEE7F}" srcOrd="1" destOrd="0" parTransId="{BC146098-94F9-4147-8DFB-3514451A9094}" sibTransId="{4AA07830-8086-4D15-AF63-8C1DA94D01FD}"/>
    <dgm:cxn modelId="{3320C63B-069E-4F24-99B0-0EB8377B7F51}" srcId="{F798E943-20DC-4112-9F71-467CEE52667B}" destId="{2F2C1F84-3475-4FE1-AF0B-852E51695CCC}" srcOrd="2" destOrd="0" parTransId="{DF206E2F-2120-4634-A724-5948838939BE}" sibTransId="{0ED65850-807E-4061-9B1A-89B89194CD59}"/>
    <dgm:cxn modelId="{412D93E0-0E5F-45C5-BD4D-926B74DCF083}" srcId="{E50AE3EE-814F-47AD-BE54-FF659B961870}" destId="{B9608150-42C6-4D57-B86B-F9B0361F9282}" srcOrd="1" destOrd="0" parTransId="{52D45E55-498B-4B7E-8B70-4B380BEB908A}" sibTransId="{A7CE8969-466D-4A43-A247-FF4FA3E6866C}"/>
    <dgm:cxn modelId="{6DD5DAC6-C322-4B31-8C33-9DBCF6D7A512}" srcId="{E50AE3EE-814F-47AD-BE54-FF659B961870}" destId="{CCBDC665-C4CF-41CE-95F2-77AB738849D0}" srcOrd="0" destOrd="0" parTransId="{DC847FBF-3D4F-433D-BBEF-2A8E80444B51}" sibTransId="{6C69553A-08D0-4537-87DE-E86CC3AF7C70}"/>
    <dgm:cxn modelId="{FE51193A-3B39-43CE-A785-293AF2674E3A}" type="presParOf" srcId="{8C94A964-61A3-4041-B2BE-6EAD4F4499A2}" destId="{8667A2D8-DB81-42CD-B981-09DA25C89F6A}" srcOrd="0" destOrd="0" presId="urn:microsoft.com/office/officeart/2005/8/layout/vList5"/>
    <dgm:cxn modelId="{FF316CD7-B167-453A-9ED8-5117253B5399}" type="presParOf" srcId="{8667A2D8-DB81-42CD-B981-09DA25C89F6A}" destId="{0E9E19E3-5FFF-408F-9F13-86D5A8905410}" srcOrd="0" destOrd="0" presId="urn:microsoft.com/office/officeart/2005/8/layout/vList5"/>
    <dgm:cxn modelId="{AB221FA5-0D13-41AE-8A34-F5115FED7AAF}" type="presParOf" srcId="{8667A2D8-DB81-42CD-B981-09DA25C89F6A}" destId="{B9B8D76C-7351-4CEB-BE3F-B54DD743BBB7}" srcOrd="1" destOrd="0" presId="urn:microsoft.com/office/officeart/2005/8/layout/vList5"/>
    <dgm:cxn modelId="{A14027FF-D64F-4B74-B98A-DDA35F3C175E}" type="presParOf" srcId="{8C94A964-61A3-4041-B2BE-6EAD4F4499A2}" destId="{7A75D9D9-98B8-4AA4-B558-6E3ACF3420BB}" srcOrd="1" destOrd="0" presId="urn:microsoft.com/office/officeart/2005/8/layout/vList5"/>
    <dgm:cxn modelId="{304C8FDE-8046-4456-84C1-D22D88F78099}" type="presParOf" srcId="{8C94A964-61A3-4041-B2BE-6EAD4F4499A2}" destId="{1196A175-A813-4A22-9996-76A3AFD8797E}" srcOrd="2" destOrd="0" presId="urn:microsoft.com/office/officeart/2005/8/layout/vList5"/>
    <dgm:cxn modelId="{4F405AB5-CBE6-4F39-B8F8-B8E1CC6D79E2}" type="presParOf" srcId="{1196A175-A813-4A22-9996-76A3AFD8797E}" destId="{902DD294-3382-42E6-9991-D7EC5AD2D1A5}" srcOrd="0" destOrd="0" presId="urn:microsoft.com/office/officeart/2005/8/layout/vList5"/>
    <dgm:cxn modelId="{E591A680-34D7-437A-99D9-10D280F60492}" type="presParOf" srcId="{1196A175-A813-4A22-9996-76A3AFD8797E}" destId="{2E4726F5-F116-4365-9E60-0092F6ABAC91}" srcOrd="1" destOrd="0" presId="urn:microsoft.com/office/officeart/2005/8/layout/vList5"/>
    <dgm:cxn modelId="{525C05DB-1023-425E-A4C0-146C32A56394}" type="presParOf" srcId="{8C94A964-61A3-4041-B2BE-6EAD4F4499A2}" destId="{F07C0606-23CF-4225-B5A1-3D303182F195}" srcOrd="3" destOrd="0" presId="urn:microsoft.com/office/officeart/2005/8/layout/vList5"/>
    <dgm:cxn modelId="{7B432599-5B69-4905-8155-3D54D5F5F7D2}" type="presParOf" srcId="{8C94A964-61A3-4041-B2BE-6EAD4F4499A2}" destId="{F0D51307-3C80-4F28-A931-7C2192F51234}" srcOrd="4" destOrd="0" presId="urn:microsoft.com/office/officeart/2005/8/layout/vList5"/>
    <dgm:cxn modelId="{E17C1EFD-5A68-4058-B304-77F8DE77E714}" type="presParOf" srcId="{F0D51307-3C80-4F28-A931-7C2192F51234}" destId="{4D90746D-C16E-4366-88BC-D46F604AAC3F}" srcOrd="0" destOrd="0" presId="urn:microsoft.com/office/officeart/2005/8/layout/vList5"/>
    <dgm:cxn modelId="{92BF5773-0BD8-4C0F-AF01-7FDBED91998F}" type="presParOf" srcId="{F0D51307-3C80-4F28-A931-7C2192F51234}" destId="{72DD68AC-EBEC-43C3-B25C-A8F9C8B1C25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0193FF-39DC-47F0-AC59-D45CBAC8F06E}">
      <dsp:nvSpPr>
        <dsp:cNvPr id="0" name=""/>
        <dsp:cNvSpPr/>
      </dsp:nvSpPr>
      <dsp:spPr>
        <a:xfrm>
          <a:off x="0" y="0"/>
          <a:ext cx="10058399" cy="181022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FD4FF3-940C-4DDE-9E3B-AACF23FC4095}">
      <dsp:nvSpPr>
        <dsp:cNvPr id="0" name=""/>
        <dsp:cNvSpPr/>
      </dsp:nvSpPr>
      <dsp:spPr>
        <a:xfrm>
          <a:off x="301752" y="241363"/>
          <a:ext cx="2954654" cy="1327499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5B55ED-0DFF-4D33-9879-1665EF3F5F56}">
      <dsp:nvSpPr>
        <dsp:cNvPr id="0" name=""/>
        <dsp:cNvSpPr/>
      </dsp:nvSpPr>
      <dsp:spPr>
        <a:xfrm rot="10800000">
          <a:off x="301752" y="1810226"/>
          <a:ext cx="2954654" cy="2212498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ПИСЬМЕННАЯ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УМЕНИЕ СЧИТАТЬ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НАУЧНАЯ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КОМПЬЮТЕРНАЯ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ФИНАНСОВАЯ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КУЛЬТУРНАЯ И ГРАЖДАНСКАЯ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10800000">
        <a:off x="369794" y="1810226"/>
        <a:ext cx="2818570" cy="2144456"/>
      </dsp:txXfrm>
    </dsp:sp>
    <dsp:sp modelId="{F9FF565D-DDCD-4798-B842-86491C157246}">
      <dsp:nvSpPr>
        <dsp:cNvPr id="0" name=""/>
        <dsp:cNvSpPr/>
      </dsp:nvSpPr>
      <dsp:spPr>
        <a:xfrm>
          <a:off x="3551872" y="241363"/>
          <a:ext cx="2954654" cy="1327499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D7114C-C7F5-4ED8-948F-FB7CFEE5A394}">
      <dsp:nvSpPr>
        <dsp:cNvPr id="0" name=""/>
        <dsp:cNvSpPr/>
      </dsp:nvSpPr>
      <dsp:spPr>
        <a:xfrm rot="10800000">
          <a:off x="3551872" y="1810226"/>
          <a:ext cx="2954654" cy="2212498"/>
        </a:xfrm>
        <a:prstGeom prst="round2SameRect">
          <a:avLst>
            <a:gd name="adj1" fmla="val 10500"/>
            <a:gd name="adj2" fmla="val 0"/>
          </a:avLst>
        </a:prstGeom>
        <a:solidFill>
          <a:srgbClr val="FFFF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КРИТИЧЕСКОЕ МЫШЛЕНИЕ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КРЕАТИВНОСТЬ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КОММУНИКАБЕЛЬНОСТЬ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СТРЕМЛЕНИЕ К СОТРУДНИЧЕСТВУ</a:t>
          </a:r>
          <a:endParaRPr lang="ru-RU" sz="1400" b="1" kern="1200" dirty="0">
            <a:solidFill>
              <a:schemeClr val="tx1"/>
            </a:solidFill>
          </a:endParaRPr>
        </a:p>
      </dsp:txBody>
      <dsp:txXfrm rot="10800000">
        <a:off x="3619914" y="1810226"/>
        <a:ext cx="2818570" cy="2144456"/>
      </dsp:txXfrm>
    </dsp:sp>
    <dsp:sp modelId="{ABC8F7C7-AA40-47BB-B027-771CD854399B}">
      <dsp:nvSpPr>
        <dsp:cNvPr id="0" name=""/>
        <dsp:cNvSpPr/>
      </dsp:nvSpPr>
      <dsp:spPr>
        <a:xfrm>
          <a:off x="6801993" y="241363"/>
          <a:ext cx="2954654" cy="1327499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0E1B18-AB59-4CE0-92E4-4A0D6524B983}">
      <dsp:nvSpPr>
        <dsp:cNvPr id="0" name=""/>
        <dsp:cNvSpPr/>
      </dsp:nvSpPr>
      <dsp:spPr>
        <a:xfrm rot="10800000">
          <a:off x="6801993" y="1810226"/>
          <a:ext cx="2954654" cy="2212498"/>
        </a:xfrm>
        <a:prstGeom prst="round2SameRect">
          <a:avLst>
            <a:gd name="adj1" fmla="val 10500"/>
            <a:gd name="adj2" fmla="val 0"/>
          </a:avLst>
        </a:prstGeom>
        <a:solidFill>
          <a:schemeClr val="accent6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ЛЮБОЗНАТЕЛЬНОСТЬ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ИНИЦИАТИВНОСТЬ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НАСТОЙЧИВОСТЬ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АДАПТИВНОСТЬ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ЛИДЕРСТВО</a:t>
          </a:r>
          <a:endParaRPr lang="en-US" sz="1400" b="1" kern="1200" dirty="0" smtClean="0">
            <a:solidFill>
              <a:schemeClr val="tx1"/>
            </a:solidFill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КУЛЬТУРНАЯ И СОЦИАЛЬНАЯ ОСОЗНАННОСТЬ</a:t>
          </a:r>
          <a:endParaRPr lang="ru-RU" sz="1400" b="1" kern="1200" dirty="0">
            <a:solidFill>
              <a:schemeClr val="tx1"/>
            </a:solidFill>
          </a:endParaRPr>
        </a:p>
      </dsp:txBody>
      <dsp:txXfrm rot="10800000">
        <a:off x="6870035" y="1810226"/>
        <a:ext cx="2818570" cy="21444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B8D76C-7351-4CEB-BE3F-B54DD743BBB7}">
      <dsp:nvSpPr>
        <dsp:cNvPr id="0" name=""/>
        <dsp:cNvSpPr/>
      </dsp:nvSpPr>
      <dsp:spPr>
        <a:xfrm rot="5400000">
          <a:off x="6321075" y="-2568428"/>
          <a:ext cx="1037272" cy="643737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Согласование определений, принятие стандартов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 Отслеживание эффективности с учетом потребностей экономики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 Работа с частным сектором с целью совершенствования навыков, создание стимулов для поставщиков услуг</a:t>
          </a:r>
          <a:endParaRPr lang="ru-RU" sz="1400" kern="1200" dirty="0"/>
        </a:p>
      </dsp:txBody>
      <dsp:txXfrm rot="-5400000">
        <a:off x="3621024" y="182258"/>
        <a:ext cx="6386741" cy="936002"/>
      </dsp:txXfrm>
    </dsp:sp>
    <dsp:sp modelId="{0E9E19E3-5FFF-408F-9F13-86D5A8905410}">
      <dsp:nvSpPr>
        <dsp:cNvPr id="0" name=""/>
        <dsp:cNvSpPr/>
      </dsp:nvSpPr>
      <dsp:spPr>
        <a:xfrm>
          <a:off x="0" y="1964"/>
          <a:ext cx="3621024" cy="12965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Законодатели</a:t>
          </a:r>
          <a:endParaRPr lang="ru-RU" sz="4000" kern="1200" dirty="0"/>
        </a:p>
      </dsp:txBody>
      <dsp:txXfrm>
        <a:off x="63294" y="65258"/>
        <a:ext cx="3494436" cy="1170002"/>
      </dsp:txXfrm>
    </dsp:sp>
    <dsp:sp modelId="{2E4726F5-F116-4365-9E60-0092F6ABAC91}">
      <dsp:nvSpPr>
        <dsp:cNvPr id="0" name=""/>
        <dsp:cNvSpPr/>
      </dsp:nvSpPr>
      <dsp:spPr>
        <a:xfrm rot="5400000">
          <a:off x="6321075" y="-1207008"/>
          <a:ext cx="1037272" cy="643737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Создание эффективных новых моделей внутри стран путем выявления основных элементов успеха, обеспечения стабильных источников финансирования, и создание диалога с политиками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Фокус инвестиций на технологии </a:t>
          </a:r>
          <a:endParaRPr lang="ru-RU" sz="1400" kern="1200" dirty="0"/>
        </a:p>
      </dsp:txBody>
      <dsp:txXfrm rot="-5400000">
        <a:off x="3621024" y="1543678"/>
        <a:ext cx="6386741" cy="936002"/>
      </dsp:txXfrm>
    </dsp:sp>
    <dsp:sp modelId="{902DD294-3382-42E6-9991-D7EC5AD2D1A5}">
      <dsp:nvSpPr>
        <dsp:cNvPr id="0" name=""/>
        <dsp:cNvSpPr/>
      </dsp:nvSpPr>
      <dsp:spPr>
        <a:xfrm>
          <a:off x="0" y="1363384"/>
          <a:ext cx="3621024" cy="12965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Педагоги</a:t>
          </a:r>
          <a:r>
            <a:rPr lang="ru-RU" sz="5700" kern="1200" dirty="0" smtClean="0"/>
            <a:t> </a:t>
          </a:r>
          <a:endParaRPr lang="ru-RU" sz="5700" kern="1200" dirty="0"/>
        </a:p>
      </dsp:txBody>
      <dsp:txXfrm>
        <a:off x="63294" y="1426678"/>
        <a:ext cx="3494436" cy="1170002"/>
      </dsp:txXfrm>
    </dsp:sp>
    <dsp:sp modelId="{72DD68AC-EBEC-43C3-B25C-A8F9C8B1C254}">
      <dsp:nvSpPr>
        <dsp:cNvPr id="0" name=""/>
        <dsp:cNvSpPr/>
      </dsp:nvSpPr>
      <dsp:spPr>
        <a:xfrm rot="5400000">
          <a:off x="6321075" y="154412"/>
          <a:ext cx="1037272" cy="643737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Разработка инструментов и бизнес-моделей, которые финансово жизнеспособными в развивающемся мире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Участвовать в общественной дискуссии об образовании и содействовать тому, что нужно для развития навыков наиболее востребованных в работе на рынке</a:t>
          </a:r>
          <a:endParaRPr lang="ru-RU" sz="1400" kern="1200" dirty="0"/>
        </a:p>
      </dsp:txBody>
      <dsp:txXfrm rot="-5400000">
        <a:off x="3621024" y="2905099"/>
        <a:ext cx="6386741" cy="936002"/>
      </dsp:txXfrm>
    </dsp:sp>
    <dsp:sp modelId="{4D90746D-C16E-4366-88BC-D46F604AAC3F}">
      <dsp:nvSpPr>
        <dsp:cNvPr id="0" name=""/>
        <dsp:cNvSpPr/>
      </dsp:nvSpPr>
      <dsp:spPr>
        <a:xfrm>
          <a:off x="0" y="2724804"/>
          <a:ext cx="3621024" cy="12965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Поставщики технологий для образования</a:t>
          </a:r>
          <a:endParaRPr lang="ru-RU" sz="3200" kern="1200" dirty="0"/>
        </a:p>
      </dsp:txBody>
      <dsp:txXfrm>
        <a:off x="63294" y="2788098"/>
        <a:ext cx="3494436" cy="1170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8C4240-00B5-42C0-8097-F9E0D9102394}" type="datetimeFigureOut">
              <a:rPr lang="ru-RU" smtClean="0"/>
              <a:t>09.12.2018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34CD3-C178-4892-855C-D31B6D4A55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527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10383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63797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dirty="0"/>
              <a:t>12/9/2018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dirty="0"/>
              <a:t>12/9/2018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dirty="0"/>
              <a:t>12/9/2018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dirty="0"/>
              <a:t>12/9/2018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dirty="0"/>
              <a:t>12/9/2018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dirty="0"/>
              <a:t>12/9/2018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dirty="0"/>
              <a:t>12/9/2018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dirty="0"/>
              <a:t>12/9/2018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dirty="0"/>
              <a:t>12/9/2018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dirty="0"/>
              <a:t>12/9/2018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dirty="0"/>
              <a:t>12/9/2018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dirty="0"/>
              <a:t>12/9/2018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Навыки 21 века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Сводный анализ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90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/>
          <p:nvPr/>
        </p:nvSpPr>
        <p:spPr>
          <a:xfrm>
            <a:off x="1753590" y="2693775"/>
            <a:ext cx="2299054" cy="23083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sz="15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Ускорение</a:t>
            </a:r>
            <a:r>
              <a:rPr lang="en-US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изменений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в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промышленн</a:t>
            </a:r>
            <a:r>
              <a:rPr lang="ru-RU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ости, экономике и обществе 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обусловленное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развитием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технологий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ru-RU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особенно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в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сфере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ИКТ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и </a:t>
            </a:r>
            <a:r>
              <a:rPr lang="en-US" sz="15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растущая</a:t>
            </a:r>
            <a:r>
              <a:rPr lang="en-US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сложность</a:t>
            </a:r>
            <a:r>
              <a:rPr lang="en-US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глобальных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рынков</a:t>
            </a:r>
            <a:r>
              <a:rPr lang="ru-RU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и систем управления</a:t>
            </a:r>
            <a:endParaRPr lang="en-US"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Shape 137"/>
          <p:cNvSpPr txBox="1"/>
          <p:nvPr/>
        </p:nvSpPr>
        <p:spPr>
          <a:xfrm>
            <a:off x="7932475" y="2352951"/>
            <a:ext cx="2552100" cy="3064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SzPct val="25000"/>
            </a:pPr>
            <a:r>
              <a:rPr lang="en-US" sz="15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Техно</a:t>
            </a:r>
            <a:r>
              <a:rPr lang="ru-RU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5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социальное</a:t>
            </a:r>
            <a:r>
              <a:rPr lang="en-US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развитие</a:t>
            </a:r>
            <a:r>
              <a:rPr lang="en-US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до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70%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традиционных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профессий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в </a:t>
            </a:r>
            <a:r>
              <a:rPr lang="ru-RU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производстве 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сфере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услуг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могут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устаре</a:t>
            </a:r>
            <a:r>
              <a:rPr lang="ru-RU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ть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и</a:t>
            </a:r>
            <a:r>
              <a:rPr lang="ru-RU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ли</a:t>
            </a:r>
            <a:r>
              <a:rPr lang="en-US" sz="15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стать</a:t>
            </a:r>
            <a:r>
              <a:rPr lang="en-US" sz="15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ненужными</a:t>
            </a:r>
            <a:r>
              <a:rPr lang="en-US" sz="15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связи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с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внедрением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искусственного интеллекта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роботов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автоматизированных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логистических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систем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и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др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(</a:t>
            </a:r>
            <a:r>
              <a:rPr lang="ru-RU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 этом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могут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появиться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многие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новые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профессии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  <p:sp>
        <p:nvSpPr>
          <p:cNvPr id="138" name="Shape 138"/>
          <p:cNvSpPr txBox="1"/>
          <p:nvPr/>
        </p:nvSpPr>
        <p:spPr>
          <a:xfrm>
            <a:off x="4131223" y="1270542"/>
            <a:ext cx="3613273" cy="1200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SzPct val="25000"/>
            </a:pPr>
            <a:r>
              <a:rPr lang="ru-RU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Давление</a:t>
            </a:r>
            <a:r>
              <a:rPr lang="en-US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технологических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финансовых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и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экологических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стандартов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а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также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возможное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реформирование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структуры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глобального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управления</a:t>
            </a:r>
            <a:endParaRPr lang="en-US"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Shape 139"/>
          <p:cNvSpPr txBox="1"/>
          <p:nvPr/>
        </p:nvSpPr>
        <p:spPr>
          <a:xfrm>
            <a:off x="4352222" y="5099406"/>
            <a:ext cx="3171157" cy="14773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SzPct val="25000"/>
            </a:pP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Поиск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новых</a:t>
            </a:r>
            <a:r>
              <a:rPr lang="en-US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источников</a:t>
            </a:r>
            <a:r>
              <a:rPr lang="en-US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национальной</a:t>
            </a:r>
            <a:r>
              <a:rPr lang="en-US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конкурентоспособности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в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промышленно</a:t>
            </a:r>
            <a:r>
              <a:rPr lang="ru-RU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развитых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странах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 счет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создания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новых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отраслей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sp>
        <p:nvSpPr>
          <p:cNvPr id="140" name="Shape 140"/>
          <p:cNvSpPr/>
          <p:nvPr/>
        </p:nvSpPr>
        <p:spPr>
          <a:xfrm>
            <a:off x="4461701" y="2968401"/>
            <a:ext cx="2952299" cy="1671299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C6DDF1"/>
              </a:gs>
              <a:gs pos="50000">
                <a:srgbClr val="BAD5EE"/>
              </a:gs>
              <a:gs pos="100000">
                <a:srgbClr val="ABCDED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68750"/>
            </a:pPr>
            <a:r>
              <a:rPr lang="en-US" sz="1600" b="1" dirty="0" err="1">
                <a:solidFill>
                  <a:schemeClr val="dk1"/>
                </a:solidFill>
              </a:rPr>
              <a:t>Навыки</a:t>
            </a:r>
            <a:r>
              <a:rPr lang="en-US" sz="1600" b="1" dirty="0">
                <a:solidFill>
                  <a:schemeClr val="dk1"/>
                </a:solidFill>
              </a:rPr>
              <a:t> </a:t>
            </a:r>
            <a:r>
              <a:rPr lang="en-US" sz="1600" b="1" dirty="0" err="1">
                <a:solidFill>
                  <a:schemeClr val="dk1"/>
                </a:solidFill>
              </a:rPr>
              <a:t>будущего</a:t>
            </a:r>
            <a:r>
              <a:rPr lang="en-US" sz="1600" b="1" dirty="0">
                <a:solidFill>
                  <a:schemeClr val="dk1"/>
                </a:solidFill>
              </a:rPr>
              <a:t> </a:t>
            </a:r>
            <a:r>
              <a:rPr lang="en-US" sz="1500" dirty="0">
                <a:solidFill>
                  <a:schemeClr val="dk1"/>
                </a:solidFill>
              </a:rPr>
              <a:t>- </a:t>
            </a:r>
            <a:r>
              <a:rPr lang="en-US" sz="1500" dirty="0" err="1">
                <a:solidFill>
                  <a:schemeClr val="dk1"/>
                </a:solidFill>
              </a:rPr>
              <a:t>это</a:t>
            </a:r>
            <a:r>
              <a:rPr lang="en-US" sz="1500" dirty="0">
                <a:solidFill>
                  <a:schemeClr val="dk1"/>
                </a:solidFill>
              </a:rPr>
              <a:t> </a:t>
            </a:r>
            <a:r>
              <a:rPr lang="en-US" sz="1500" dirty="0" err="1">
                <a:solidFill>
                  <a:schemeClr val="dk1"/>
                </a:solidFill>
              </a:rPr>
              <a:t>навыки</a:t>
            </a:r>
            <a:r>
              <a:rPr lang="en-US" sz="1500" dirty="0">
                <a:solidFill>
                  <a:schemeClr val="dk1"/>
                </a:solidFill>
              </a:rPr>
              <a:t>, </a:t>
            </a:r>
            <a:r>
              <a:rPr lang="en-US" sz="1500" dirty="0" err="1">
                <a:solidFill>
                  <a:schemeClr val="dk1"/>
                </a:solidFill>
              </a:rPr>
              <a:t>которые</a:t>
            </a:r>
            <a:r>
              <a:rPr lang="en-US" sz="1500" dirty="0">
                <a:solidFill>
                  <a:schemeClr val="dk1"/>
                </a:solidFill>
              </a:rPr>
              <a:t> </a:t>
            </a:r>
            <a:r>
              <a:rPr lang="en-US" sz="1500" dirty="0" err="1">
                <a:solidFill>
                  <a:schemeClr val="dk1"/>
                </a:solidFill>
              </a:rPr>
              <a:t>позволя</a:t>
            </a:r>
            <a:r>
              <a:rPr lang="ru-RU" sz="1500" dirty="0">
                <a:solidFill>
                  <a:schemeClr val="dk1"/>
                </a:solidFill>
              </a:rPr>
              <a:t>ю</a:t>
            </a:r>
            <a:r>
              <a:rPr lang="en-US" sz="1500" dirty="0">
                <a:solidFill>
                  <a:schemeClr val="dk1"/>
                </a:solidFill>
              </a:rPr>
              <a:t>т </a:t>
            </a:r>
            <a:r>
              <a:rPr lang="ru-RU" sz="1500" dirty="0">
                <a:solidFill>
                  <a:schemeClr val="dk1"/>
                </a:solidFill>
              </a:rPr>
              <a:t>работникам </a:t>
            </a:r>
            <a:r>
              <a:rPr lang="en-US" sz="1500" dirty="0" err="1">
                <a:solidFill>
                  <a:schemeClr val="dk1"/>
                </a:solidFill>
              </a:rPr>
              <a:t>быть</a:t>
            </a:r>
            <a:r>
              <a:rPr lang="en-US" sz="1500" dirty="0">
                <a:solidFill>
                  <a:schemeClr val="dk1"/>
                </a:solidFill>
              </a:rPr>
              <a:t> </a:t>
            </a:r>
            <a:r>
              <a:rPr lang="en-US" sz="1500" dirty="0" err="1">
                <a:solidFill>
                  <a:schemeClr val="dk1"/>
                </a:solidFill>
              </a:rPr>
              <a:t>конкурентоспособными</a:t>
            </a:r>
            <a:r>
              <a:rPr lang="en-US" sz="1500" dirty="0">
                <a:solidFill>
                  <a:schemeClr val="dk1"/>
                </a:solidFill>
              </a:rPr>
              <a:t> в </a:t>
            </a:r>
            <a:r>
              <a:rPr lang="ru-RU" sz="1500" dirty="0">
                <a:solidFill>
                  <a:schemeClr val="dk1"/>
                </a:solidFill>
              </a:rPr>
              <a:t>будущей </a:t>
            </a:r>
            <a:r>
              <a:rPr lang="en-US" sz="1500" dirty="0" err="1">
                <a:solidFill>
                  <a:schemeClr val="dk1"/>
                </a:solidFill>
              </a:rPr>
              <a:t>социально-экономическ</a:t>
            </a:r>
            <a:r>
              <a:rPr lang="ru-RU" sz="1500" dirty="0">
                <a:solidFill>
                  <a:schemeClr val="dk1"/>
                </a:solidFill>
              </a:rPr>
              <a:t>ой</a:t>
            </a:r>
            <a:r>
              <a:rPr lang="en-US" sz="1500" dirty="0">
                <a:solidFill>
                  <a:schemeClr val="dk1"/>
                </a:solidFill>
              </a:rPr>
              <a:t> и </a:t>
            </a:r>
            <a:r>
              <a:rPr lang="en-US" sz="1500" dirty="0" err="1">
                <a:solidFill>
                  <a:schemeClr val="dk1"/>
                </a:solidFill>
              </a:rPr>
              <a:t>технологическо</a:t>
            </a:r>
            <a:r>
              <a:rPr lang="ru-RU" sz="1500" dirty="0">
                <a:solidFill>
                  <a:schemeClr val="dk1"/>
                </a:solidFill>
              </a:rPr>
              <a:t>й</a:t>
            </a:r>
            <a:r>
              <a:rPr lang="en-US" sz="1500" dirty="0">
                <a:solidFill>
                  <a:schemeClr val="dk1"/>
                </a:solidFill>
              </a:rPr>
              <a:t> </a:t>
            </a:r>
            <a:r>
              <a:rPr lang="ru-RU" sz="1500" dirty="0">
                <a:solidFill>
                  <a:schemeClr val="dk1"/>
                </a:solidFill>
              </a:rPr>
              <a:t>реальности</a:t>
            </a:r>
            <a:endParaRPr lang="en-US" sz="1500" dirty="0">
              <a:solidFill>
                <a:schemeClr val="dk1"/>
              </a:solidFill>
            </a:endParaRPr>
          </a:p>
        </p:txBody>
      </p:sp>
      <p:sp>
        <p:nvSpPr>
          <p:cNvPr id="141" name="Shape 141"/>
          <p:cNvSpPr/>
          <p:nvPr/>
        </p:nvSpPr>
        <p:spPr>
          <a:xfrm>
            <a:off x="5759152" y="2593862"/>
            <a:ext cx="357299" cy="251699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C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Shape 142"/>
          <p:cNvSpPr/>
          <p:nvPr/>
        </p:nvSpPr>
        <p:spPr>
          <a:xfrm rot="10800000">
            <a:off x="5759164" y="4725144"/>
            <a:ext cx="357388" cy="25157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C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Shape 143"/>
          <p:cNvSpPr/>
          <p:nvPr/>
        </p:nvSpPr>
        <p:spPr>
          <a:xfrm rot="-5400000">
            <a:off x="3894408" y="3722149"/>
            <a:ext cx="357388" cy="25157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C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Shape 144"/>
          <p:cNvSpPr/>
          <p:nvPr/>
        </p:nvSpPr>
        <p:spPr>
          <a:xfrm rot="5400000">
            <a:off x="7469145" y="3722149"/>
            <a:ext cx="357388" cy="25157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C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Shape 146"/>
          <p:cNvSpPr txBox="1">
            <a:spLocks noGrp="1"/>
          </p:cNvSpPr>
          <p:nvPr>
            <p:ph type="sldNum" idx="12"/>
          </p:nvPr>
        </p:nvSpPr>
        <p:spPr>
          <a:xfrm>
            <a:off x="8604250" y="64960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10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087251" y="86579"/>
            <a:ext cx="10058400" cy="14507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smtClean="0"/>
              <a:t>НАВЫКИ 21 ВЕКА</a:t>
            </a:r>
            <a:br>
              <a:rPr lang="ru-RU" b="1" smtClean="0"/>
            </a:br>
            <a:r>
              <a:rPr lang="ru-RU" sz="2200" smtClean="0"/>
              <a:t>На основе исследования </a:t>
            </a:r>
            <a:r>
              <a:rPr lang="en-US" sz="2200" smtClean="0"/>
              <a:t>Global Education Futures</a:t>
            </a:r>
            <a:endParaRPr lang="ru-RU" sz="2200" dirty="0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250731" y="1166648"/>
            <a:ext cx="10426262" cy="10511"/>
          </a:xfrm>
          <a:prstGeom prst="line">
            <a:avLst/>
          </a:prstGeom>
          <a:ln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369" y="31071"/>
            <a:ext cx="2104863" cy="107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202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/>
          <p:nvPr/>
        </p:nvSpPr>
        <p:spPr>
          <a:xfrm>
            <a:off x="1941595" y="2559091"/>
            <a:ext cx="2465016" cy="20313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sz="15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Системы</a:t>
            </a:r>
            <a:r>
              <a:rPr lang="en-US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“</a:t>
            </a:r>
            <a:r>
              <a:rPr lang="ru-RU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</a:t>
            </a:r>
            <a:r>
              <a:rPr lang="en-US" sz="15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ндустриального</a:t>
            </a:r>
            <a:r>
              <a:rPr lang="en-US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</a:t>
            </a:r>
            <a:r>
              <a:rPr lang="en-US" sz="15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образования</a:t>
            </a:r>
            <a:r>
              <a:rPr lang="en-US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и </a:t>
            </a:r>
            <a:r>
              <a:rPr lang="en-US" sz="15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проф</a:t>
            </a:r>
            <a:r>
              <a:rPr lang="ru-RU" sz="15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ессиональной</a:t>
            </a:r>
            <a:r>
              <a:rPr lang="ru-RU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подготовки</a:t>
            </a:r>
            <a:r>
              <a:rPr lang="en-US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обычно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громоздкие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негибкие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и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медленные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в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отношении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ответов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запросы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-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как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им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нужно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измениться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чтобы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справиться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с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новыми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навыками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</p:txBody>
      </p:sp>
      <p:sp>
        <p:nvSpPr>
          <p:cNvPr id="152" name="Shape 152"/>
          <p:cNvSpPr txBox="1"/>
          <p:nvPr/>
        </p:nvSpPr>
        <p:spPr>
          <a:xfrm>
            <a:off x="7754530" y="2697590"/>
            <a:ext cx="2304256" cy="17543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ru-RU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Появление и у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силение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новых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игроков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напр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.,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глобальных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образовательных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онлайн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платформ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-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как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оно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отражается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мире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профессионального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образования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    </a:t>
            </a:r>
          </a:p>
        </p:txBody>
      </p:sp>
      <p:sp>
        <p:nvSpPr>
          <p:cNvPr id="153" name="Shape 153"/>
          <p:cNvSpPr/>
          <p:nvPr/>
        </p:nvSpPr>
        <p:spPr>
          <a:xfrm>
            <a:off x="5117578" y="3144300"/>
            <a:ext cx="1921284" cy="860904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C6DDF1"/>
              </a:gs>
              <a:gs pos="50000">
                <a:srgbClr val="BAD5EE"/>
              </a:gs>
              <a:gs pos="100000">
                <a:srgbClr val="ABCDED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Навыки будущего</a:t>
            </a:r>
          </a:p>
        </p:txBody>
      </p:sp>
      <p:sp>
        <p:nvSpPr>
          <p:cNvPr id="154" name="Shape 154"/>
          <p:cNvSpPr txBox="1"/>
          <p:nvPr/>
        </p:nvSpPr>
        <p:spPr>
          <a:xfrm>
            <a:off x="4719926" y="4451915"/>
            <a:ext cx="2716591" cy="20313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SzPct val="25000"/>
            </a:pPr>
            <a:r>
              <a:rPr lang="ru-RU" sz="15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Практикоориентированное</a:t>
            </a:r>
            <a:r>
              <a:rPr lang="ru-RU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о</a:t>
            </a:r>
            <a:r>
              <a:rPr lang="en-US" sz="15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бразование</a:t>
            </a:r>
            <a:r>
              <a:rPr lang="en-US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ru-RU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производственная практика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ru-RU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институт наставничества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сообщества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практики</a:t>
            </a:r>
            <a:r>
              <a:rPr lang="ru-RU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и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др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.) –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какие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формы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будут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процветать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какие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инструменты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появляться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 </a:t>
            </a:r>
          </a:p>
        </p:txBody>
      </p:sp>
      <p:sp>
        <p:nvSpPr>
          <p:cNvPr id="155" name="Shape 155"/>
          <p:cNvSpPr/>
          <p:nvPr/>
        </p:nvSpPr>
        <p:spPr>
          <a:xfrm rot="-5400000">
            <a:off x="7234024" y="3448965"/>
            <a:ext cx="357388" cy="25157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C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Shape 156"/>
          <p:cNvSpPr/>
          <p:nvPr/>
        </p:nvSpPr>
        <p:spPr>
          <a:xfrm rot="5400000">
            <a:off x="4629118" y="3448965"/>
            <a:ext cx="357388" cy="25157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C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Shape 157"/>
          <p:cNvSpPr/>
          <p:nvPr/>
        </p:nvSpPr>
        <p:spPr>
          <a:xfrm>
            <a:off x="5899526" y="4147820"/>
            <a:ext cx="357388" cy="25157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C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Shape 158"/>
          <p:cNvSpPr/>
          <p:nvPr/>
        </p:nvSpPr>
        <p:spPr>
          <a:xfrm rot="10643284">
            <a:off x="5899526" y="2757077"/>
            <a:ext cx="357388" cy="25157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C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Shape 159"/>
          <p:cNvSpPr txBox="1"/>
          <p:nvPr/>
        </p:nvSpPr>
        <p:spPr>
          <a:xfrm>
            <a:off x="4719926" y="1467474"/>
            <a:ext cx="2716591" cy="1200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SzPct val="25000"/>
            </a:pPr>
            <a:r>
              <a:rPr lang="en-US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Глобальные </a:t>
            </a: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профессиональные </a:t>
            </a:r>
            <a:r>
              <a:rPr lang="en-US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стандарты, </a:t>
            </a: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определяющие международные рынки образования и труда </a:t>
            </a:r>
          </a:p>
        </p:txBody>
      </p:sp>
      <p:sp>
        <p:nvSpPr>
          <p:cNvPr id="160" name="Shape 160"/>
          <p:cNvSpPr txBox="1"/>
          <p:nvPr/>
        </p:nvSpPr>
        <p:spPr>
          <a:xfrm>
            <a:off x="8791296" y="391843"/>
            <a:ext cx="3326637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ПОИСК Н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ОВЫ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Х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 ОТВЕТ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ОВ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 В СИСТЕМ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АХ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 ОБРАЗОВАНИЯ И ПРОФ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ЕССИОНАЛЬНОЙ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ea typeface="Calibri"/>
                <a:cs typeface="Calibri"/>
                <a:sym typeface="Calibri"/>
              </a:rPr>
              <a:t>ПОДГОТОВКИ 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Calibri Light" panose="020F03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1" name="Shape 161"/>
          <p:cNvSpPr txBox="1">
            <a:spLocks noGrp="1"/>
          </p:cNvSpPr>
          <p:nvPr>
            <p:ph type="sldNum" idx="12"/>
          </p:nvPr>
        </p:nvSpPr>
        <p:spPr>
          <a:xfrm>
            <a:off x="8604250" y="64960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11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34025" y="184229"/>
            <a:ext cx="6096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8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НАВЫКИ 21 ВЕКА</a:t>
            </a:r>
            <a:r>
              <a:rPr lang="ru-RU" b="1" dirty="0"/>
              <a:t/>
            </a:r>
            <a:br>
              <a:rPr lang="ru-RU" b="1" dirty="0"/>
            </a:br>
            <a:r>
              <a:rPr lang="ru-RU" sz="22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На основе исследования </a:t>
            </a:r>
            <a:r>
              <a:rPr lang="en-US" sz="22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Global Education Futures</a:t>
            </a:r>
            <a:endParaRPr lang="ru-RU" sz="2200" spc="-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734207" y="1467474"/>
            <a:ext cx="9772400" cy="0"/>
          </a:xfrm>
          <a:prstGeom prst="line">
            <a:avLst/>
          </a:prstGeom>
          <a:ln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" t="11578" r="57798" b="11105"/>
          <a:stretch/>
        </p:blipFill>
        <p:spPr>
          <a:xfrm>
            <a:off x="10476130" y="4590416"/>
            <a:ext cx="1389683" cy="14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8466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320136" y="2420888"/>
            <a:ext cx="2880320" cy="201622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Модель </a:t>
            </a:r>
            <a:br>
              <a:rPr lang="ru-RU" b="1" dirty="0"/>
            </a:br>
            <a:r>
              <a:rPr lang="ru-RU" b="1" dirty="0"/>
              <a:t>экономики 2035</a:t>
            </a:r>
            <a:r>
              <a:rPr lang="ru-RU" dirty="0"/>
              <a:t>: производственно-логистические системы практически не нуждаются в человеке!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9269" y="584674"/>
            <a:ext cx="7237751" cy="984116"/>
          </a:xfrm>
          <a:noFill/>
          <a:extLst/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b="1" dirty="0"/>
              <a:t>НАВЫКИ 21 ВЕКА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000" dirty="0"/>
              <a:t>На основе исследования </a:t>
            </a:r>
            <a:r>
              <a:rPr lang="en-US" sz="2000" dirty="0"/>
              <a:t>Global Education Futures</a:t>
            </a:r>
            <a:endParaRPr lang="ru-RU" sz="2000" b="1" dirty="0">
              <a:latin typeface="+mn-lt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03512" y="2420888"/>
            <a:ext cx="2880320" cy="201622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Существующая индустриальная модель</a:t>
            </a:r>
            <a:r>
              <a:rPr lang="ru-RU" dirty="0"/>
              <a:t>: 60-70% экономики прямо или опосредованно обслуживает массовое производство</a:t>
            </a:r>
          </a:p>
        </p:txBody>
      </p:sp>
      <p:sp>
        <p:nvSpPr>
          <p:cNvPr id="4" name="Стрелка вправо 3"/>
          <p:cNvSpPr/>
          <p:nvPr/>
        </p:nvSpPr>
        <p:spPr>
          <a:xfrm>
            <a:off x="4439816" y="3140968"/>
            <a:ext cx="3024336" cy="792088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ятно 2 4"/>
          <p:cNvSpPr/>
          <p:nvPr/>
        </p:nvSpPr>
        <p:spPr>
          <a:xfrm>
            <a:off x="5375920" y="2852936"/>
            <a:ext cx="1008112" cy="1440160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367808" y="4644626"/>
            <a:ext cx="43924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Технологии автоматизации и автономизации (2015-30)</a:t>
            </a:r>
            <a:r>
              <a:rPr lang="ru-RU" dirty="0"/>
              <a:t>:</a:t>
            </a:r>
            <a:br>
              <a:rPr lang="ru-RU" dirty="0"/>
            </a:br>
            <a:r>
              <a:rPr lang="ru-RU" dirty="0"/>
              <a:t>робототехника, Интернет вещей, искусственный интеллект, автономная энергетика, беспилотный транспорт, искусственные биоценозы</a:t>
            </a:r>
          </a:p>
        </p:txBody>
      </p:sp>
      <p:sp>
        <p:nvSpPr>
          <p:cNvPr id="8" name="Стрелка вверх 7"/>
          <p:cNvSpPr/>
          <p:nvPr/>
        </p:nvSpPr>
        <p:spPr>
          <a:xfrm>
            <a:off x="5663952" y="4221089"/>
            <a:ext cx="432048" cy="488955"/>
          </a:xfrm>
          <a:prstGeom prst="up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686" y="50680"/>
            <a:ext cx="3286125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56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731225" y="3714367"/>
            <a:ext cx="2514118" cy="157197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/>
          <p:cNvSpPr/>
          <p:nvPr/>
        </p:nvSpPr>
        <p:spPr>
          <a:xfrm>
            <a:off x="4435800" y="3718308"/>
            <a:ext cx="3284115" cy="267047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988418" y="5114555"/>
            <a:ext cx="1751527" cy="67264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/>
              <a:t>Всепрони-кающие</a:t>
            </a:r>
            <a:r>
              <a:rPr lang="ru-RU" dirty="0"/>
              <a:t> ИКТ</a:t>
            </a:r>
            <a:endParaRPr lang="en-US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988418" y="5889486"/>
            <a:ext cx="1751527" cy="837127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Роботы </a:t>
            </a:r>
            <a:r>
              <a:rPr lang="en-US" sz="1600" dirty="0"/>
              <a:t>/ </a:t>
            </a:r>
            <a:r>
              <a:rPr lang="en-US" sz="1600" dirty="0" err="1"/>
              <a:t>IoT</a:t>
            </a:r>
            <a:r>
              <a:rPr lang="en-US" sz="1600" dirty="0"/>
              <a:t> / </a:t>
            </a:r>
            <a:r>
              <a:rPr lang="ru-RU" sz="1600" dirty="0"/>
              <a:t>автономная энергетика</a:t>
            </a:r>
            <a:r>
              <a:rPr lang="en-US" sz="1600" dirty="0"/>
              <a:t> / 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21584" y="3688829"/>
            <a:ext cx="28180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/>
              <a:t>Базовая грамотность 21 века</a:t>
            </a:r>
            <a:r>
              <a:rPr lang="en-US" sz="16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управление вниманием </a:t>
            </a:r>
            <a:r>
              <a:rPr lang="en-US" sz="1600" dirty="0"/>
              <a:t>/ </a:t>
            </a:r>
            <a:br>
              <a:rPr lang="en-US" sz="1600" dirty="0"/>
            </a:br>
            <a:r>
              <a:rPr lang="ru-RU" sz="1600" dirty="0"/>
              <a:t>осознанность 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информационная гигиена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программирование</a:t>
            </a:r>
            <a:endParaRPr lang="en-US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910370" y="3718308"/>
            <a:ext cx="2514118" cy="267047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026276" y="3793958"/>
            <a:ext cx="23942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Расширение «</a:t>
            </a:r>
            <a:r>
              <a:rPr lang="ru-RU" sz="1600" b="1" dirty="0"/>
              <a:t>новой экономики услуг</a:t>
            </a:r>
            <a:r>
              <a:rPr lang="ru-RU" sz="1600" dirty="0"/>
              <a:t>», основанной на создании уникальных человеческих опытов через 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связь человека с человеком </a:t>
            </a:r>
            <a:r>
              <a:rPr lang="en-US" sz="1600" dirty="0"/>
              <a:t>(</a:t>
            </a:r>
            <a:r>
              <a:rPr lang="ru-RU" sz="1600" dirty="0" err="1"/>
              <a:t>эмпатия</a:t>
            </a:r>
            <a:r>
              <a:rPr lang="en-US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творческие способности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7727309" y="3716683"/>
            <a:ext cx="2502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Новые городские профессии, </a:t>
            </a:r>
            <a:r>
              <a:rPr lang="ru-RU" sz="1600" dirty="0"/>
              <a:t>связанные с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«зелеными» городами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здоровыми городами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распределенными</a:t>
            </a:r>
            <a:r>
              <a:rPr lang="en-US" sz="1600" dirty="0"/>
              <a:t> </a:t>
            </a:r>
            <a:r>
              <a:rPr lang="ru-RU" sz="1600" dirty="0"/>
              <a:t>и</a:t>
            </a:r>
            <a:r>
              <a:rPr lang="en-US" sz="1600" dirty="0"/>
              <a:t> </a:t>
            </a:r>
            <a:r>
              <a:rPr lang="ru-RU" sz="1600" dirty="0"/>
              <a:t>связанными городами</a:t>
            </a:r>
            <a:endParaRPr lang="en-US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846989" y="2814223"/>
            <a:ext cx="6352819" cy="90014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46989" y="2859300"/>
            <a:ext cx="6352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Поддержка </a:t>
            </a:r>
            <a:r>
              <a:rPr lang="ru-RU" sz="1600" b="1" dirty="0"/>
              <a:t>обучения в течение всей жизни </a:t>
            </a:r>
            <a:r>
              <a:rPr lang="en-US" sz="1600" dirty="0"/>
              <a:t>(</a:t>
            </a:r>
            <a:r>
              <a:rPr lang="ru-RU" sz="1600" dirty="0"/>
              <a:t>включая личностное развитие</a:t>
            </a:r>
            <a:r>
              <a:rPr lang="en-US" sz="1600" dirty="0"/>
              <a:t>, </a:t>
            </a:r>
            <a:r>
              <a:rPr lang="ru-RU" sz="1600" dirty="0"/>
              <a:t>фитнес для тела и ума</a:t>
            </a:r>
            <a:r>
              <a:rPr lang="en-US" sz="1600" dirty="0"/>
              <a:t>, </a:t>
            </a:r>
            <a:r>
              <a:rPr lang="ru-RU" sz="1600" dirty="0"/>
              <a:t>терапию  и </a:t>
            </a:r>
            <a:r>
              <a:rPr lang="ru-RU" sz="1600" dirty="0" err="1"/>
              <a:t>др</a:t>
            </a:r>
            <a:r>
              <a:rPr lang="en-US" sz="1600" dirty="0"/>
              <a:t>.) </a:t>
            </a:r>
            <a:r>
              <a:rPr lang="ru-RU" sz="1600" dirty="0"/>
              <a:t>становится новым значимым сектором экономики с множеством новых профессий</a:t>
            </a:r>
            <a:endParaRPr lang="en-US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731225" y="5281535"/>
            <a:ext cx="2514118" cy="110724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727309" y="5276210"/>
            <a:ext cx="25028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Дизайн</a:t>
            </a:r>
            <a:r>
              <a:rPr lang="en-US" sz="1600" b="1" dirty="0"/>
              <a:t>, </a:t>
            </a:r>
            <a:r>
              <a:rPr lang="ru-RU" sz="1600" b="1" dirty="0"/>
              <a:t>управление и обслуживание</a:t>
            </a:r>
            <a:r>
              <a:rPr lang="ru-RU" sz="1600" dirty="0"/>
              <a:t> для сложных технологических сред </a:t>
            </a:r>
            <a:r>
              <a:rPr lang="en-US" sz="1600" dirty="0"/>
              <a:t>(5% </a:t>
            </a:r>
            <a:r>
              <a:rPr lang="ru-RU" sz="1600" dirty="0"/>
              <a:t>рабочих мест</a:t>
            </a:r>
            <a:r>
              <a:rPr lang="en-US" sz="1600" dirty="0"/>
              <a:t>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846989" y="2159230"/>
            <a:ext cx="6352819" cy="65104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/>
              <a:t>Управление </a:t>
            </a:r>
            <a:r>
              <a:rPr lang="en-US" sz="1600" b="1" dirty="0"/>
              <a:t>+</a:t>
            </a:r>
            <a:r>
              <a:rPr lang="en-US" sz="1600" dirty="0"/>
              <a:t> </a:t>
            </a:r>
            <a:r>
              <a:rPr lang="ru-RU" sz="1600" b="1" dirty="0"/>
              <a:t>познание </a:t>
            </a:r>
            <a:r>
              <a:rPr lang="ru-RU" sz="1600" dirty="0"/>
              <a:t>– решение сложных проблем за счет динамического коллективного интеллекта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8008884" y="177736"/>
            <a:ext cx="43352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  <a:sym typeface="Calibri"/>
              </a:rPr>
              <a:t>НАВЫКИ БУДУЩЕГО НЕОБХОДИМЫ НЕ ТОЛЬКО ДЛЯ ТРУДОУСТРОЙСТВА И УСПЕШНОЙ КАРЬЕРЫ, НО И ДЛЯ АКТИВНОЙ ГРАЖДАНСКОЙ ПОЗИЦИИ И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  <a:sym typeface="Calibri"/>
              </a:rPr>
              <a:t>БОЛЕЕ ВЫСОКОГО КАЧЕСТВА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  <a:sym typeface="Calibri"/>
              </a:rPr>
              <a:t>ЛИЧНОЙ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  <a:sym typeface="Calibri"/>
              </a:rPr>
              <a:t>И СЕМЕЙНОЙ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  <a:sym typeface="Calibri"/>
              </a:rPr>
              <a:t>ЖИЗНИ </a:t>
            </a:r>
          </a:p>
          <a:p>
            <a:endParaRPr lang="en-US" dirty="0"/>
          </a:p>
        </p:txBody>
      </p:sp>
      <p:sp>
        <p:nvSpPr>
          <p:cNvPr id="22" name="Номер слайда 2"/>
          <p:cNvSpPr txBox="1">
            <a:spLocks/>
          </p:cNvSpPr>
          <p:nvPr/>
        </p:nvSpPr>
        <p:spPr>
          <a:xfrm>
            <a:off x="8613015" y="648514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B3A695-9916-48FE-B86F-86F64103233E}" type="slidenum">
              <a:rPr lang="en-US"/>
              <a:pPr/>
              <a:t>13</a:t>
            </a:fld>
            <a:endParaRPr lang="en-US"/>
          </a:p>
        </p:txBody>
      </p:sp>
      <p:sp>
        <p:nvSpPr>
          <p:cNvPr id="2" name="Прямоугольник 1"/>
          <p:cNvSpPr/>
          <p:nvPr/>
        </p:nvSpPr>
        <p:spPr>
          <a:xfrm>
            <a:off x="1132897" y="389417"/>
            <a:ext cx="6096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8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НАВЫКИ 21 ВЕКА</a:t>
            </a:r>
            <a:r>
              <a:rPr lang="ru-RU" b="1" dirty="0"/>
              <a:t/>
            </a:r>
            <a:br>
              <a:rPr lang="ru-RU" b="1" dirty="0"/>
            </a:br>
            <a:r>
              <a:rPr lang="ru-RU" sz="20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На основе исследования </a:t>
            </a:r>
            <a:r>
              <a:rPr lang="en-US" sz="20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Global Education Futures</a:t>
            </a:r>
            <a:endParaRPr lang="ru-RU" sz="2000" spc="-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1250731" y="1937005"/>
            <a:ext cx="10308428" cy="0"/>
          </a:xfrm>
          <a:prstGeom prst="line">
            <a:avLst/>
          </a:prstGeom>
          <a:ln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487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1737360"/>
            <a:ext cx="10058400" cy="4023360"/>
          </a:xfrm>
        </p:spPr>
        <p:txBody>
          <a:bodyPr/>
          <a:lstStyle/>
          <a:p>
            <a:pPr algn="just"/>
            <a:r>
              <a:rPr lang="ru-RU" sz="1600" spc="-50" dirty="0" smtClean="0">
                <a:latin typeface="+mj-lt"/>
                <a:ea typeface="+mj-ea"/>
                <a:cs typeface="+mj-cs"/>
              </a:rPr>
              <a:t>Социальные </a:t>
            </a:r>
            <a:r>
              <a:rPr lang="ru-RU" sz="1600" spc="-50" dirty="0">
                <a:latin typeface="+mj-lt"/>
                <a:ea typeface="+mj-ea"/>
                <a:cs typeface="+mj-cs"/>
              </a:rPr>
              <a:t>и эмоциональные навыки</a:t>
            </a:r>
            <a:r>
              <a:rPr lang="en-US" sz="1600" spc="-50" dirty="0">
                <a:latin typeface="+mj-lt"/>
                <a:ea typeface="+mj-ea"/>
                <a:cs typeface="+mj-cs"/>
              </a:rPr>
              <a:t> (</a:t>
            </a:r>
            <a:r>
              <a:rPr lang="ru-RU" sz="1600" spc="-50" dirty="0" err="1">
                <a:latin typeface="+mj-lt"/>
                <a:ea typeface="+mj-ea"/>
                <a:cs typeface="+mj-cs"/>
              </a:rPr>
              <a:t>некогнитивные</a:t>
            </a:r>
            <a:r>
              <a:rPr lang="ru-RU" sz="1600" spc="-50" dirty="0">
                <a:latin typeface="+mj-lt"/>
                <a:ea typeface="+mj-ea"/>
                <a:cs typeface="+mj-cs"/>
              </a:rPr>
              <a:t> навыки, мягкие навыки) – это</a:t>
            </a:r>
            <a:r>
              <a:rPr lang="en-US" sz="1600" spc="-50" dirty="0">
                <a:latin typeface="+mj-lt"/>
                <a:ea typeface="+mj-ea"/>
                <a:cs typeface="+mj-cs"/>
              </a:rPr>
              <a:t> </a:t>
            </a:r>
            <a:r>
              <a:rPr lang="ru-RU" sz="1600" spc="-50" dirty="0">
                <a:latin typeface="+mj-lt"/>
                <a:ea typeface="+mj-ea"/>
                <a:cs typeface="+mj-cs"/>
              </a:rPr>
              <a:t>навыки, задействованные в достижении целей, взаимодействии с другими людьми и управление эмоциями. Существует большое количество доказательств, что когнитивные, социальные и эмоциональные навыки могут быть улучшены в течение жизни индивида. На развитие навыков не только влияют гены и окружающая среда, но также семья, школа и община. </a:t>
            </a:r>
          </a:p>
          <a:p>
            <a:pPr algn="just"/>
            <a:endParaRPr lang="ru-RU" sz="1600" spc="-5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97280" y="232333"/>
            <a:ext cx="10058400" cy="15050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8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НАВЫКИ 21 ВЕКА</a:t>
            </a:r>
            <a:r>
              <a:rPr lang="ru-RU" b="1" dirty="0"/>
              <a:t/>
            </a:r>
            <a:br>
              <a:rPr lang="ru-RU" b="1" dirty="0"/>
            </a:br>
            <a:r>
              <a:rPr lang="ru-RU" sz="20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На основе </a:t>
            </a:r>
            <a:r>
              <a:rPr lang="ru-RU" sz="20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исследования</a:t>
            </a:r>
            <a:r>
              <a:rPr lang="en-US" sz="20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/>
            </a:r>
            <a:br>
              <a:rPr lang="en-US" sz="20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en-US" sz="2000" dirty="0" smtClean="0"/>
              <a:t>OECD </a:t>
            </a:r>
            <a:r>
              <a:rPr lang="en-US" sz="2000" dirty="0"/>
              <a:t>SUMMARY OF INTERNATIONAL EVIDENCE </a:t>
            </a:r>
            <a:r>
              <a:rPr lang="en-US" sz="2000" dirty="0" smtClean="0"/>
              <a:t>AND IMPLICATION </a:t>
            </a:r>
            <a:r>
              <a:rPr lang="en-US" sz="2000" dirty="0"/>
              <a:t>FOR JAPAN'S EDUCATIONAL</a:t>
            </a:r>
            <a:br>
              <a:rPr lang="en-US" sz="2000" dirty="0"/>
            </a:br>
            <a:r>
              <a:rPr lang="en-US" sz="2000" dirty="0"/>
              <a:t>PRACTICES AND RESEARCH</a:t>
            </a:r>
            <a:endParaRPr lang="ru-RU" sz="2000" spc="-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6440" y="3830426"/>
            <a:ext cx="38088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Базовые когнитивные способности – распознавание образов, скорость обработки, память</a:t>
            </a:r>
          </a:p>
          <a:p>
            <a:r>
              <a:rPr lang="ru-RU" dirty="0" smtClean="0"/>
              <a:t>Работа со знаниями – доступ, интерпретация</a:t>
            </a:r>
          </a:p>
          <a:p>
            <a:r>
              <a:rPr lang="ru-RU" dirty="0" smtClean="0"/>
              <a:t>Передача знаний – реакция, обоснование, осмысление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710854" y="4095272"/>
            <a:ext cx="43355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Достижение целей – самоконтроль, стремление к целям, настойчивость</a:t>
            </a:r>
            <a:endParaRPr lang="en-US" dirty="0" smtClean="0"/>
          </a:p>
          <a:p>
            <a:r>
              <a:rPr lang="ru-RU" dirty="0" smtClean="0"/>
              <a:t>Сотрудничество с другими – коммуникабельность, уважение, внимательность</a:t>
            </a:r>
          </a:p>
          <a:p>
            <a:r>
              <a:rPr lang="ru-RU" dirty="0" smtClean="0"/>
              <a:t>Управление эмоциями – самооценка, оптимизм, уверенность в себе</a:t>
            </a:r>
            <a:endParaRPr lang="ru-RU" dirty="0"/>
          </a:p>
        </p:txBody>
      </p:sp>
      <p:sp>
        <p:nvSpPr>
          <p:cNvPr id="10" name="Багетная рамка 9"/>
          <p:cNvSpPr/>
          <p:nvPr/>
        </p:nvSpPr>
        <p:spPr>
          <a:xfrm>
            <a:off x="956440" y="2768764"/>
            <a:ext cx="3384331" cy="1030014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КОГНИТИВНЫЕ</a:t>
            </a:r>
            <a:endParaRPr lang="ru-RU" b="1" dirty="0"/>
          </a:p>
        </p:txBody>
      </p:sp>
      <p:sp>
        <p:nvSpPr>
          <p:cNvPr id="11" name="Багетная рамка 10"/>
          <p:cNvSpPr/>
          <p:nvPr/>
        </p:nvSpPr>
        <p:spPr>
          <a:xfrm>
            <a:off x="6710854" y="2768764"/>
            <a:ext cx="3384331" cy="1030014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НЕКОГНИТИВНЫЕ</a:t>
            </a:r>
            <a:endParaRPr lang="ru-RU" b="1" dirty="0"/>
          </a:p>
        </p:txBody>
      </p:sp>
      <p:sp>
        <p:nvSpPr>
          <p:cNvPr id="12" name="Стрелка вправо 11"/>
          <p:cNvSpPr/>
          <p:nvPr/>
        </p:nvSpPr>
        <p:spPr>
          <a:xfrm>
            <a:off x="416208" y="4095272"/>
            <a:ext cx="540232" cy="4230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447740" y="4899395"/>
            <a:ext cx="540232" cy="4230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412002" y="5439744"/>
            <a:ext cx="540232" cy="4230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6061314" y="4095272"/>
            <a:ext cx="540232" cy="4230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6061314" y="4770644"/>
            <a:ext cx="540232" cy="4230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>
            <a:off x="6061314" y="5439744"/>
            <a:ext cx="540232" cy="4230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s://img-4.mediazor.ru/65c9e5aa5aab68e7/09078824b8f3a8f178199bd6df72ecd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9093" y="18382"/>
            <a:ext cx="1728276" cy="116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72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64128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НАВЫКИ 21 </a:t>
            </a:r>
            <a:r>
              <a:rPr lang="ru-RU" b="1" dirty="0" smtClean="0"/>
              <a:t>ВЕКА</a:t>
            </a:r>
            <a:br>
              <a:rPr lang="ru-RU" b="1" dirty="0" smtClean="0"/>
            </a:br>
            <a:r>
              <a:rPr lang="ru-RU" sz="2200" b="1" dirty="0" smtClean="0"/>
              <a:t>ПЯТЬ ОКЕАНОВ</a:t>
            </a:r>
            <a:endParaRPr lang="ru-RU" sz="22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8680778"/>
              </p:ext>
            </p:extLst>
          </p:nvPr>
        </p:nvGraphicFramePr>
        <p:xfrm>
          <a:off x="536030" y="1825242"/>
          <a:ext cx="11119940" cy="430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3988">
                  <a:extLst>
                    <a:ext uri="{9D8B030D-6E8A-4147-A177-3AD203B41FA5}">
                      <a16:colId xmlns:a16="http://schemas.microsoft.com/office/drawing/2014/main" val="2823006342"/>
                    </a:ext>
                  </a:extLst>
                </a:gridCol>
                <a:gridCol w="2223988">
                  <a:extLst>
                    <a:ext uri="{9D8B030D-6E8A-4147-A177-3AD203B41FA5}">
                      <a16:colId xmlns:a16="http://schemas.microsoft.com/office/drawing/2014/main" val="562373445"/>
                    </a:ext>
                  </a:extLst>
                </a:gridCol>
                <a:gridCol w="2223988">
                  <a:extLst>
                    <a:ext uri="{9D8B030D-6E8A-4147-A177-3AD203B41FA5}">
                      <a16:colId xmlns:a16="http://schemas.microsoft.com/office/drawing/2014/main" val="2678965755"/>
                    </a:ext>
                  </a:extLst>
                </a:gridCol>
                <a:gridCol w="2223988">
                  <a:extLst>
                    <a:ext uri="{9D8B030D-6E8A-4147-A177-3AD203B41FA5}">
                      <a16:colId xmlns:a16="http://schemas.microsoft.com/office/drawing/2014/main" val="3892181550"/>
                    </a:ext>
                  </a:extLst>
                </a:gridCol>
                <a:gridCol w="2223988">
                  <a:extLst>
                    <a:ext uri="{9D8B030D-6E8A-4147-A177-3AD203B41FA5}">
                      <a16:colId xmlns:a16="http://schemas.microsoft.com/office/drawing/2014/main" val="28241994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 ХАРАКТЕРИСТИК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ОПРЕДЕЛЕНИЕ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АСПЕКТЫ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СХОЖИЕ</a:t>
                      </a:r>
                      <a:r>
                        <a:rPr lang="ru-RU" sz="1200" baseline="0" dirty="0" smtClean="0"/>
                        <a:t> НАВЫКИ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АНАЛОГИ ДЕТСКИХ НАВЫКОВ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81476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ОТКРЫТОСТЬ ОПЫТУ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Стремление быть открытым</a:t>
                      </a:r>
                      <a:r>
                        <a:rPr lang="ru-RU" sz="1200" baseline="0" dirty="0" smtClean="0"/>
                        <a:t> новому этическому, культурному и интеллектуальному опыту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Фантазия, Артистизм, чувства, обширный</a:t>
                      </a:r>
                      <a:r>
                        <a:rPr lang="ru-RU" sz="1200" baseline="0" dirty="0" smtClean="0"/>
                        <a:t> круг интересов, любознательность</a:t>
                      </a:r>
                      <a:endParaRPr lang="ru-RU" sz="12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 err="1" smtClean="0"/>
                        <a:t>Амбициозность</a:t>
                      </a:r>
                      <a:r>
                        <a:rPr lang="ru-RU" sz="1200" dirty="0" smtClean="0"/>
                        <a:t>, стремление к цели, этика труда,</a:t>
                      </a:r>
                      <a:r>
                        <a:rPr lang="ru-RU" sz="1200" baseline="0" dirty="0" smtClean="0"/>
                        <a:t> постоянство, отсрочка вознаграждения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Любознательность, удовольствие в малоподвижных занятиях, чувствительность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6367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ДОБРОСОВЕСТНОСТЬ 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Стремление быть организованным, ответственным, трудолюбивым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Эффективность, организованность, отсутствие лени и импульсивности</a:t>
                      </a:r>
                      <a:endParaRPr lang="ru-RU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Внимательность, контроль над импульсами, </a:t>
                      </a:r>
                      <a:r>
                        <a:rPr lang="ru-RU" sz="1200" dirty="0" err="1" smtClean="0"/>
                        <a:t>постоянсво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3780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ЭКСТРАВЕРСИЯ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Ориентация на чьи-либо интересы и энергия, направленная на внешний мир, нежели на свой собственный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Приветливый, социальный, уверенный в себе</a:t>
                      </a:r>
                      <a:endParaRPr lang="ru-RU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Позитивная эмоциональность, социальное доминирование, активность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8212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ОБХОДИТЕЛЬНОСТЬ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Стремление работать сообща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Доверие,</a:t>
                      </a:r>
                      <a:r>
                        <a:rPr lang="ru-RU" sz="1200" baseline="0" dirty="0" smtClean="0"/>
                        <a:t> прощение, открытость в просьбах (не требование)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Эмпатия</a:t>
                      </a:r>
                      <a:r>
                        <a:rPr lang="ru-RU" sz="1200" dirty="0" smtClean="0"/>
                        <a:t>, кооперация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Раздражительность, агрессивность,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ru-RU" sz="1200" baseline="0" dirty="0" smtClean="0"/>
                        <a:t> своенравность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2965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ЭМОЦИОНАЛЬНАЯ</a:t>
                      </a:r>
                      <a:r>
                        <a:rPr lang="ru-RU" sz="1200" b="1" baseline="0" dirty="0" smtClean="0"/>
                        <a:t> СТАБИЛЬНОСТЬ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Предсказуемость и устойчивость эмоциональных реакций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Устойчивость к стрессу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Эффективность, уверенность в себе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 </a:t>
                      </a:r>
                      <a:r>
                        <a:rPr lang="ru-RU" sz="1200" dirty="0" smtClean="0"/>
                        <a:t>Фрустрация,</a:t>
                      </a:r>
                      <a:r>
                        <a:rPr lang="ru-RU" sz="1200" baseline="0" dirty="0" smtClean="0"/>
                        <a:t> печаль, </a:t>
                      </a:r>
                      <a:r>
                        <a:rPr lang="ru-RU" sz="1200" baseline="0" smtClean="0"/>
                        <a:t>подавление страха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6819563"/>
                  </a:ext>
                </a:extLst>
              </a:tr>
            </a:tbl>
          </a:graphicData>
        </a:graphic>
      </p:graphicFrame>
      <p:pic>
        <p:nvPicPr>
          <p:cNvPr id="5" name="Picture 2" descr="https://img-4.mediazor.ru/65c9e5aa5aab68e7/09078824b8f3a8f178199bd6df72ecd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9636" y="0"/>
            <a:ext cx="2516481" cy="170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9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478" y="132219"/>
            <a:ext cx="10058400" cy="1450757"/>
          </a:xfrm>
        </p:spPr>
        <p:txBody>
          <a:bodyPr>
            <a:normAutofit/>
          </a:bodyPr>
          <a:lstStyle/>
          <a:p>
            <a:r>
              <a:rPr lang="ru-RU" b="1" dirty="0"/>
              <a:t>Н</a:t>
            </a:r>
            <a:r>
              <a:rPr lang="ru-RU" b="1" dirty="0" smtClean="0"/>
              <a:t>АВЫКИ 21 ВЕКА</a:t>
            </a:r>
            <a:r>
              <a:rPr lang="ru-RU" dirty="0"/>
              <a:t/>
            </a:r>
            <a:br>
              <a:rPr lang="ru-RU" dirty="0"/>
            </a:br>
            <a:r>
              <a:rPr lang="ru-RU" sz="2000" dirty="0" smtClean="0"/>
              <a:t>На основе доклада</a:t>
            </a:r>
            <a:r>
              <a:rPr lang="en-US" sz="2000" dirty="0" smtClean="0"/>
              <a:t> </a:t>
            </a:r>
            <a:r>
              <a:rPr lang="ru-RU" sz="2000" dirty="0" smtClean="0"/>
              <a:t>Всемирного экономического форума</a:t>
            </a:r>
            <a:endParaRPr lang="ru-RU" sz="2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8010175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08082" y="2259724"/>
            <a:ext cx="25641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БАЗОВЫЕ</a:t>
            </a:r>
          </a:p>
          <a:p>
            <a:pPr algn="ctr"/>
            <a:r>
              <a:rPr lang="ru-RU" sz="2800" dirty="0" smtClean="0"/>
              <a:t> ГРАМОТНОСТИ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929352" y="2475167"/>
            <a:ext cx="25765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КОМПЕТЕНЦИИ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955941" y="2480403"/>
            <a:ext cx="2955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ЧЕРТЫ ХАРАКТЕРА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4033090" y="5947609"/>
            <a:ext cx="4186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ОБУЧЕНИЕ НА ПРТЯЖЕНИИ ВСЕЙ ЖИЗНИ</a:t>
            </a:r>
            <a:endParaRPr lang="ru-RU" dirty="0"/>
          </a:p>
        </p:txBody>
      </p:sp>
      <p:pic>
        <p:nvPicPr>
          <p:cNvPr id="1032" name="Picture 8" descr="http://arxiv.az/media/348/1000/trend.az/20151001/52670858/World_Economic_Forum_logo_09041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4840" y="53598"/>
            <a:ext cx="1410626" cy="105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70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НАВЫКИ 21 ВЕКА</a:t>
            </a:r>
            <a:r>
              <a:rPr lang="ru-RU" dirty="0"/>
              <a:t/>
            </a:r>
            <a:br>
              <a:rPr lang="ru-RU" dirty="0"/>
            </a:br>
            <a:r>
              <a:rPr lang="ru-RU" sz="2200" dirty="0"/>
              <a:t>На основе доклада</a:t>
            </a:r>
            <a:r>
              <a:rPr lang="en-US" sz="2200" dirty="0"/>
              <a:t> </a:t>
            </a:r>
            <a:r>
              <a:rPr lang="ru-RU" sz="2200" dirty="0"/>
              <a:t>Всемирного экономического форума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97280" y="1828765"/>
            <a:ext cx="26486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БАЗОВЫЕ ГРАМОТНОСТИ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8503470" y="937141"/>
            <a:ext cx="295593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ЧЕРТЫ ХАРАКТЕРА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649721" y="2023963"/>
            <a:ext cx="73170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Характеризуют, как студенты применяют </a:t>
            </a:r>
            <a:r>
              <a:rPr lang="ru-RU" dirty="0"/>
              <a:t>основные </a:t>
            </a:r>
            <a:r>
              <a:rPr lang="ru-RU" dirty="0" smtClean="0"/>
              <a:t>навыки для </a:t>
            </a:r>
            <a:r>
              <a:rPr lang="ru-RU" dirty="0"/>
              <a:t>решения повседневных задач. Эти </a:t>
            </a:r>
            <a:r>
              <a:rPr lang="ru-RU" dirty="0" smtClean="0"/>
              <a:t>навыки служат </a:t>
            </a:r>
            <a:r>
              <a:rPr lang="ru-RU" dirty="0"/>
              <a:t>в качестве основы, на которой студенты </a:t>
            </a:r>
            <a:r>
              <a:rPr lang="ru-RU" dirty="0" smtClean="0"/>
              <a:t>должны построить более передовые </a:t>
            </a:r>
            <a:r>
              <a:rPr lang="ru-RU" dirty="0"/>
              <a:t>и одинаково </a:t>
            </a:r>
            <a:r>
              <a:rPr lang="ru-RU" dirty="0" smtClean="0"/>
              <a:t>важные</a:t>
            </a:r>
            <a:r>
              <a:rPr lang="ru-RU" dirty="0"/>
              <a:t> </a:t>
            </a:r>
            <a:r>
              <a:rPr lang="ru-RU" dirty="0" smtClean="0"/>
              <a:t>компетенции </a:t>
            </a:r>
            <a:r>
              <a:rPr lang="ru-RU" dirty="0"/>
              <a:t>и </a:t>
            </a:r>
            <a:r>
              <a:rPr lang="ru-RU" dirty="0" smtClean="0"/>
              <a:t>черты </a:t>
            </a:r>
            <a:r>
              <a:rPr lang="ru-RU" dirty="0"/>
              <a:t>характера. </a:t>
            </a:r>
            <a:r>
              <a:rPr lang="ru-RU" dirty="0" smtClean="0"/>
              <a:t>Эта категория </a:t>
            </a:r>
            <a:r>
              <a:rPr lang="ru-RU" dirty="0"/>
              <a:t>включает в себя </a:t>
            </a:r>
            <a:r>
              <a:rPr lang="ru-RU" dirty="0" smtClean="0"/>
              <a:t>не только </a:t>
            </a:r>
            <a:r>
              <a:rPr lang="ru-RU" dirty="0"/>
              <a:t>глобально </a:t>
            </a:r>
            <a:r>
              <a:rPr lang="ru-RU" dirty="0" smtClean="0"/>
              <a:t>ценные</a:t>
            </a:r>
            <a:r>
              <a:rPr lang="ru-RU" dirty="0"/>
              <a:t> </a:t>
            </a:r>
            <a:r>
              <a:rPr lang="ru-RU" dirty="0" smtClean="0"/>
              <a:t>навыки </a:t>
            </a:r>
            <a:r>
              <a:rPr lang="ru-RU" dirty="0"/>
              <a:t>грамотности и счета, но и </a:t>
            </a:r>
            <a:r>
              <a:rPr lang="ru-RU" dirty="0" smtClean="0"/>
              <a:t>научную</a:t>
            </a:r>
            <a:r>
              <a:rPr lang="ru-RU" dirty="0"/>
              <a:t> </a:t>
            </a:r>
            <a:r>
              <a:rPr lang="ru-RU" dirty="0" smtClean="0"/>
              <a:t>грамотность</a:t>
            </a:r>
            <a:r>
              <a:rPr lang="ru-RU" dirty="0"/>
              <a:t>, грамотность в области </a:t>
            </a:r>
            <a:r>
              <a:rPr lang="ru-RU" dirty="0" smtClean="0"/>
              <a:t>ИТ</a:t>
            </a:r>
            <a:r>
              <a:rPr lang="ru-RU" dirty="0"/>
              <a:t>, </a:t>
            </a:r>
            <a:r>
              <a:rPr lang="ru-RU" dirty="0" smtClean="0"/>
              <a:t>финансову</a:t>
            </a:r>
            <a:r>
              <a:rPr lang="ru-RU" dirty="0"/>
              <a:t>ю</a:t>
            </a:r>
            <a:r>
              <a:rPr lang="ru-RU" dirty="0" smtClean="0"/>
              <a:t> грамотность, культурную и гражданская.</a:t>
            </a:r>
          </a:p>
          <a:p>
            <a:r>
              <a:rPr lang="ru-RU" dirty="0" smtClean="0"/>
              <a:t>     </a:t>
            </a:r>
            <a:endParaRPr lang="ru-RU" dirty="0"/>
          </a:p>
        </p:txBody>
      </p:sp>
      <p:sp>
        <p:nvSpPr>
          <p:cNvPr id="13" name="Багетная рамка 12"/>
          <p:cNvSpPr/>
          <p:nvPr/>
        </p:nvSpPr>
        <p:spPr>
          <a:xfrm>
            <a:off x="442044" y="2874277"/>
            <a:ext cx="2818504" cy="2678655"/>
          </a:xfrm>
          <a:prstGeom prst="bevel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 smtClean="0"/>
              <a:t>ПИСЬМЕННАЯ</a:t>
            </a:r>
          </a:p>
          <a:p>
            <a:pPr lvl="0" algn="ctr"/>
            <a:r>
              <a:rPr lang="ru-RU" sz="1600" b="1" dirty="0" smtClean="0"/>
              <a:t>УМЕНИЕ СЧИТАТЬ</a:t>
            </a:r>
          </a:p>
          <a:p>
            <a:pPr lvl="0" algn="ctr"/>
            <a:r>
              <a:rPr lang="ru-RU" sz="1600" b="1" dirty="0" smtClean="0"/>
              <a:t>НАУЧНАЯ </a:t>
            </a:r>
          </a:p>
          <a:p>
            <a:pPr lvl="0" algn="ctr"/>
            <a:r>
              <a:rPr lang="ru-RU" sz="1600" b="1" dirty="0" smtClean="0"/>
              <a:t>КОМПЬЮТЕРНАЯ </a:t>
            </a:r>
          </a:p>
          <a:p>
            <a:pPr lvl="0" algn="ctr"/>
            <a:r>
              <a:rPr lang="ru-RU" sz="1600" b="1" dirty="0" smtClean="0"/>
              <a:t>ФИНАНСОВАЯ </a:t>
            </a:r>
          </a:p>
          <a:p>
            <a:pPr lvl="0" algn="ctr"/>
            <a:r>
              <a:rPr lang="ru-RU" sz="1600" b="1" dirty="0" smtClean="0"/>
              <a:t>КУЛЬТУРНАЯ И ГРАЖДАНСКАЯ </a:t>
            </a:r>
            <a:endParaRPr lang="ru-RU" sz="1600" b="1" dirty="0"/>
          </a:p>
        </p:txBody>
      </p:sp>
      <p:pic>
        <p:nvPicPr>
          <p:cNvPr id="10" name="Picture 8" descr="http://arxiv.az/media/348/1000/trend.az/20151001/52670858/World_Economic_Forum_logo_0904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374" y="0"/>
            <a:ext cx="1410626" cy="105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941" y="4332287"/>
            <a:ext cx="3336966" cy="235345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664134" y="4332287"/>
            <a:ext cx="408080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Исторически, умение считать и писать было достаточно для работы. Теперь же, эти навыки представляют собой лишь отправную точку на пути к овладению навыками 21-го века.</a:t>
            </a:r>
          </a:p>
        </p:txBody>
      </p:sp>
    </p:spTree>
    <p:extLst>
      <p:ext uri="{BB962C8B-B14F-4D97-AF65-F5344CB8AC3E}">
        <p14:creationId xmlns:p14="http://schemas.microsoft.com/office/powerpoint/2010/main" val="371332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НАВЫКИ 21 ВЕКА</a:t>
            </a:r>
            <a:r>
              <a:rPr lang="ru-RU" dirty="0"/>
              <a:t/>
            </a:r>
            <a:br>
              <a:rPr lang="ru-RU" dirty="0"/>
            </a:br>
            <a:r>
              <a:rPr lang="ru-RU" sz="2200" dirty="0"/>
              <a:t>На основе доклада</a:t>
            </a:r>
            <a:r>
              <a:rPr lang="en-US" sz="2200" dirty="0"/>
              <a:t> </a:t>
            </a:r>
            <a:r>
              <a:rPr lang="ru-RU" sz="2200" dirty="0"/>
              <a:t>Всемирного экономического форума</a:t>
            </a:r>
          </a:p>
        </p:txBody>
      </p:sp>
      <p:sp>
        <p:nvSpPr>
          <p:cNvPr id="4" name="Объект 3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КОМПЕТЕНЦИИ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47304" y="1845734"/>
            <a:ext cx="698171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Характеризуют, </a:t>
            </a:r>
            <a:r>
              <a:rPr lang="ru-RU" dirty="0"/>
              <a:t>как студенты </a:t>
            </a:r>
            <a:r>
              <a:rPr lang="ru-RU" dirty="0" smtClean="0"/>
              <a:t>решают сложные </a:t>
            </a:r>
            <a:r>
              <a:rPr lang="ru-RU" dirty="0"/>
              <a:t>проблемы. Например, критическое </a:t>
            </a:r>
            <a:r>
              <a:rPr lang="ru-RU" dirty="0" smtClean="0"/>
              <a:t>мышление, способность </a:t>
            </a:r>
            <a:r>
              <a:rPr lang="ru-RU" dirty="0"/>
              <a:t>выявлять, анализировать и оценивать </a:t>
            </a:r>
            <a:r>
              <a:rPr lang="ru-RU" dirty="0" smtClean="0"/>
              <a:t>ситуации, идеи </a:t>
            </a:r>
            <a:r>
              <a:rPr lang="ru-RU" dirty="0"/>
              <a:t>и </a:t>
            </a:r>
            <a:r>
              <a:rPr lang="ru-RU" dirty="0" smtClean="0"/>
              <a:t>информацию, </a:t>
            </a:r>
            <a:r>
              <a:rPr lang="ru-RU" dirty="0"/>
              <a:t>с тем чтобы </a:t>
            </a:r>
            <a:r>
              <a:rPr lang="ru-RU" dirty="0" smtClean="0"/>
              <a:t>сформулировать ответы </a:t>
            </a:r>
            <a:r>
              <a:rPr lang="ru-RU" dirty="0"/>
              <a:t>на проблемы. Творчество является </a:t>
            </a:r>
            <a:r>
              <a:rPr lang="ru-RU" dirty="0" smtClean="0"/>
              <a:t>способностью представить </a:t>
            </a:r>
            <a:r>
              <a:rPr lang="ru-RU" dirty="0"/>
              <a:t>и разработать новые инновационные </a:t>
            </a:r>
            <a:r>
              <a:rPr lang="ru-RU" dirty="0" smtClean="0"/>
              <a:t>способы решении </a:t>
            </a:r>
            <a:r>
              <a:rPr lang="ru-RU" dirty="0"/>
              <a:t>проблем, отвечая на вопросы или</a:t>
            </a:r>
          </a:p>
          <a:p>
            <a:r>
              <a:rPr lang="ru-RU" dirty="0"/>
              <a:t>выражая смысл посредством </a:t>
            </a:r>
            <a:r>
              <a:rPr lang="ru-RU" dirty="0" smtClean="0"/>
              <a:t>применения, синтеза или перепрофилирования знаний. Общение </a:t>
            </a:r>
            <a:r>
              <a:rPr lang="ru-RU" dirty="0"/>
              <a:t>и сотрудничество связано с работой </a:t>
            </a:r>
            <a:r>
              <a:rPr lang="ru-RU" dirty="0" smtClean="0"/>
              <a:t>в координации </a:t>
            </a:r>
            <a:r>
              <a:rPr lang="ru-RU" dirty="0"/>
              <a:t>с другими, чтобы донести информацию или</a:t>
            </a:r>
          </a:p>
          <a:p>
            <a:r>
              <a:rPr lang="ru-RU" dirty="0"/>
              <a:t>решать проблемы</a:t>
            </a:r>
            <a:r>
              <a:rPr lang="ru-RU" dirty="0" smtClean="0"/>
              <a:t>.</a:t>
            </a:r>
          </a:p>
          <a:p>
            <a:r>
              <a:rPr lang="ru-RU" sz="1600" dirty="0" smtClean="0"/>
              <a:t>      </a:t>
            </a:r>
            <a:endParaRPr lang="ru-RU" sz="1600" dirty="0"/>
          </a:p>
        </p:txBody>
      </p:sp>
      <p:sp>
        <p:nvSpPr>
          <p:cNvPr id="6" name="Багетная рамка 5"/>
          <p:cNvSpPr/>
          <p:nvPr/>
        </p:nvSpPr>
        <p:spPr>
          <a:xfrm>
            <a:off x="623944" y="2768563"/>
            <a:ext cx="3184263" cy="2678655"/>
          </a:xfrm>
          <a:prstGeom prst="bevel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 smtClean="0"/>
          </a:p>
          <a:p>
            <a:pPr lvl="0" algn="ctr"/>
            <a:r>
              <a:rPr lang="ru-RU" sz="1600" b="1" dirty="0" smtClean="0"/>
              <a:t>КРИТИЧЕСКОЕ МЫШЛЕНИЕ</a:t>
            </a:r>
          </a:p>
          <a:p>
            <a:pPr lvl="0" algn="ctr"/>
            <a:r>
              <a:rPr lang="ru-RU" sz="1600" b="1" dirty="0" smtClean="0"/>
              <a:t>КРЕАТИВНОСТЬ</a:t>
            </a:r>
          </a:p>
          <a:p>
            <a:pPr lvl="0" algn="ctr"/>
            <a:r>
              <a:rPr lang="ru-RU" sz="1600" b="1" dirty="0" smtClean="0"/>
              <a:t>КОММУНИКАБЕЛЬНОСТЬ</a:t>
            </a:r>
          </a:p>
          <a:p>
            <a:pPr lvl="0" algn="ctr"/>
            <a:r>
              <a:rPr lang="ru-RU" sz="1600" b="1" dirty="0" smtClean="0"/>
              <a:t>СТРЕМЛЕНИЕ К СОТРУДНИЧЕСТВУ</a:t>
            </a:r>
          </a:p>
          <a:p>
            <a:pPr lvl="0" algn="ctr"/>
            <a:endParaRPr lang="ru-RU" dirty="0"/>
          </a:p>
        </p:txBody>
      </p:sp>
      <p:pic>
        <p:nvPicPr>
          <p:cNvPr id="7" name="Picture 8" descr="http://arxiv.az/media/348/1000/trend.az/20151001/52670858/World_Economic_Forum_logo_0904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374" y="0"/>
            <a:ext cx="1410626" cy="105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195" y="4646501"/>
            <a:ext cx="2992582" cy="19646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647304" y="4897057"/>
            <a:ext cx="4720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Компетенции 21-го века, где возможность критически оценить и передать знания, а также хорошо работать с командой, стали нормой.</a:t>
            </a:r>
          </a:p>
        </p:txBody>
      </p:sp>
    </p:spTree>
    <p:extLst>
      <p:ext uri="{BB962C8B-B14F-4D97-AF65-F5344CB8AC3E}">
        <p14:creationId xmlns:p14="http://schemas.microsoft.com/office/powerpoint/2010/main" val="373314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НАВЫКИ 21 ВЕКА</a:t>
            </a:r>
            <a:r>
              <a:rPr lang="ru-RU" dirty="0"/>
              <a:t/>
            </a:r>
            <a:br>
              <a:rPr lang="ru-RU" dirty="0"/>
            </a:br>
            <a:r>
              <a:rPr lang="ru-RU" sz="2200" dirty="0"/>
              <a:t>На основе доклада</a:t>
            </a:r>
            <a:r>
              <a:rPr lang="en-US" sz="2200" dirty="0"/>
              <a:t> </a:t>
            </a:r>
            <a:r>
              <a:rPr lang="ru-RU" sz="2200" dirty="0"/>
              <a:t>Всемирного экономического форума</a:t>
            </a:r>
          </a:p>
        </p:txBody>
      </p:sp>
      <p:sp>
        <p:nvSpPr>
          <p:cNvPr id="4" name="Объект 3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ЧЕРТЫ ХАРАКТЕРА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245713" y="1859676"/>
            <a:ext cx="58902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Характеризуют, </a:t>
            </a:r>
            <a:r>
              <a:rPr lang="ru-RU" dirty="0"/>
              <a:t>как студенты </a:t>
            </a:r>
            <a:r>
              <a:rPr lang="ru-RU" dirty="0" smtClean="0"/>
              <a:t>справляются с изменениями </a:t>
            </a:r>
            <a:r>
              <a:rPr lang="ru-RU" dirty="0"/>
              <a:t>окружающей среды. Среди стремительно </a:t>
            </a:r>
            <a:r>
              <a:rPr lang="ru-RU" dirty="0" smtClean="0"/>
              <a:t>меняющихся</a:t>
            </a:r>
            <a:endParaRPr lang="ru-RU" dirty="0"/>
          </a:p>
          <a:p>
            <a:r>
              <a:rPr lang="ru-RU" dirty="0" smtClean="0"/>
              <a:t>рынков, такие </a:t>
            </a:r>
            <a:r>
              <a:rPr lang="ru-RU" dirty="0"/>
              <a:t>качества, как настойчивость </a:t>
            </a:r>
            <a:r>
              <a:rPr lang="ru-RU" dirty="0" smtClean="0"/>
              <a:t>и адаптивность обеспечивают </a:t>
            </a:r>
            <a:r>
              <a:rPr lang="ru-RU" dirty="0"/>
              <a:t>большую устойчивость и успех </a:t>
            </a:r>
            <a:r>
              <a:rPr lang="ru-RU" dirty="0" smtClean="0"/>
              <a:t>перед лицом </a:t>
            </a:r>
            <a:r>
              <a:rPr lang="ru-RU" dirty="0"/>
              <a:t>препятствий. Любопытство и инициатива </a:t>
            </a:r>
            <a:r>
              <a:rPr lang="ru-RU" dirty="0" smtClean="0"/>
              <a:t>служит отправными точками </a:t>
            </a:r>
            <a:r>
              <a:rPr lang="ru-RU" dirty="0"/>
              <a:t>для открытия новых концепций </a:t>
            </a:r>
            <a:r>
              <a:rPr lang="ru-RU" dirty="0" smtClean="0"/>
              <a:t>и идеи.</a:t>
            </a:r>
            <a:endParaRPr lang="ru-RU" dirty="0"/>
          </a:p>
        </p:txBody>
      </p:sp>
      <p:sp>
        <p:nvSpPr>
          <p:cNvPr id="6" name="Багетная рамка 5"/>
          <p:cNvSpPr/>
          <p:nvPr/>
        </p:nvSpPr>
        <p:spPr>
          <a:xfrm>
            <a:off x="625809" y="2518086"/>
            <a:ext cx="2818504" cy="2678655"/>
          </a:xfrm>
          <a:prstGeom prst="bevel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1600" b="1" dirty="0" smtClean="0"/>
          </a:p>
          <a:p>
            <a:pPr lvl="0" algn="ctr"/>
            <a:r>
              <a:rPr lang="ru-RU" sz="1600" b="1" dirty="0" smtClean="0"/>
              <a:t>ЛЮБОЗНАТЕЛЬНОСТЬ</a:t>
            </a:r>
          </a:p>
          <a:p>
            <a:pPr lvl="0" algn="ctr"/>
            <a:r>
              <a:rPr lang="ru-RU" sz="1600" b="1" dirty="0" smtClean="0"/>
              <a:t>ИНИЦИАТИВНОСТЬ</a:t>
            </a:r>
          </a:p>
          <a:p>
            <a:pPr lvl="0" algn="ctr"/>
            <a:r>
              <a:rPr lang="ru-RU" sz="1600" b="1" dirty="0" smtClean="0"/>
              <a:t>НАСТОЙЧИВОСТЬ</a:t>
            </a:r>
          </a:p>
          <a:p>
            <a:pPr lvl="0" algn="ctr"/>
            <a:r>
              <a:rPr lang="ru-RU" sz="1600" b="1" dirty="0" smtClean="0"/>
              <a:t>АДАПТИВНОСТЬ</a:t>
            </a:r>
          </a:p>
          <a:p>
            <a:pPr lvl="0" algn="ctr"/>
            <a:r>
              <a:rPr lang="ru-RU" sz="1600" b="1" dirty="0" smtClean="0"/>
              <a:t>ЛИДЕРСТВО</a:t>
            </a:r>
            <a:endParaRPr lang="en-US" sz="1600" b="1" dirty="0" smtClean="0"/>
          </a:p>
          <a:p>
            <a:pPr lvl="0" algn="ctr"/>
            <a:r>
              <a:rPr lang="ru-RU" sz="1600" b="1" dirty="0" smtClean="0"/>
              <a:t>КУЛЬТУРНАЯ И СОЦИАЛЬНАЯ ОСОЗНАННОСТЬ</a:t>
            </a:r>
          </a:p>
          <a:p>
            <a:pPr lvl="0" algn="ctr"/>
            <a:endParaRPr lang="ru-RU" sz="1600" b="1" dirty="0"/>
          </a:p>
        </p:txBody>
      </p:sp>
      <p:pic>
        <p:nvPicPr>
          <p:cNvPr id="7" name="Picture 8" descr="http://arxiv.az/media/348/1000/trend.az/20151001/52670858/World_Economic_Forum_logo_0904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374" y="0"/>
            <a:ext cx="1410626" cy="105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0229" y="4022088"/>
            <a:ext cx="3565013" cy="24089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45713" y="4421403"/>
            <a:ext cx="42053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Лидерство </a:t>
            </a:r>
            <a:r>
              <a:rPr lang="ru-RU" dirty="0"/>
              <a:t>и социально-культурная осведомленность позволяют конструктивно взаимодействовать с другими в социальном, этическом и культурном смыслах.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236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НАВЫКИ 21 ВЕКА</a:t>
            </a:r>
            <a:r>
              <a:rPr lang="ru-RU" dirty="0"/>
              <a:t/>
            </a:r>
            <a:br>
              <a:rPr lang="ru-RU" dirty="0"/>
            </a:br>
            <a:r>
              <a:rPr lang="ru-RU" sz="2200" dirty="0"/>
              <a:t>На основе доклада</a:t>
            </a:r>
            <a:r>
              <a:rPr lang="en-US" sz="2200" dirty="0"/>
              <a:t> </a:t>
            </a:r>
            <a:r>
              <a:rPr lang="ru-RU" sz="2200" dirty="0"/>
              <a:t>Всемирного экономического форума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3749728"/>
              </p:ext>
            </p:extLst>
          </p:nvPr>
        </p:nvGraphicFramePr>
        <p:xfrm>
          <a:off x="1097280" y="1845734"/>
          <a:ext cx="10058400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8" descr="http://arxiv.az/media/348/1000/trend.az/20151001/52670858/World_Economic_Forum_logo_09041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374" y="0"/>
            <a:ext cx="1410626" cy="105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7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НАВЫКИ 21 ВЕКА</a:t>
            </a:r>
            <a:r>
              <a:rPr lang="ru-RU" dirty="0"/>
              <a:t/>
            </a:r>
            <a:br>
              <a:rPr lang="ru-RU" dirty="0"/>
            </a:br>
            <a:r>
              <a:rPr lang="ru-RU" sz="2200" dirty="0"/>
              <a:t>На основе </a:t>
            </a:r>
            <a:r>
              <a:rPr lang="ru-RU" sz="2200" dirty="0" smtClean="0"/>
              <a:t>публикации Всемирного банка</a:t>
            </a:r>
            <a:r>
              <a:rPr lang="en-US" sz="2200" dirty="0" smtClean="0"/>
              <a:t> </a:t>
            </a:r>
            <a:r>
              <a:rPr lang="ru-RU" sz="2200" dirty="0" smtClean="0"/>
              <a:t>Развитие навыков инновационного роста</a:t>
            </a:r>
            <a:endParaRPr lang="ru-RU" sz="2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1845734"/>
            <a:ext cx="3148899" cy="402336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КОГНИТИВНЫЕ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</a:p>
          <a:p>
            <a:r>
              <a:rPr lang="ru-RU" sz="1600" dirty="0"/>
              <a:t>Б</a:t>
            </a:r>
            <a:r>
              <a:rPr lang="ru-RU" sz="1600" dirty="0" smtClean="0"/>
              <a:t>азовые: </a:t>
            </a:r>
            <a:r>
              <a:rPr lang="ru-RU" sz="1600" dirty="0"/>
              <a:t>н</a:t>
            </a:r>
            <a:r>
              <a:rPr lang="ru-RU" sz="1600" dirty="0" smtClean="0"/>
              <a:t>авыки </a:t>
            </a:r>
            <a:r>
              <a:rPr lang="ru-RU" sz="1600" dirty="0"/>
              <a:t>чтения и </a:t>
            </a:r>
            <a:r>
              <a:rPr lang="ru-RU" sz="1600" dirty="0" smtClean="0"/>
              <a:t>письма, навыки счета, знание </a:t>
            </a:r>
            <a:r>
              <a:rPr lang="ru-RU" sz="1600" dirty="0"/>
              <a:t>иностранных языков</a:t>
            </a:r>
          </a:p>
          <a:p>
            <a:r>
              <a:rPr lang="ru-RU" sz="1600" dirty="0"/>
              <a:t>В</a:t>
            </a:r>
            <a:r>
              <a:rPr lang="ru-RU" sz="1600" dirty="0" smtClean="0"/>
              <a:t>ысокого порядка: </a:t>
            </a:r>
            <a:r>
              <a:rPr lang="ru-RU" sz="1600" dirty="0"/>
              <a:t>с</a:t>
            </a:r>
            <a:r>
              <a:rPr lang="ru-RU" sz="1600" dirty="0" smtClean="0"/>
              <a:t>пособность </a:t>
            </a:r>
            <a:r>
              <a:rPr lang="ru-RU" sz="1600" dirty="0"/>
              <a:t>принимать нестандартные решения, предпринимать </a:t>
            </a:r>
            <a:r>
              <a:rPr lang="ru-RU" sz="1600" dirty="0" smtClean="0"/>
              <a:t>нестандартные действия, умение </a:t>
            </a:r>
            <a:r>
              <a:rPr lang="ru-RU" sz="1600" dirty="0"/>
              <a:t>решать возникающие на работе </a:t>
            </a:r>
            <a:r>
              <a:rPr lang="ru-RU" sz="1600" dirty="0" smtClean="0"/>
              <a:t>проблемы, умение </a:t>
            </a:r>
            <a:r>
              <a:rPr lang="ru-RU" sz="1600" dirty="0"/>
              <a:t>планировать работу (свою или других)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50068" y="1845734"/>
            <a:ext cx="704193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НЕКОГНИТИВНЫЕ:</a:t>
            </a:r>
          </a:p>
          <a:p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оциальные и поведенческие: у</a:t>
            </a:r>
            <a:r>
              <a:rPr lang="ru-RU" sz="1600" dirty="0" smtClean="0"/>
              <a:t>мение работать с людьми, лидерские качества, способность работать самостоятельно, способность работать в коллективе</a:t>
            </a:r>
          </a:p>
          <a:p>
            <a:endParaRPr lang="ru-RU" sz="1600" dirty="0"/>
          </a:p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«Большая пятерка»/Черты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характера: </a:t>
            </a:r>
            <a:r>
              <a:rPr lang="ru-RU" sz="1600" dirty="0"/>
              <a:t>д</a:t>
            </a:r>
            <a:r>
              <a:rPr lang="ru-RU" sz="1600" dirty="0" smtClean="0"/>
              <a:t>обросовестность </a:t>
            </a:r>
            <a:r>
              <a:rPr lang="ru-RU" sz="1600" dirty="0"/>
              <a:t>(человек серьезно относится к работе, трудолюбив, работает</a:t>
            </a:r>
          </a:p>
          <a:p>
            <a:r>
              <a:rPr lang="ru-RU" sz="1600" dirty="0" smtClean="0"/>
              <a:t>эффективно), эмоциональная </a:t>
            </a:r>
            <a:r>
              <a:rPr lang="ru-RU" sz="1600" dirty="0"/>
              <a:t>стабильность (человек расслаблен, устойчив к </a:t>
            </a:r>
            <a:r>
              <a:rPr lang="ru-RU" sz="1600" dirty="0" smtClean="0"/>
              <a:t>стрессу), </a:t>
            </a:r>
            <a:r>
              <a:rPr lang="ru-RU" sz="1600" dirty="0" err="1" smtClean="0"/>
              <a:t>неконфликтность</a:t>
            </a:r>
            <a:r>
              <a:rPr lang="ru-RU" sz="1600" dirty="0" smtClean="0"/>
              <a:t> </a:t>
            </a:r>
            <a:r>
              <a:rPr lang="ru-RU" sz="1600" dirty="0"/>
              <a:t>(человек легко прощает людей, внимателен, добр, </a:t>
            </a:r>
            <a:r>
              <a:rPr lang="ru-RU" sz="1600" dirty="0" smtClean="0"/>
              <a:t>вежлив), </a:t>
            </a:r>
            <a:r>
              <a:rPr lang="ru-RU" sz="1600" dirty="0" err="1" smtClean="0"/>
              <a:t>экстравертность</a:t>
            </a:r>
            <a:r>
              <a:rPr lang="ru-RU" sz="1600" dirty="0" smtClean="0"/>
              <a:t> </a:t>
            </a:r>
            <a:r>
              <a:rPr lang="ru-RU" sz="1600" dirty="0"/>
              <a:t>(человек разговорчив, напорист, дружелюбен, </a:t>
            </a:r>
            <a:r>
              <a:rPr lang="ru-RU" sz="1600" dirty="0" smtClean="0"/>
              <a:t>общителен), открытость </a:t>
            </a:r>
            <a:r>
              <a:rPr lang="ru-RU" sz="1600" dirty="0"/>
              <a:t>новым идеям (человек оригинален, имеет много новых идей, </a:t>
            </a:r>
            <a:r>
              <a:rPr lang="ru-RU" sz="1600" dirty="0" smtClean="0"/>
              <a:t>активное </a:t>
            </a:r>
            <a:r>
              <a:rPr lang="ru-RU" sz="1600" dirty="0"/>
              <a:t>воображение</a:t>
            </a:r>
            <a:r>
              <a:rPr lang="ru-RU" sz="1600" dirty="0" smtClean="0"/>
              <a:t>)</a:t>
            </a:r>
            <a:endParaRPr lang="ru-RU" sz="1600" dirty="0"/>
          </a:p>
        </p:txBody>
      </p:sp>
      <p:sp>
        <p:nvSpPr>
          <p:cNvPr id="7" name="Стрелка углом вверх 6"/>
          <p:cNvSpPr/>
          <p:nvPr/>
        </p:nvSpPr>
        <p:spPr>
          <a:xfrm rot="5400000">
            <a:off x="210397" y="1980051"/>
            <a:ext cx="722729" cy="635403"/>
          </a:xfrm>
          <a:prstGeom prst="bentUpArrow">
            <a:avLst>
              <a:gd name="adj1" fmla="val 25000"/>
              <a:gd name="adj2" fmla="val 37931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углом вверх 7"/>
          <p:cNvSpPr/>
          <p:nvPr/>
        </p:nvSpPr>
        <p:spPr>
          <a:xfrm rot="5400000">
            <a:off x="210396" y="2905059"/>
            <a:ext cx="722729" cy="635403"/>
          </a:xfrm>
          <a:prstGeom prst="bentUpArrow">
            <a:avLst>
              <a:gd name="adj1" fmla="val 25000"/>
              <a:gd name="adj2" fmla="val 37931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углом вверх 9"/>
          <p:cNvSpPr/>
          <p:nvPr/>
        </p:nvSpPr>
        <p:spPr>
          <a:xfrm rot="5400000">
            <a:off x="4350277" y="2182330"/>
            <a:ext cx="722729" cy="635403"/>
          </a:xfrm>
          <a:prstGeom prst="bentUpArrow">
            <a:avLst>
              <a:gd name="adj1" fmla="val 25000"/>
              <a:gd name="adj2" fmla="val 37931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60661" y="4979775"/>
            <a:ext cx="50221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ТЕХНИЧЕСКИЕ (ПРОФЕССИОНАЛЬНЫЕ): 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600" dirty="0" smtClean="0"/>
              <a:t>Технические </a:t>
            </a:r>
            <a:r>
              <a:rPr lang="ru-RU" sz="1600" dirty="0"/>
              <a:t>навыки, относящиеся к выполняемой работе (например, бухучет для</a:t>
            </a:r>
          </a:p>
          <a:p>
            <a:r>
              <a:rPr lang="ru-RU" sz="1600" dirty="0"/>
              <a:t>бухгалтера)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12" name="Стрелка углом вверх 11"/>
          <p:cNvSpPr/>
          <p:nvPr/>
        </p:nvSpPr>
        <p:spPr>
          <a:xfrm rot="5400000">
            <a:off x="4350584" y="3137214"/>
            <a:ext cx="722729" cy="635403"/>
          </a:xfrm>
          <a:prstGeom prst="bentUpArrow">
            <a:avLst>
              <a:gd name="adj1" fmla="val 25000"/>
              <a:gd name="adj2" fmla="val 37931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27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ФОРМИРОВАНИЕ НАВЫКОВ В ШКОЛЕ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1737360"/>
            <a:ext cx="10058400" cy="2037497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</a:rPr>
              <a:t>НАЧАЛЬНАЯ ШКОЛА </a:t>
            </a:r>
            <a:r>
              <a:rPr lang="ru-RU" sz="1800" dirty="0" smtClean="0"/>
              <a:t>формирует базовые когнитивные навыки успешно, в 2006 г Россия заняла первое место по навыкам чтения по данным </a:t>
            </a:r>
            <a:r>
              <a:rPr lang="en-US" sz="1800" dirty="0" smtClean="0"/>
              <a:t>PIRLS.</a:t>
            </a:r>
          </a:p>
          <a:p>
            <a:r>
              <a:rPr lang="ru-RU" sz="1800" dirty="0" smtClean="0"/>
              <a:t>В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</a:rPr>
              <a:t>СРЕДНЕЙ ШКОЛЕ </a:t>
            </a:r>
            <a:r>
              <a:rPr lang="ru-RU" sz="1800" dirty="0" smtClean="0"/>
              <a:t>формирование навыков высокого порядка весьма ограничено, показатели России в сравнении со странами ОЭСР значительно ниже: 27% 15летних демонстрируют функциональную неграмотность, в то время как в странах ОЭСР этот показатель составляет лишь 19%.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97280" y="3552424"/>
            <a:ext cx="74885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РЕЗЮМЕ: </a:t>
            </a:r>
            <a:r>
              <a:rPr lang="ru-RU" dirty="0"/>
              <a:t>в РФ образовательный уровень остается высоким на традиционно сильных направлениях: математика и естественные науки, однако школьники не в состоянии применить полученные знания в повседневной жизни. Россия не полностью использует возможности для формирования компетенций, оцениваемых в рамках PISA, ее образовательная система чересчур сфокусирована на формировании знаний и не уделяет достаточного внимания развитию когнитивных навыков высокого порядка, в том числе умению решать проблемы, которое крайне востребовано на рынке труда.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113" y="4417621"/>
            <a:ext cx="3367710" cy="21375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516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НАВЫКИ 21 </a:t>
            </a:r>
            <a:r>
              <a:rPr lang="ru-RU" b="1" dirty="0" smtClean="0"/>
              <a:t>ВЕКА</a:t>
            </a:r>
            <a:br>
              <a:rPr lang="ru-RU" b="1" dirty="0" smtClean="0"/>
            </a:br>
            <a:r>
              <a:rPr lang="ru-RU" sz="2200" dirty="0" smtClean="0"/>
              <a:t>На основе исследования </a:t>
            </a:r>
            <a:r>
              <a:rPr lang="en-US" sz="2200" dirty="0" smtClean="0"/>
              <a:t>Global Education Futures</a:t>
            </a:r>
            <a:endParaRPr lang="ru-RU" sz="2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Управление концентрацией и вниманием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/>
              <a:t>Эмпатия</a:t>
            </a:r>
            <a:r>
              <a:rPr lang="ru-RU" dirty="0"/>
              <a:t> и эмоциональный интеллект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Сотрудничество </a:t>
            </a:r>
            <a:r>
              <a:rPr lang="en-US" dirty="0"/>
              <a:t>(</a:t>
            </a:r>
            <a:r>
              <a:rPr lang="ru-RU" dirty="0"/>
              <a:t>как критический навык, который должен быть встроен в разные аспекты работы и обучения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Мышление</a:t>
            </a:r>
            <a:r>
              <a:rPr lang="en-US" dirty="0"/>
              <a:t>: </a:t>
            </a:r>
            <a:r>
              <a:rPr lang="ru-RU" dirty="0"/>
              <a:t>критическое</a:t>
            </a:r>
            <a:r>
              <a:rPr lang="en-US" dirty="0"/>
              <a:t>, </a:t>
            </a:r>
            <a:r>
              <a:rPr lang="ru-RU" dirty="0"/>
              <a:t>проблемно-ориентированное</a:t>
            </a:r>
            <a:r>
              <a:rPr lang="en-US" dirty="0"/>
              <a:t>, </a:t>
            </a:r>
            <a:r>
              <a:rPr lang="ru-RU" dirty="0"/>
              <a:t>системное</a:t>
            </a:r>
            <a:r>
              <a:rPr lang="en-US" dirty="0"/>
              <a:t>, </a:t>
            </a:r>
            <a:r>
              <a:rPr lang="ru-RU" dirty="0"/>
              <a:t>кооперативно-творческое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Творческие способности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Работа в междисциплинарных средах </a:t>
            </a:r>
            <a:r>
              <a:rPr lang="en-US" dirty="0"/>
              <a:t>+ </a:t>
            </a:r>
            <a:r>
              <a:rPr lang="ru-RU" dirty="0"/>
              <a:t>знание возникающего «всеобщего языка понятий»</a:t>
            </a:r>
            <a:r>
              <a:rPr lang="en-US" dirty="0"/>
              <a:t> (</a:t>
            </a:r>
            <a:r>
              <a:rPr lang="ru-RU" dirty="0"/>
              <a:t>в </a:t>
            </a:r>
            <a:r>
              <a:rPr lang="ru-RU" dirty="0" err="1"/>
              <a:t>т.ч</a:t>
            </a:r>
            <a:r>
              <a:rPr lang="ru-RU" dirty="0"/>
              <a:t>. системной инженерии и экономики</a:t>
            </a:r>
            <a:r>
              <a:rPr lang="en-US" dirty="0"/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Грамотности 21 века</a:t>
            </a:r>
            <a:r>
              <a:rPr lang="en-US" dirty="0"/>
              <a:t>: </a:t>
            </a:r>
            <a:r>
              <a:rPr lang="ru-RU" dirty="0"/>
              <a:t>понимание глобальных проблем</a:t>
            </a:r>
            <a:r>
              <a:rPr lang="en-US" dirty="0"/>
              <a:t>, </a:t>
            </a:r>
            <a:r>
              <a:rPr lang="ru-RU" dirty="0"/>
              <a:t>навыки управления своим здоровьем</a:t>
            </a:r>
            <a:r>
              <a:rPr lang="en-US" dirty="0"/>
              <a:t>, </a:t>
            </a:r>
            <a:r>
              <a:rPr lang="ru-RU" dirty="0"/>
              <a:t>понимание принципов работы общества</a:t>
            </a:r>
            <a:r>
              <a:rPr lang="en-US" dirty="0"/>
              <a:t>, </a:t>
            </a:r>
            <a:r>
              <a:rPr lang="ru-RU" dirty="0"/>
              <a:t>умение заботиться об окружающей среде</a:t>
            </a:r>
            <a:r>
              <a:rPr lang="en-US" dirty="0"/>
              <a:t>, </a:t>
            </a:r>
            <a:r>
              <a:rPr lang="ru-RU" dirty="0"/>
              <a:t>финансовая грамотность и </a:t>
            </a:r>
            <a:r>
              <a:rPr lang="ru-RU" dirty="0" err="1"/>
              <a:t>пр</a:t>
            </a:r>
            <a:r>
              <a:rPr lang="en-US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Навыки в сфере ИКТ и медиа</a:t>
            </a:r>
            <a:r>
              <a:rPr lang="en-US" dirty="0"/>
              <a:t>, </a:t>
            </a:r>
            <a:r>
              <a:rPr lang="ru-RU" dirty="0"/>
              <a:t>включая программирование и информационную гигиену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Гибкость и адаптивность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Способность учиться, разучиваться и переучиваться в течение жизни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Ответственность в работе </a:t>
            </a:r>
            <a:r>
              <a:rPr lang="en-US" dirty="0"/>
              <a:t>(</a:t>
            </a:r>
            <a:r>
              <a:rPr lang="ru-RU" dirty="0"/>
              <a:t>в </a:t>
            </a:r>
            <a:r>
              <a:rPr lang="ru-RU" dirty="0" err="1"/>
              <a:t>т.ч</a:t>
            </a:r>
            <a:r>
              <a:rPr lang="ru-RU" dirty="0"/>
              <a:t>. этика взаимодействия с другими членами общества и рабочая этика </a:t>
            </a:r>
            <a:r>
              <a:rPr lang="ru-RU" dirty="0" smtClean="0"/>
              <a:t>человеко-центрированных </a:t>
            </a:r>
            <a:r>
              <a:rPr lang="ru-RU" dirty="0"/>
              <a:t>сервисов</a:t>
            </a:r>
            <a:r>
              <a:rPr lang="en-US" dirty="0"/>
              <a:t>)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686" y="50680"/>
            <a:ext cx="3286125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3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366</TotalTime>
  <Words>1556</Words>
  <Application>Microsoft Office PowerPoint</Application>
  <PresentationFormat>Широкоэкранный</PresentationFormat>
  <Paragraphs>178</Paragraphs>
  <Slides>15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Ретро</vt:lpstr>
      <vt:lpstr>Навыки 21 века</vt:lpstr>
      <vt:lpstr>НАВЫКИ 21 ВЕКА На основе доклада Всемирного экономического форума</vt:lpstr>
      <vt:lpstr>НАВЫКИ 21 ВЕКА На основе доклада Всемирного экономического форума</vt:lpstr>
      <vt:lpstr>НАВЫКИ 21 ВЕКА На основе доклада Всемирного экономического форума</vt:lpstr>
      <vt:lpstr>НАВЫКИ 21 ВЕКА На основе доклада Всемирного экономического форума</vt:lpstr>
      <vt:lpstr>НАВЫКИ 21 ВЕКА На основе доклада Всемирного экономического форума</vt:lpstr>
      <vt:lpstr>НАВЫКИ 21 ВЕКА На основе публикации Всемирного банка Развитие навыков инновационного роста</vt:lpstr>
      <vt:lpstr>ФОРМИРОВАНИЕ НАВЫКОВ В ШКОЛЕ</vt:lpstr>
      <vt:lpstr>НАВЫКИ 21 ВЕКА На основе исследования Global Education Futures</vt:lpstr>
      <vt:lpstr>Презентация PowerPoint</vt:lpstr>
      <vt:lpstr>Презентация PowerPoint</vt:lpstr>
      <vt:lpstr>НАВЫКИ 21 ВЕКА На основе исследования Global Education Futures</vt:lpstr>
      <vt:lpstr>Презентация PowerPoint</vt:lpstr>
      <vt:lpstr>НАВЫКИ 21 ВЕКА На основе исследования OECD SUMMARY OF INTERNATIONAL EVIDENCE AND IMPLICATION FOR JAPAN'S EDUCATIONAL PRACTICES AND RESEARCH</vt:lpstr>
      <vt:lpstr>НАВЫКИ 21 ВЕКА ПЯТЬ ОКЕАНОВ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Навыки 21 века</dc:title>
  <dc:creator>Anna Zavyalova</dc:creator>
  <cp:lastModifiedBy>Анна</cp:lastModifiedBy>
  <cp:revision>33</cp:revision>
  <dcterms:created xsi:type="dcterms:W3CDTF">2015-12-09T11:10:55Z</dcterms:created>
  <dcterms:modified xsi:type="dcterms:W3CDTF">2018-12-09T12:43:27Z</dcterms:modified>
</cp:coreProperties>
</file>