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1"/>
  </p:notesMasterIdLst>
  <p:sldIdLst>
    <p:sldId id="432" r:id="rId2"/>
    <p:sldId id="431" r:id="rId3"/>
    <p:sldId id="256" r:id="rId4"/>
    <p:sldId id="373" r:id="rId5"/>
    <p:sldId id="370" r:id="rId6"/>
    <p:sldId id="434" r:id="rId7"/>
    <p:sldId id="377" r:id="rId8"/>
    <p:sldId id="378" r:id="rId9"/>
    <p:sldId id="400" r:id="rId10"/>
    <p:sldId id="334" r:id="rId11"/>
    <p:sldId id="335" r:id="rId12"/>
    <p:sldId id="338" r:id="rId13"/>
    <p:sldId id="342" r:id="rId14"/>
    <p:sldId id="396" r:id="rId15"/>
    <p:sldId id="354" r:id="rId16"/>
    <p:sldId id="390" r:id="rId17"/>
    <p:sldId id="395" r:id="rId18"/>
    <p:sldId id="401" r:id="rId19"/>
    <p:sldId id="403" r:id="rId20"/>
    <p:sldId id="402" r:id="rId21"/>
    <p:sldId id="406" r:id="rId22"/>
    <p:sldId id="404" r:id="rId23"/>
    <p:sldId id="407" r:id="rId24"/>
    <p:sldId id="411" r:id="rId25"/>
    <p:sldId id="412" r:id="rId26"/>
    <p:sldId id="413" r:id="rId27"/>
    <p:sldId id="408" r:id="rId28"/>
    <p:sldId id="410" r:id="rId29"/>
    <p:sldId id="388" r:id="rId30"/>
    <p:sldId id="422" r:id="rId31"/>
    <p:sldId id="428" r:id="rId32"/>
    <p:sldId id="414" r:id="rId33"/>
    <p:sldId id="420" r:id="rId34"/>
    <p:sldId id="424" r:id="rId35"/>
    <p:sldId id="425" r:id="rId36"/>
    <p:sldId id="426" r:id="rId37"/>
    <p:sldId id="427" r:id="rId38"/>
    <p:sldId id="423" r:id="rId39"/>
    <p:sldId id="433" r:id="rId40"/>
    <p:sldId id="415" r:id="rId41"/>
    <p:sldId id="381" r:id="rId42"/>
    <p:sldId id="385" r:id="rId43"/>
    <p:sldId id="386" r:id="rId44"/>
    <p:sldId id="419" r:id="rId45"/>
    <p:sldId id="416" r:id="rId46"/>
    <p:sldId id="417" r:id="rId47"/>
    <p:sldId id="418" r:id="rId48"/>
    <p:sldId id="430" r:id="rId49"/>
    <p:sldId id="384" r:id="rId50"/>
    <p:sldId id="379" r:id="rId51"/>
    <p:sldId id="362" r:id="rId52"/>
    <p:sldId id="363" r:id="rId53"/>
    <p:sldId id="364" r:id="rId54"/>
    <p:sldId id="365" r:id="rId55"/>
    <p:sldId id="366" r:id="rId56"/>
    <p:sldId id="367" r:id="rId57"/>
    <p:sldId id="368" r:id="rId58"/>
    <p:sldId id="369" r:id="rId59"/>
    <p:sldId id="343" r:id="rId60"/>
    <p:sldId id="327" r:id="rId61"/>
    <p:sldId id="330" r:id="rId62"/>
    <p:sldId id="350" r:id="rId63"/>
    <p:sldId id="351" r:id="rId64"/>
    <p:sldId id="360" r:id="rId65"/>
    <p:sldId id="361" r:id="rId66"/>
    <p:sldId id="325" r:id="rId67"/>
    <p:sldId id="331" r:id="rId68"/>
    <p:sldId id="341" r:id="rId69"/>
    <p:sldId id="336" r:id="rId70"/>
    <p:sldId id="339" r:id="rId71"/>
    <p:sldId id="346" r:id="rId72"/>
    <p:sldId id="349" r:id="rId73"/>
    <p:sldId id="355" r:id="rId74"/>
    <p:sldId id="345" r:id="rId75"/>
    <p:sldId id="348" r:id="rId76"/>
    <p:sldId id="357" r:id="rId77"/>
    <p:sldId id="358" r:id="rId78"/>
    <p:sldId id="397" r:id="rId79"/>
    <p:sldId id="421" r:id="rId80"/>
  </p:sldIdLst>
  <p:sldSz cx="10080625" cy="7559675"/>
  <p:notesSz cx="7559675" cy="10691813"/>
  <p:defaultTextStyle>
    <a:defPPr>
      <a:defRPr lang="en-GB"/>
    </a:defPPr>
    <a:lvl1pPr algn="l" defTabSz="449263" rtl="0" fontAlgn="base" hangingPunct="0">
      <a:lnSpc>
        <a:spcPct val="93000"/>
      </a:lnSpc>
      <a:spcBef>
        <a:spcPct val="0"/>
      </a:spcBef>
      <a:spcAft>
        <a:spcPct val="0"/>
      </a:spcAft>
      <a:buClr>
        <a:srgbClr val="000000"/>
      </a:buClr>
      <a:buSzPct val="45000"/>
      <a:buFont typeface="Wingdings" pitchFamily="2" charset="2"/>
      <a:defRPr kern="1200">
        <a:solidFill>
          <a:schemeClr val="tx1"/>
        </a:solidFill>
        <a:latin typeface="Arial" pitchFamily="34" charset="0"/>
        <a:ea typeface="+mn-ea"/>
        <a:cs typeface="Lucida Sans Unicode" pitchFamily="34" charset="0"/>
      </a:defRPr>
    </a:lvl1pPr>
    <a:lvl2pPr marL="431800" indent="-215900" algn="l" defTabSz="449263" rtl="0" fontAlgn="base" hangingPunct="0">
      <a:lnSpc>
        <a:spcPct val="93000"/>
      </a:lnSpc>
      <a:spcBef>
        <a:spcPct val="0"/>
      </a:spcBef>
      <a:spcAft>
        <a:spcPct val="0"/>
      </a:spcAft>
      <a:buClr>
        <a:srgbClr val="000000"/>
      </a:buClr>
      <a:buSzPct val="45000"/>
      <a:buFont typeface="Wingdings" pitchFamily="2" charset="2"/>
      <a:defRPr kern="1200">
        <a:solidFill>
          <a:schemeClr val="tx1"/>
        </a:solidFill>
        <a:latin typeface="Arial" pitchFamily="34" charset="0"/>
        <a:ea typeface="+mn-ea"/>
        <a:cs typeface="Lucida Sans Unicode" pitchFamily="34" charset="0"/>
      </a:defRPr>
    </a:lvl2pPr>
    <a:lvl3pPr marL="647700" indent="-215900" algn="l" defTabSz="449263" rtl="0" fontAlgn="base" hangingPunct="0">
      <a:lnSpc>
        <a:spcPct val="93000"/>
      </a:lnSpc>
      <a:spcBef>
        <a:spcPct val="0"/>
      </a:spcBef>
      <a:spcAft>
        <a:spcPct val="0"/>
      </a:spcAft>
      <a:buClr>
        <a:srgbClr val="000000"/>
      </a:buClr>
      <a:buSzPct val="45000"/>
      <a:buFont typeface="Wingdings" pitchFamily="2" charset="2"/>
      <a:defRPr kern="1200">
        <a:solidFill>
          <a:schemeClr val="tx1"/>
        </a:solidFill>
        <a:latin typeface="Arial" pitchFamily="34" charset="0"/>
        <a:ea typeface="+mn-ea"/>
        <a:cs typeface="Lucida Sans Unicode" pitchFamily="34" charset="0"/>
      </a:defRPr>
    </a:lvl3pPr>
    <a:lvl4pPr marL="863600" indent="-215900" algn="l" defTabSz="449263" rtl="0" fontAlgn="base" hangingPunct="0">
      <a:lnSpc>
        <a:spcPct val="93000"/>
      </a:lnSpc>
      <a:spcBef>
        <a:spcPct val="0"/>
      </a:spcBef>
      <a:spcAft>
        <a:spcPct val="0"/>
      </a:spcAft>
      <a:buClr>
        <a:srgbClr val="000000"/>
      </a:buClr>
      <a:buSzPct val="45000"/>
      <a:buFont typeface="Wingdings" pitchFamily="2" charset="2"/>
      <a:defRPr kern="1200">
        <a:solidFill>
          <a:schemeClr val="tx1"/>
        </a:solidFill>
        <a:latin typeface="Arial" pitchFamily="34" charset="0"/>
        <a:ea typeface="+mn-ea"/>
        <a:cs typeface="Lucida Sans Unicode" pitchFamily="34" charset="0"/>
      </a:defRPr>
    </a:lvl4pPr>
    <a:lvl5pPr marL="1079500" indent="-215900" algn="l" defTabSz="449263" rtl="0" fontAlgn="base" hangingPunct="0">
      <a:lnSpc>
        <a:spcPct val="93000"/>
      </a:lnSpc>
      <a:spcBef>
        <a:spcPct val="0"/>
      </a:spcBef>
      <a:spcAft>
        <a:spcPct val="0"/>
      </a:spcAft>
      <a:buClr>
        <a:srgbClr val="000000"/>
      </a:buClr>
      <a:buSzPct val="45000"/>
      <a:buFont typeface="Wingdings" pitchFamily="2" charset="2"/>
      <a:defRPr kern="1200">
        <a:solidFill>
          <a:schemeClr val="tx1"/>
        </a:solidFill>
        <a:latin typeface="Arial" pitchFamily="34" charset="0"/>
        <a:ea typeface="+mn-ea"/>
        <a:cs typeface="Lucida Sans Unicode" pitchFamily="34" charset="0"/>
      </a:defRPr>
    </a:lvl5pPr>
    <a:lvl6pPr marL="2286000" algn="l" defTabSz="914400" rtl="0" eaLnBrk="1" latinLnBrk="0" hangingPunct="1">
      <a:defRPr kern="1200">
        <a:solidFill>
          <a:schemeClr val="tx1"/>
        </a:solidFill>
        <a:latin typeface="Arial" pitchFamily="34" charset="0"/>
        <a:ea typeface="+mn-ea"/>
        <a:cs typeface="Lucida Sans Unicode" pitchFamily="34" charset="0"/>
      </a:defRPr>
    </a:lvl6pPr>
    <a:lvl7pPr marL="2743200" algn="l" defTabSz="914400" rtl="0" eaLnBrk="1" latinLnBrk="0" hangingPunct="1">
      <a:defRPr kern="1200">
        <a:solidFill>
          <a:schemeClr val="tx1"/>
        </a:solidFill>
        <a:latin typeface="Arial" pitchFamily="34" charset="0"/>
        <a:ea typeface="+mn-ea"/>
        <a:cs typeface="Lucida Sans Unicode" pitchFamily="34" charset="0"/>
      </a:defRPr>
    </a:lvl7pPr>
    <a:lvl8pPr marL="3200400" algn="l" defTabSz="914400" rtl="0" eaLnBrk="1" latinLnBrk="0" hangingPunct="1">
      <a:defRPr kern="1200">
        <a:solidFill>
          <a:schemeClr val="tx1"/>
        </a:solidFill>
        <a:latin typeface="Arial" pitchFamily="34" charset="0"/>
        <a:ea typeface="+mn-ea"/>
        <a:cs typeface="Lucida Sans Unicode" pitchFamily="34" charset="0"/>
      </a:defRPr>
    </a:lvl8pPr>
    <a:lvl9pPr marL="3657600" algn="l" defTabSz="914400" rtl="0" eaLnBrk="1" latinLnBrk="0" hangingPunct="1">
      <a:defRPr kern="1200">
        <a:solidFill>
          <a:schemeClr val="tx1"/>
        </a:solidFill>
        <a:latin typeface="Arial" pitchFamily="34" charset="0"/>
        <a:ea typeface="+mn-ea"/>
        <a:cs typeface="Lucida Sans Unicode"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AFF"/>
    <a:srgbClr val="E1F7FF"/>
    <a:srgbClr val="BDEEFF"/>
    <a:srgbClr val="EDF7E1"/>
    <a:srgbClr val="C2E498"/>
    <a:srgbClr val="C0E399"/>
    <a:srgbClr val="9FE6FF"/>
    <a:srgbClr val="FFE1FF"/>
    <a:srgbClr val="FFFFB9"/>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94565" autoAdjust="0"/>
  </p:normalViewPr>
  <p:slideViewPr>
    <p:cSldViewPr>
      <p:cViewPr varScale="1">
        <p:scale>
          <a:sx n="87" d="100"/>
          <a:sy n="87" d="100"/>
        </p:scale>
        <p:origin x="876" y="6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C51604-9F44-4042-A626-5B2C506704EA}" type="doc">
      <dgm:prSet loTypeId="urn:microsoft.com/office/officeart/2005/8/layout/venn1" loCatId="relationship" qsTypeId="urn:microsoft.com/office/officeart/2005/8/quickstyle/simple1" qsCatId="simple" csTypeId="urn:microsoft.com/office/officeart/2005/8/colors/accent1_2" csCatId="accent1" phldr="1"/>
      <dgm:spPr/>
    </dgm:pt>
    <dgm:pt modelId="{17B97477-9A73-46CE-A6C1-4F90CADF4355}">
      <dgm:prSet phldrT="[Текст]" custT="1"/>
      <dgm:spPr>
        <a:solidFill>
          <a:srgbClr val="92D050">
            <a:alpha val="50000"/>
          </a:srgbClr>
        </a:solidFill>
      </dgm:spPr>
      <dgm:t>
        <a:bodyPr/>
        <a:lstStyle/>
        <a:p>
          <a:r>
            <a:rPr lang="ru-RU" sz="1400" dirty="0" smtClean="0">
              <a:solidFill>
                <a:schemeClr val="bg2">
                  <a:lumMod val="50000"/>
                </a:schemeClr>
              </a:solidFill>
              <a:latin typeface="Calibri" pitchFamily="34" charset="0"/>
            </a:rPr>
            <a:t>Биологическое </a:t>
          </a:r>
        </a:p>
        <a:p>
          <a:r>
            <a:rPr lang="ru-RU" sz="1400" dirty="0" smtClean="0">
              <a:solidFill>
                <a:schemeClr val="bg2">
                  <a:lumMod val="50000"/>
                </a:schemeClr>
              </a:solidFill>
              <a:latin typeface="Calibri" pitchFamily="34" charset="0"/>
            </a:rPr>
            <a:t>(</a:t>
          </a:r>
          <a:r>
            <a:rPr lang="ru-RU" sz="1400" dirty="0" err="1" smtClean="0">
              <a:solidFill>
                <a:schemeClr val="bg2">
                  <a:lumMod val="50000"/>
                </a:schemeClr>
              </a:solidFill>
              <a:latin typeface="Calibri" pitchFamily="34" charset="0"/>
            </a:rPr>
            <a:t>биосоциальное</a:t>
          </a:r>
          <a:r>
            <a:rPr lang="ru-RU" sz="1400" dirty="0" smtClean="0">
              <a:solidFill>
                <a:schemeClr val="bg2">
                  <a:lumMod val="50000"/>
                </a:schemeClr>
              </a:solidFill>
              <a:latin typeface="Calibri" pitchFamily="34" charset="0"/>
            </a:rPr>
            <a:t>)</a:t>
          </a:r>
        </a:p>
        <a:p>
          <a:r>
            <a:rPr lang="ru-RU" sz="1400" dirty="0" smtClean="0">
              <a:solidFill>
                <a:schemeClr val="bg2">
                  <a:lumMod val="50000"/>
                </a:schemeClr>
              </a:solidFill>
              <a:latin typeface="Calibri" pitchFamily="34" charset="0"/>
            </a:rPr>
            <a:t>развити</a:t>
          </a:r>
          <a:r>
            <a:rPr lang="ru-RU" sz="1600" dirty="0" smtClean="0">
              <a:solidFill>
                <a:schemeClr val="bg2">
                  <a:lumMod val="50000"/>
                </a:schemeClr>
              </a:solidFill>
              <a:latin typeface="Calibri" pitchFamily="34" charset="0"/>
            </a:rPr>
            <a:t>е</a:t>
          </a:r>
          <a:endParaRPr lang="ru-RU" sz="1600" dirty="0">
            <a:solidFill>
              <a:schemeClr val="bg2">
                <a:lumMod val="50000"/>
              </a:schemeClr>
            </a:solidFill>
            <a:latin typeface="Calibri" pitchFamily="34" charset="0"/>
          </a:endParaRPr>
        </a:p>
      </dgm:t>
    </dgm:pt>
    <dgm:pt modelId="{AC47FB85-5251-454E-9292-1F1154722F4F}" type="parTrans" cxnId="{CA54ACB3-6C49-4713-889B-F27A6640232D}">
      <dgm:prSet/>
      <dgm:spPr/>
      <dgm:t>
        <a:bodyPr/>
        <a:lstStyle/>
        <a:p>
          <a:endParaRPr lang="ru-RU"/>
        </a:p>
      </dgm:t>
    </dgm:pt>
    <dgm:pt modelId="{653A798A-6191-49D7-8383-AEBEF5018E76}" type="sibTrans" cxnId="{CA54ACB3-6C49-4713-889B-F27A6640232D}">
      <dgm:prSet/>
      <dgm:spPr/>
      <dgm:t>
        <a:bodyPr/>
        <a:lstStyle/>
        <a:p>
          <a:endParaRPr lang="ru-RU"/>
        </a:p>
      </dgm:t>
    </dgm:pt>
    <dgm:pt modelId="{0E48FD23-71B9-419A-9E92-C0843B2445C2}">
      <dgm:prSet phldrT="[Текст]" custT="1"/>
      <dgm:spPr>
        <a:solidFill>
          <a:srgbClr val="92D050">
            <a:alpha val="50000"/>
          </a:srgbClr>
        </a:solidFill>
      </dgm:spPr>
      <dgm:t>
        <a:bodyPr/>
        <a:lstStyle/>
        <a:p>
          <a:r>
            <a:rPr lang="ru-RU" sz="1400" dirty="0" smtClean="0">
              <a:solidFill>
                <a:schemeClr val="bg2">
                  <a:lumMod val="50000"/>
                </a:schemeClr>
              </a:solidFill>
              <a:latin typeface="Calibri" pitchFamily="34" charset="0"/>
            </a:rPr>
            <a:t>Личностное (</a:t>
          </a:r>
          <a:r>
            <a:rPr lang="ru-RU" sz="1400" dirty="0" err="1" smtClean="0">
              <a:solidFill>
                <a:schemeClr val="bg2">
                  <a:lumMod val="50000"/>
                </a:schemeClr>
              </a:solidFill>
              <a:latin typeface="Calibri" pitchFamily="34" charset="0"/>
            </a:rPr>
            <a:t>психо-социальное</a:t>
          </a:r>
          <a:r>
            <a:rPr lang="ru-RU" sz="1400" dirty="0" smtClean="0">
              <a:solidFill>
                <a:schemeClr val="bg2">
                  <a:lumMod val="50000"/>
                </a:schemeClr>
              </a:solidFill>
              <a:latin typeface="Calibri" pitchFamily="34" charset="0"/>
            </a:rPr>
            <a:t>)</a:t>
          </a:r>
        </a:p>
        <a:p>
          <a:r>
            <a:rPr lang="ru-RU" sz="1400" dirty="0" smtClean="0">
              <a:solidFill>
                <a:schemeClr val="bg2">
                  <a:lumMod val="50000"/>
                </a:schemeClr>
              </a:solidFill>
              <a:latin typeface="Calibri" pitchFamily="34" charset="0"/>
            </a:rPr>
            <a:t>развитие</a:t>
          </a:r>
          <a:endParaRPr lang="ru-RU" sz="1400" dirty="0">
            <a:solidFill>
              <a:schemeClr val="bg2">
                <a:lumMod val="50000"/>
              </a:schemeClr>
            </a:solidFill>
          </a:endParaRPr>
        </a:p>
      </dgm:t>
    </dgm:pt>
    <dgm:pt modelId="{7B822F5B-4104-4D3D-8CEC-4FA4972864C9}" type="parTrans" cxnId="{3A3A09D4-F821-4FEE-A203-7E11F1DF4378}">
      <dgm:prSet/>
      <dgm:spPr/>
      <dgm:t>
        <a:bodyPr/>
        <a:lstStyle/>
        <a:p>
          <a:endParaRPr lang="ru-RU"/>
        </a:p>
      </dgm:t>
    </dgm:pt>
    <dgm:pt modelId="{094713D1-AADE-4469-A62C-D3FA22E3FC04}" type="sibTrans" cxnId="{3A3A09D4-F821-4FEE-A203-7E11F1DF4378}">
      <dgm:prSet/>
      <dgm:spPr/>
      <dgm:t>
        <a:bodyPr/>
        <a:lstStyle/>
        <a:p>
          <a:endParaRPr lang="ru-RU"/>
        </a:p>
      </dgm:t>
    </dgm:pt>
    <dgm:pt modelId="{EEC3F02A-08EB-4C28-90F2-923B5D42F419}">
      <dgm:prSet phldrT="[Текст]" custT="1"/>
      <dgm:spPr>
        <a:solidFill>
          <a:srgbClr val="92D050">
            <a:alpha val="50000"/>
          </a:srgbClr>
        </a:solidFill>
      </dgm:spPr>
      <dgm:t>
        <a:bodyPr/>
        <a:lstStyle/>
        <a:p>
          <a:r>
            <a:rPr lang="ru-RU" sz="1400" dirty="0" smtClean="0">
              <a:solidFill>
                <a:schemeClr val="bg2">
                  <a:lumMod val="50000"/>
                </a:schemeClr>
              </a:solidFill>
              <a:latin typeface="Calibri" pitchFamily="34" charset="0"/>
            </a:rPr>
            <a:t>Когнитивное </a:t>
          </a:r>
        </a:p>
        <a:p>
          <a:r>
            <a:rPr lang="ru-RU" sz="1400" dirty="0" smtClean="0">
              <a:solidFill>
                <a:schemeClr val="bg2">
                  <a:lumMod val="50000"/>
                </a:schemeClr>
              </a:solidFill>
              <a:latin typeface="Calibri" pitchFamily="34" charset="0"/>
            </a:rPr>
            <a:t>развитие</a:t>
          </a:r>
        </a:p>
      </dgm:t>
    </dgm:pt>
    <dgm:pt modelId="{58DAD9BA-D088-4904-98B5-B764D422FE72}" type="parTrans" cxnId="{4DB25F3F-5A53-449F-88EA-26E9E8F02EDA}">
      <dgm:prSet/>
      <dgm:spPr/>
      <dgm:t>
        <a:bodyPr/>
        <a:lstStyle/>
        <a:p>
          <a:endParaRPr lang="ru-RU"/>
        </a:p>
      </dgm:t>
    </dgm:pt>
    <dgm:pt modelId="{EF32C7E3-5F7E-4275-A7D3-793E16304177}" type="sibTrans" cxnId="{4DB25F3F-5A53-449F-88EA-26E9E8F02EDA}">
      <dgm:prSet/>
      <dgm:spPr/>
      <dgm:t>
        <a:bodyPr/>
        <a:lstStyle/>
        <a:p>
          <a:endParaRPr lang="ru-RU"/>
        </a:p>
      </dgm:t>
    </dgm:pt>
    <dgm:pt modelId="{C266B80E-4B68-4926-9B40-80AAF4BD7EE5}" type="pres">
      <dgm:prSet presAssocID="{61C51604-9F44-4042-A626-5B2C506704EA}" presName="compositeShape" presStyleCnt="0">
        <dgm:presLayoutVars>
          <dgm:chMax val="7"/>
          <dgm:dir/>
          <dgm:resizeHandles val="exact"/>
        </dgm:presLayoutVars>
      </dgm:prSet>
      <dgm:spPr/>
    </dgm:pt>
    <dgm:pt modelId="{748445B9-EB12-4590-A96B-6E2D576C2101}" type="pres">
      <dgm:prSet presAssocID="{17B97477-9A73-46CE-A6C1-4F90CADF4355}" presName="circ1" presStyleLbl="vennNode1" presStyleIdx="0" presStyleCnt="3"/>
      <dgm:spPr/>
      <dgm:t>
        <a:bodyPr/>
        <a:lstStyle/>
        <a:p>
          <a:endParaRPr lang="ru-RU"/>
        </a:p>
      </dgm:t>
    </dgm:pt>
    <dgm:pt modelId="{43CAF249-7422-45CF-B183-C0ECA73239AF}" type="pres">
      <dgm:prSet presAssocID="{17B97477-9A73-46CE-A6C1-4F90CADF4355}" presName="circ1Tx" presStyleLbl="revTx" presStyleIdx="0" presStyleCnt="0">
        <dgm:presLayoutVars>
          <dgm:chMax val="0"/>
          <dgm:chPref val="0"/>
          <dgm:bulletEnabled val="1"/>
        </dgm:presLayoutVars>
      </dgm:prSet>
      <dgm:spPr/>
      <dgm:t>
        <a:bodyPr/>
        <a:lstStyle/>
        <a:p>
          <a:endParaRPr lang="ru-RU"/>
        </a:p>
      </dgm:t>
    </dgm:pt>
    <dgm:pt modelId="{79469056-FB48-405E-B6BD-18666414E4FB}" type="pres">
      <dgm:prSet presAssocID="{0E48FD23-71B9-419A-9E92-C0843B2445C2}" presName="circ2" presStyleLbl="vennNode1" presStyleIdx="1" presStyleCnt="3"/>
      <dgm:spPr/>
      <dgm:t>
        <a:bodyPr/>
        <a:lstStyle/>
        <a:p>
          <a:endParaRPr lang="ru-RU"/>
        </a:p>
      </dgm:t>
    </dgm:pt>
    <dgm:pt modelId="{33D9AEE0-4B71-4224-B77D-0D83411D7F6C}" type="pres">
      <dgm:prSet presAssocID="{0E48FD23-71B9-419A-9E92-C0843B2445C2}" presName="circ2Tx" presStyleLbl="revTx" presStyleIdx="0" presStyleCnt="0">
        <dgm:presLayoutVars>
          <dgm:chMax val="0"/>
          <dgm:chPref val="0"/>
          <dgm:bulletEnabled val="1"/>
        </dgm:presLayoutVars>
      </dgm:prSet>
      <dgm:spPr/>
      <dgm:t>
        <a:bodyPr/>
        <a:lstStyle/>
        <a:p>
          <a:endParaRPr lang="ru-RU"/>
        </a:p>
      </dgm:t>
    </dgm:pt>
    <dgm:pt modelId="{D21D54E1-5493-48C9-BBDB-B067C493C204}" type="pres">
      <dgm:prSet presAssocID="{EEC3F02A-08EB-4C28-90F2-923B5D42F419}" presName="circ3" presStyleLbl="vennNode1" presStyleIdx="2" presStyleCnt="3"/>
      <dgm:spPr/>
      <dgm:t>
        <a:bodyPr/>
        <a:lstStyle/>
        <a:p>
          <a:endParaRPr lang="ru-RU"/>
        </a:p>
      </dgm:t>
    </dgm:pt>
    <dgm:pt modelId="{EB458656-3085-4C6F-A99D-CE3D6B3BC153}" type="pres">
      <dgm:prSet presAssocID="{EEC3F02A-08EB-4C28-90F2-923B5D42F419}" presName="circ3Tx" presStyleLbl="revTx" presStyleIdx="0" presStyleCnt="0">
        <dgm:presLayoutVars>
          <dgm:chMax val="0"/>
          <dgm:chPref val="0"/>
          <dgm:bulletEnabled val="1"/>
        </dgm:presLayoutVars>
      </dgm:prSet>
      <dgm:spPr/>
      <dgm:t>
        <a:bodyPr/>
        <a:lstStyle/>
        <a:p>
          <a:endParaRPr lang="ru-RU"/>
        </a:p>
      </dgm:t>
    </dgm:pt>
  </dgm:ptLst>
  <dgm:cxnLst>
    <dgm:cxn modelId="{AB10AF2A-D695-4A8E-AF1D-A8CCDBF3DB36}" type="presOf" srcId="{17B97477-9A73-46CE-A6C1-4F90CADF4355}" destId="{43CAF249-7422-45CF-B183-C0ECA73239AF}" srcOrd="1" destOrd="0" presId="urn:microsoft.com/office/officeart/2005/8/layout/venn1"/>
    <dgm:cxn modelId="{8E772B1C-4EDE-4AF5-9F5C-07DD46F88816}" type="presOf" srcId="{EEC3F02A-08EB-4C28-90F2-923B5D42F419}" destId="{D21D54E1-5493-48C9-BBDB-B067C493C204}" srcOrd="0" destOrd="0" presId="urn:microsoft.com/office/officeart/2005/8/layout/venn1"/>
    <dgm:cxn modelId="{17C40F37-D351-40D5-9D26-1AAA171E13A1}" type="presOf" srcId="{61C51604-9F44-4042-A626-5B2C506704EA}" destId="{C266B80E-4B68-4926-9B40-80AAF4BD7EE5}" srcOrd="0" destOrd="0" presId="urn:microsoft.com/office/officeart/2005/8/layout/venn1"/>
    <dgm:cxn modelId="{CA54ACB3-6C49-4713-889B-F27A6640232D}" srcId="{61C51604-9F44-4042-A626-5B2C506704EA}" destId="{17B97477-9A73-46CE-A6C1-4F90CADF4355}" srcOrd="0" destOrd="0" parTransId="{AC47FB85-5251-454E-9292-1F1154722F4F}" sibTransId="{653A798A-6191-49D7-8383-AEBEF5018E76}"/>
    <dgm:cxn modelId="{4DB25F3F-5A53-449F-88EA-26E9E8F02EDA}" srcId="{61C51604-9F44-4042-A626-5B2C506704EA}" destId="{EEC3F02A-08EB-4C28-90F2-923B5D42F419}" srcOrd="2" destOrd="0" parTransId="{58DAD9BA-D088-4904-98B5-B764D422FE72}" sibTransId="{EF32C7E3-5F7E-4275-A7D3-793E16304177}"/>
    <dgm:cxn modelId="{F4A139D0-231E-40D2-AE09-09E475526283}" type="presOf" srcId="{0E48FD23-71B9-419A-9E92-C0843B2445C2}" destId="{33D9AEE0-4B71-4224-B77D-0D83411D7F6C}" srcOrd="1" destOrd="0" presId="urn:microsoft.com/office/officeart/2005/8/layout/venn1"/>
    <dgm:cxn modelId="{7BB84884-F92E-4DD2-8F07-C75ED505C4AD}" type="presOf" srcId="{17B97477-9A73-46CE-A6C1-4F90CADF4355}" destId="{748445B9-EB12-4590-A96B-6E2D576C2101}" srcOrd="0" destOrd="0" presId="urn:microsoft.com/office/officeart/2005/8/layout/venn1"/>
    <dgm:cxn modelId="{EF59B7BF-E70F-4747-B849-0317FD645CB6}" type="presOf" srcId="{0E48FD23-71B9-419A-9E92-C0843B2445C2}" destId="{79469056-FB48-405E-B6BD-18666414E4FB}" srcOrd="0" destOrd="0" presId="urn:microsoft.com/office/officeart/2005/8/layout/venn1"/>
    <dgm:cxn modelId="{5A1F78A1-80C0-4055-87E1-294D48A830BE}" type="presOf" srcId="{EEC3F02A-08EB-4C28-90F2-923B5D42F419}" destId="{EB458656-3085-4C6F-A99D-CE3D6B3BC153}" srcOrd="1" destOrd="0" presId="urn:microsoft.com/office/officeart/2005/8/layout/venn1"/>
    <dgm:cxn modelId="{3A3A09D4-F821-4FEE-A203-7E11F1DF4378}" srcId="{61C51604-9F44-4042-A626-5B2C506704EA}" destId="{0E48FD23-71B9-419A-9E92-C0843B2445C2}" srcOrd="1" destOrd="0" parTransId="{7B822F5B-4104-4D3D-8CEC-4FA4972864C9}" sibTransId="{094713D1-AADE-4469-A62C-D3FA22E3FC04}"/>
    <dgm:cxn modelId="{4C5CAFCB-CAB0-44AD-B159-2F4B17A7B822}" type="presParOf" srcId="{C266B80E-4B68-4926-9B40-80AAF4BD7EE5}" destId="{748445B9-EB12-4590-A96B-6E2D576C2101}" srcOrd="0" destOrd="0" presId="urn:microsoft.com/office/officeart/2005/8/layout/venn1"/>
    <dgm:cxn modelId="{0C5FD637-E599-4DF6-B91C-E7387DF441A1}" type="presParOf" srcId="{C266B80E-4B68-4926-9B40-80AAF4BD7EE5}" destId="{43CAF249-7422-45CF-B183-C0ECA73239AF}" srcOrd="1" destOrd="0" presId="urn:microsoft.com/office/officeart/2005/8/layout/venn1"/>
    <dgm:cxn modelId="{3214F0E8-8634-4111-807F-DB118602AE25}" type="presParOf" srcId="{C266B80E-4B68-4926-9B40-80AAF4BD7EE5}" destId="{79469056-FB48-405E-B6BD-18666414E4FB}" srcOrd="2" destOrd="0" presId="urn:microsoft.com/office/officeart/2005/8/layout/venn1"/>
    <dgm:cxn modelId="{3FF1F598-F493-4CED-A062-51636C8B7300}" type="presParOf" srcId="{C266B80E-4B68-4926-9B40-80AAF4BD7EE5}" destId="{33D9AEE0-4B71-4224-B77D-0D83411D7F6C}" srcOrd="3" destOrd="0" presId="urn:microsoft.com/office/officeart/2005/8/layout/venn1"/>
    <dgm:cxn modelId="{C1398107-C776-4740-A40D-216386F371E9}" type="presParOf" srcId="{C266B80E-4B68-4926-9B40-80AAF4BD7EE5}" destId="{D21D54E1-5493-48C9-BBDB-B067C493C204}" srcOrd="4" destOrd="0" presId="urn:microsoft.com/office/officeart/2005/8/layout/venn1"/>
    <dgm:cxn modelId="{46AC01D2-442F-4C60-A244-F1420BE82E00}" type="presParOf" srcId="{C266B80E-4B68-4926-9B40-80AAF4BD7EE5}" destId="{EB458656-3085-4C6F-A99D-CE3D6B3BC153}"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445B9-EB12-4590-A96B-6E2D576C2101}">
      <dsp:nvSpPr>
        <dsp:cNvPr id="0" name=""/>
        <dsp:cNvSpPr/>
      </dsp:nvSpPr>
      <dsp:spPr>
        <a:xfrm>
          <a:off x="1363417" y="49702"/>
          <a:ext cx="2385733" cy="2385733"/>
        </a:xfrm>
        <a:prstGeom prst="ellipse">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ru-RU" sz="1400" kern="1200" dirty="0" smtClean="0">
              <a:solidFill>
                <a:schemeClr val="bg2">
                  <a:lumMod val="50000"/>
                </a:schemeClr>
              </a:solidFill>
              <a:latin typeface="Calibri" pitchFamily="34" charset="0"/>
            </a:rPr>
            <a:t>Биологическое </a:t>
          </a:r>
        </a:p>
        <a:p>
          <a:pPr lvl="0" algn="ctr" defTabSz="622300">
            <a:lnSpc>
              <a:spcPct val="90000"/>
            </a:lnSpc>
            <a:spcBef>
              <a:spcPct val="0"/>
            </a:spcBef>
            <a:spcAft>
              <a:spcPct val="35000"/>
            </a:spcAft>
          </a:pPr>
          <a:r>
            <a:rPr lang="ru-RU" sz="1400" kern="1200" dirty="0" smtClean="0">
              <a:solidFill>
                <a:schemeClr val="bg2">
                  <a:lumMod val="50000"/>
                </a:schemeClr>
              </a:solidFill>
              <a:latin typeface="Calibri" pitchFamily="34" charset="0"/>
            </a:rPr>
            <a:t>(</a:t>
          </a:r>
          <a:r>
            <a:rPr lang="ru-RU" sz="1400" kern="1200" dirty="0" err="1" smtClean="0">
              <a:solidFill>
                <a:schemeClr val="bg2">
                  <a:lumMod val="50000"/>
                </a:schemeClr>
              </a:solidFill>
              <a:latin typeface="Calibri" pitchFamily="34" charset="0"/>
            </a:rPr>
            <a:t>биосоциальное</a:t>
          </a:r>
          <a:r>
            <a:rPr lang="ru-RU" sz="1400" kern="1200" dirty="0" smtClean="0">
              <a:solidFill>
                <a:schemeClr val="bg2">
                  <a:lumMod val="50000"/>
                </a:schemeClr>
              </a:solidFill>
              <a:latin typeface="Calibri" pitchFamily="34" charset="0"/>
            </a:rPr>
            <a:t>)</a:t>
          </a:r>
        </a:p>
        <a:p>
          <a:pPr lvl="0" algn="ctr" defTabSz="622300">
            <a:lnSpc>
              <a:spcPct val="90000"/>
            </a:lnSpc>
            <a:spcBef>
              <a:spcPct val="0"/>
            </a:spcBef>
            <a:spcAft>
              <a:spcPct val="35000"/>
            </a:spcAft>
          </a:pPr>
          <a:r>
            <a:rPr lang="ru-RU" sz="1400" kern="1200" dirty="0" smtClean="0">
              <a:solidFill>
                <a:schemeClr val="bg2">
                  <a:lumMod val="50000"/>
                </a:schemeClr>
              </a:solidFill>
              <a:latin typeface="Calibri" pitchFamily="34" charset="0"/>
            </a:rPr>
            <a:t>развити</a:t>
          </a:r>
          <a:r>
            <a:rPr lang="ru-RU" sz="1600" kern="1200" dirty="0" smtClean="0">
              <a:solidFill>
                <a:schemeClr val="bg2">
                  <a:lumMod val="50000"/>
                </a:schemeClr>
              </a:solidFill>
              <a:latin typeface="Calibri" pitchFamily="34" charset="0"/>
            </a:rPr>
            <a:t>е</a:t>
          </a:r>
          <a:endParaRPr lang="ru-RU" sz="1600" kern="1200" dirty="0">
            <a:solidFill>
              <a:schemeClr val="bg2">
                <a:lumMod val="50000"/>
              </a:schemeClr>
            </a:solidFill>
            <a:latin typeface="Calibri" pitchFamily="34" charset="0"/>
          </a:endParaRPr>
        </a:p>
      </dsp:txBody>
      <dsp:txXfrm>
        <a:off x="1681515" y="467206"/>
        <a:ext cx="1749537" cy="1073579"/>
      </dsp:txXfrm>
    </dsp:sp>
    <dsp:sp modelId="{79469056-FB48-405E-B6BD-18666414E4FB}">
      <dsp:nvSpPr>
        <dsp:cNvPr id="0" name=""/>
        <dsp:cNvSpPr/>
      </dsp:nvSpPr>
      <dsp:spPr>
        <a:xfrm>
          <a:off x="2224269" y="1540786"/>
          <a:ext cx="2385733" cy="2385733"/>
        </a:xfrm>
        <a:prstGeom prst="ellipse">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ru-RU" sz="1400" kern="1200" dirty="0" smtClean="0">
              <a:solidFill>
                <a:schemeClr val="bg2">
                  <a:lumMod val="50000"/>
                </a:schemeClr>
              </a:solidFill>
              <a:latin typeface="Calibri" pitchFamily="34" charset="0"/>
            </a:rPr>
            <a:t>Личностное (</a:t>
          </a:r>
          <a:r>
            <a:rPr lang="ru-RU" sz="1400" kern="1200" dirty="0" err="1" smtClean="0">
              <a:solidFill>
                <a:schemeClr val="bg2">
                  <a:lumMod val="50000"/>
                </a:schemeClr>
              </a:solidFill>
              <a:latin typeface="Calibri" pitchFamily="34" charset="0"/>
            </a:rPr>
            <a:t>психо-социальное</a:t>
          </a:r>
          <a:r>
            <a:rPr lang="ru-RU" sz="1400" kern="1200" dirty="0" smtClean="0">
              <a:solidFill>
                <a:schemeClr val="bg2">
                  <a:lumMod val="50000"/>
                </a:schemeClr>
              </a:solidFill>
              <a:latin typeface="Calibri" pitchFamily="34" charset="0"/>
            </a:rPr>
            <a:t>)</a:t>
          </a:r>
        </a:p>
        <a:p>
          <a:pPr lvl="0" algn="ctr" defTabSz="622300">
            <a:lnSpc>
              <a:spcPct val="90000"/>
            </a:lnSpc>
            <a:spcBef>
              <a:spcPct val="0"/>
            </a:spcBef>
            <a:spcAft>
              <a:spcPct val="35000"/>
            </a:spcAft>
          </a:pPr>
          <a:r>
            <a:rPr lang="ru-RU" sz="1400" kern="1200" dirty="0" smtClean="0">
              <a:solidFill>
                <a:schemeClr val="bg2">
                  <a:lumMod val="50000"/>
                </a:schemeClr>
              </a:solidFill>
              <a:latin typeface="Calibri" pitchFamily="34" charset="0"/>
            </a:rPr>
            <a:t>развитие</a:t>
          </a:r>
          <a:endParaRPr lang="ru-RU" sz="1400" kern="1200" dirty="0">
            <a:solidFill>
              <a:schemeClr val="bg2">
                <a:lumMod val="50000"/>
              </a:schemeClr>
            </a:solidFill>
          </a:endParaRPr>
        </a:p>
      </dsp:txBody>
      <dsp:txXfrm>
        <a:off x="2953906" y="2157100"/>
        <a:ext cx="1431439" cy="1312153"/>
      </dsp:txXfrm>
    </dsp:sp>
    <dsp:sp modelId="{D21D54E1-5493-48C9-BBDB-B067C493C204}">
      <dsp:nvSpPr>
        <dsp:cNvPr id="0" name=""/>
        <dsp:cNvSpPr/>
      </dsp:nvSpPr>
      <dsp:spPr>
        <a:xfrm>
          <a:off x="502565" y="1540786"/>
          <a:ext cx="2385733" cy="2385733"/>
        </a:xfrm>
        <a:prstGeom prst="ellipse">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ru-RU" sz="1400" kern="1200" dirty="0" smtClean="0">
              <a:solidFill>
                <a:schemeClr val="bg2">
                  <a:lumMod val="50000"/>
                </a:schemeClr>
              </a:solidFill>
              <a:latin typeface="Calibri" pitchFamily="34" charset="0"/>
            </a:rPr>
            <a:t>Когнитивное </a:t>
          </a:r>
        </a:p>
        <a:p>
          <a:pPr lvl="0" algn="ctr" defTabSz="622300">
            <a:lnSpc>
              <a:spcPct val="90000"/>
            </a:lnSpc>
            <a:spcBef>
              <a:spcPct val="0"/>
            </a:spcBef>
            <a:spcAft>
              <a:spcPct val="35000"/>
            </a:spcAft>
          </a:pPr>
          <a:r>
            <a:rPr lang="ru-RU" sz="1400" kern="1200" dirty="0" smtClean="0">
              <a:solidFill>
                <a:schemeClr val="bg2">
                  <a:lumMod val="50000"/>
                </a:schemeClr>
              </a:solidFill>
              <a:latin typeface="Calibri" pitchFamily="34" charset="0"/>
            </a:rPr>
            <a:t>развитие</a:t>
          </a:r>
        </a:p>
      </dsp:txBody>
      <dsp:txXfrm>
        <a:off x="727221" y="2157100"/>
        <a:ext cx="1431439" cy="131215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
          <p:cNvSpPr>
            <a:spLocks noGrp="1" noRot="1" noChangeAspect="1" noChangeArrowheads="1"/>
          </p:cNvSpPr>
          <p:nvPr>
            <p:ph type="sldImg"/>
          </p:nvPr>
        </p:nvSpPr>
        <p:spPr bwMode="auto">
          <a:xfrm>
            <a:off x="1106488" y="812800"/>
            <a:ext cx="5343525" cy="4006850"/>
          </a:xfrm>
          <a:prstGeom prst="rect">
            <a:avLst/>
          </a:prstGeom>
          <a:noFill/>
          <a:ln w="9525">
            <a:noFill/>
            <a:round/>
            <a:headEnd/>
            <a:tailEnd/>
          </a:ln>
        </p:spPr>
      </p:sp>
      <p:sp>
        <p:nvSpPr>
          <p:cNvPr id="2050" name="Rectangle 2"/>
          <p:cNvSpPr>
            <a:spLocks noGrp="1" noChangeArrowheads="1"/>
          </p:cNvSpPr>
          <p:nvPr>
            <p:ph type="body"/>
          </p:nvPr>
        </p:nvSpPr>
        <p:spPr bwMode="auto">
          <a:xfrm>
            <a:off x="755650" y="5078413"/>
            <a:ext cx="6046788" cy="48101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ru-RU" noProof="0" smtClean="0"/>
          </a:p>
        </p:txBody>
      </p:sp>
      <p:sp>
        <p:nvSpPr>
          <p:cNvPr id="2051" name="Rectangle 3"/>
          <p:cNvSpPr>
            <a:spLocks noGrp="1" noChangeArrowheads="1"/>
          </p:cNvSpPr>
          <p:nvPr>
            <p:ph type="hdr"/>
          </p:nvPr>
        </p:nvSpPr>
        <p:spPr bwMode="auto">
          <a:xfrm>
            <a:off x="0" y="0"/>
            <a:ext cx="3279775"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5000"/>
              </a:lnSpc>
              <a:buFont typeface="Wingdings" charset="2"/>
              <a:buNone/>
              <a:tabLst>
                <a:tab pos="723900" algn="l"/>
                <a:tab pos="1447800" algn="l"/>
                <a:tab pos="2171700" algn="l"/>
                <a:tab pos="2895600" algn="l"/>
              </a:tabLst>
              <a:defRPr sz="1400" smtClean="0">
                <a:solidFill>
                  <a:srgbClr val="000000"/>
                </a:solidFill>
                <a:latin typeface="Times New Roman" pitchFamily="16" charset="0"/>
                <a:cs typeface="Lucida Sans Unicode" charset="0"/>
              </a:defRPr>
            </a:lvl1pPr>
          </a:lstStyle>
          <a:p>
            <a:pPr>
              <a:defRPr/>
            </a:pPr>
            <a:endParaRPr lang="en-GB"/>
          </a:p>
        </p:txBody>
      </p:sp>
      <p:sp>
        <p:nvSpPr>
          <p:cNvPr id="2052" name="Rectangle 4"/>
          <p:cNvSpPr>
            <a:spLocks noGrp="1" noChangeArrowheads="1"/>
          </p:cNvSpPr>
          <p:nvPr>
            <p:ph type="dt"/>
          </p:nvPr>
        </p:nvSpPr>
        <p:spPr bwMode="auto">
          <a:xfrm>
            <a:off x="4278313" y="0"/>
            <a:ext cx="3279775"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5000"/>
              </a:lnSpc>
              <a:buFont typeface="Wingdings" charset="2"/>
              <a:buNone/>
              <a:tabLst>
                <a:tab pos="723900" algn="l"/>
                <a:tab pos="1447800" algn="l"/>
                <a:tab pos="2171700" algn="l"/>
                <a:tab pos="2895600" algn="l"/>
              </a:tabLst>
              <a:defRPr sz="1400" smtClean="0">
                <a:solidFill>
                  <a:srgbClr val="000000"/>
                </a:solidFill>
                <a:latin typeface="Times New Roman" pitchFamily="16" charset="0"/>
                <a:cs typeface="Lucida Sans Unicode" charset="0"/>
              </a:defRPr>
            </a:lvl1pPr>
          </a:lstStyle>
          <a:p>
            <a:pPr>
              <a:defRPr/>
            </a:pPr>
            <a:endParaRPr lang="en-GB"/>
          </a:p>
        </p:txBody>
      </p:sp>
      <p:sp>
        <p:nvSpPr>
          <p:cNvPr id="2053" name="Rectangle 5"/>
          <p:cNvSpPr>
            <a:spLocks noGrp="1" noChangeArrowheads="1"/>
          </p:cNvSpPr>
          <p:nvPr>
            <p:ph type="ftr"/>
          </p:nvPr>
        </p:nvSpPr>
        <p:spPr bwMode="auto">
          <a:xfrm>
            <a:off x="0" y="10156825"/>
            <a:ext cx="3279775"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95000"/>
              </a:lnSpc>
              <a:buFont typeface="Wingdings" charset="2"/>
              <a:buNone/>
              <a:tabLst>
                <a:tab pos="723900" algn="l"/>
                <a:tab pos="1447800" algn="l"/>
                <a:tab pos="2171700" algn="l"/>
                <a:tab pos="2895600" algn="l"/>
              </a:tabLst>
              <a:defRPr sz="1400" smtClean="0">
                <a:solidFill>
                  <a:srgbClr val="000000"/>
                </a:solidFill>
                <a:latin typeface="Times New Roman" pitchFamily="16" charset="0"/>
                <a:cs typeface="Lucida Sans Unicode" charset="0"/>
              </a:defRPr>
            </a:lvl1pPr>
          </a:lstStyle>
          <a:p>
            <a:pPr>
              <a:defRPr/>
            </a:pPr>
            <a:endParaRPr lang="en-GB"/>
          </a:p>
        </p:txBody>
      </p:sp>
      <p:sp>
        <p:nvSpPr>
          <p:cNvPr id="2054" name="Rectangle 6"/>
          <p:cNvSpPr>
            <a:spLocks noGrp="1" noChangeArrowheads="1"/>
          </p:cNvSpPr>
          <p:nvPr>
            <p:ph type="sldNum"/>
          </p:nvPr>
        </p:nvSpPr>
        <p:spPr bwMode="auto">
          <a:xfrm>
            <a:off x="4278313" y="10156825"/>
            <a:ext cx="3279775"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5000"/>
              </a:lnSpc>
              <a:buFont typeface="Wingdings" charset="2"/>
              <a:buNone/>
              <a:tabLst>
                <a:tab pos="723900" algn="l"/>
                <a:tab pos="1447800" algn="l"/>
                <a:tab pos="2171700" algn="l"/>
                <a:tab pos="2895600" algn="l"/>
              </a:tabLst>
              <a:defRPr sz="1400" smtClean="0">
                <a:solidFill>
                  <a:srgbClr val="000000"/>
                </a:solidFill>
                <a:latin typeface="Times New Roman" pitchFamily="16" charset="0"/>
                <a:cs typeface="Lucida Sans Unicode" charset="0"/>
              </a:defRPr>
            </a:lvl1pPr>
          </a:lstStyle>
          <a:p>
            <a:pPr>
              <a:defRPr/>
            </a:pPr>
            <a:fld id="{AACB4A19-7A82-4849-B8DD-0C8AEBBEE741}"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referatwork.ru/psy_lichnost/section-8.html"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6"/>
          <p:cNvSpPr>
            <a:spLocks noGrp="1" noChangeArrowheads="1"/>
          </p:cNvSpPr>
          <p:nvPr>
            <p:ph type="sldNum" sz="quarter"/>
          </p:nvPr>
        </p:nvSpPr>
        <p:spPr>
          <a:noFill/>
        </p:spPr>
        <p:txBody>
          <a:bodyPr/>
          <a:lstStyle/>
          <a:p>
            <a:pPr>
              <a:buFont typeface="Wingdings" pitchFamily="2" charset="2"/>
              <a:buNone/>
            </a:pPr>
            <a:fld id="{2214652D-A989-4463-BDD2-822BA11245AB}" type="slidenum">
              <a:rPr lang="en-GB">
                <a:latin typeface="Times New Roman" pitchFamily="18" charset="0"/>
                <a:cs typeface="Lucida Sans Unicode" pitchFamily="34" charset="0"/>
              </a:rPr>
              <a:pPr>
                <a:buFont typeface="Wingdings" pitchFamily="2" charset="2"/>
                <a:buNone/>
              </a:pPr>
              <a:t>3</a:t>
            </a:fld>
            <a:endParaRPr lang="en-GB" dirty="0">
              <a:latin typeface="Times New Roman" pitchFamily="18" charset="0"/>
              <a:cs typeface="Lucida Sans Unicode" pitchFamily="34" charset="0"/>
            </a:endParaRPr>
          </a:p>
        </p:txBody>
      </p:sp>
      <p:sp>
        <p:nvSpPr>
          <p:cNvPr id="11267"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ln>
        </p:spPr>
      </p:sp>
      <p:sp>
        <p:nvSpPr>
          <p:cNvPr id="11268" name="Rectangle 2"/>
          <p:cNvSpPr txBox="1">
            <a:spLocks noGrp="1" noChangeArrowheads="1"/>
          </p:cNvSpPr>
          <p:nvPr>
            <p:ph type="body" idx="1"/>
          </p:nvPr>
        </p:nvSpPr>
        <p:spPr>
          <a:xfrm>
            <a:off x="755650" y="5078413"/>
            <a:ext cx="6048375" cy="4811712"/>
          </a:xfrm>
          <a:noFill/>
          <a:ln/>
        </p:spPr>
        <p:txBody>
          <a:bodyPr wrap="none" anchor="ctr"/>
          <a:lstStyle/>
          <a:p>
            <a:r>
              <a:rPr lang="ru-RU" sz="1200" b="0" i="0" kern="1200" dirty="0" smtClean="0">
                <a:solidFill>
                  <a:srgbClr val="000000"/>
                </a:solidFill>
                <a:latin typeface="Times New Roman" pitchFamily="16" charset="0"/>
                <a:ea typeface="+mn-ea"/>
                <a:cs typeface="+mn-cs"/>
              </a:rPr>
              <a:t>Если исходить из тезиса, принимаемого в общей психологии, что личностью не рождаются, но становятся, то ясно, что процесс развития человека по своему содержанию есть процесс становления личности, который начинается с первых минут жизни человека. </a:t>
            </a:r>
          </a:p>
          <a:p>
            <a:endParaRPr lang="ru-RU" sz="1200" b="0" i="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Большие массивы данных, с которыми трудно иметь дело, с помощью теорий приводятся в порядок. Ученые, занимающиеся социальными науками, пользуются теориями для формулирования важных вопросов, для отбора и организации полу­ченных в ходе исследований данных и их истолкования с более общих позиций. Из­влекаемая в результате информация, вместе с более широкой теорией, позволяет ученым предсказывать будущее поведение.</a:t>
            </a:r>
          </a:p>
          <a:p>
            <a:r>
              <a:rPr lang="ru-RU" sz="1200" kern="1200" dirty="0" smtClean="0">
                <a:solidFill>
                  <a:srgbClr val="000000"/>
                </a:solidFill>
                <a:latin typeface="Times New Roman" pitchFamily="16" charset="0"/>
                <a:ea typeface="+mn-ea"/>
                <a:cs typeface="+mn-cs"/>
              </a:rPr>
              <a:t>Если вы задумаетесь над поставленными выше вопросами, то, скорее всего, осознаете, что для ответа на них у вас есть свои собственные теории. Вы склоняе­тесь к тому или иному объяснению конкретной проблемы, и предположения, кото­рые неявно присутствуют в вашем объяснении, вероятно, тесно связаны с вашими представлениями о других людях. Например, вы можете рассматривать малолетних правонарушителей либо как людей, несущих ответственность за свои действия, либо как жертв внешней среды или воспитания в раннем детстве. Возможно, вы считаете, что шестилетние дети способны сами решать, чему им учиться в школе, или что нельзя ожидать, чтобы они знали, чего хотят. Вероятно, у вас есть соб­ственные предположения о том, в какой степени каждый из нас несет ответствен­ность за свое поведение и в какой мере можно полагаться на то, что разум человека правильно руководит его поступками.</a:t>
            </a:r>
          </a:p>
          <a:p>
            <a:r>
              <a:rPr lang="ru-RU" sz="1200" kern="1200" dirty="0" smtClean="0">
                <a:solidFill>
                  <a:srgbClr val="000000"/>
                </a:solidFill>
                <a:latin typeface="Times New Roman" pitchFamily="16" charset="0"/>
                <a:ea typeface="+mn-ea"/>
                <a:cs typeface="+mn-cs"/>
              </a:rPr>
              <a:t>Ясное понимание теорий развития человека позволяет нам перепроверить предпо­ложения, стоящие за нашими убеждениями, и определить степень их соответствия ре­альному положению вещей. Знакомясь с различными теориями, мы также можем ана­лизировать поведение с нескольких точек зрения и оценивать другие объяснения.</a:t>
            </a:r>
          </a:p>
          <a:p>
            <a:r>
              <a:rPr lang="ru-RU" sz="1200" kern="1200" dirty="0" smtClean="0">
                <a:solidFill>
                  <a:srgbClr val="000000"/>
                </a:solidFill>
                <a:latin typeface="Times New Roman" pitchFamily="16" charset="0"/>
                <a:ea typeface="+mn-ea"/>
                <a:cs typeface="+mn-cs"/>
              </a:rPr>
              <a:t>Теории систематизируют наблюдения, придавая им организованную структу­ру. Они также дают рациональное объяснение тому, как и почему происходит на­блюдаемое явление. Любая из теорий может быть верной и по праву заслуживать изучения, при этом не объясняя причин какого-то конкретного процесса развития. У каждой теории есть свои положительные и отрицательные стороны, но вряд ли найдется такая, которую можно было бы назвать </a:t>
            </a:r>
            <a:r>
              <a:rPr lang="ru-RU" sz="1200" i="1" kern="1200" dirty="0" smtClean="0">
                <a:solidFill>
                  <a:srgbClr val="000000"/>
                </a:solidFill>
                <a:latin typeface="Times New Roman" pitchFamily="16" charset="0"/>
                <a:ea typeface="+mn-ea"/>
                <a:cs typeface="+mn-cs"/>
              </a:rPr>
              <a:t>единственно</a:t>
            </a:r>
            <a:r>
              <a:rPr lang="ru-RU" sz="1200" kern="1200" dirty="0" smtClean="0">
                <a:solidFill>
                  <a:srgbClr val="000000"/>
                </a:solidFill>
                <a:latin typeface="Times New Roman" pitchFamily="16" charset="0"/>
                <a:ea typeface="+mn-ea"/>
                <a:cs typeface="+mn-cs"/>
              </a:rPr>
              <a:t> верной. Таким обра­зом, маловероятно, что какая-либо одна теория может полностью объяснить все процессы развития и формы поведения. Это не означает, что все теории неверны. Дело в том, что вследствие сложности процессов развития различные теории наце­лены на объяснение разрозненных аспектов развития.</a:t>
            </a:r>
          </a:p>
          <a:p>
            <a:r>
              <a:rPr lang="ru-RU" sz="1200" kern="1200" dirty="0" smtClean="0">
                <a:solidFill>
                  <a:srgbClr val="000000"/>
                </a:solidFill>
                <a:latin typeface="Times New Roman" pitchFamily="16" charset="0"/>
                <a:ea typeface="+mn-ea"/>
                <a:cs typeface="+mn-cs"/>
              </a:rPr>
              <a:t>Как в любом научном поиске, не все ученые, разрабатывающие теории, согла­шаются друг с другом. Кроме того, они выбирают для изучения различные области развития. Одни теоретики, такие как Э. </a:t>
            </a:r>
            <a:r>
              <a:rPr lang="ru-RU" sz="1200" kern="1200" dirty="0" err="1" smtClean="0">
                <a:solidFill>
                  <a:srgbClr val="000000"/>
                </a:solidFill>
                <a:latin typeface="Times New Roman" pitchFamily="16" charset="0"/>
                <a:ea typeface="+mn-ea"/>
                <a:cs typeface="+mn-cs"/>
              </a:rPr>
              <a:t>Эриксон</a:t>
            </a:r>
            <a:r>
              <a:rPr lang="ru-RU" sz="1200" kern="1200" dirty="0" smtClean="0">
                <a:solidFill>
                  <a:srgbClr val="000000"/>
                </a:solidFill>
                <a:latin typeface="Times New Roman" pitchFamily="16" charset="0"/>
                <a:ea typeface="+mn-ea"/>
                <a:cs typeface="+mn-cs"/>
              </a:rPr>
              <a:t>, сосредоточиваются на развитии личности в течение всей жизни; другие, подобно Ж. Пиаже, исследуют развитие мышления у детей. Каждый теоретик обладает неповторимой научной биографией и интересами, которые, хочет он того или нет, влияют на его исследования. Эти личные данные затем неявно включаются в основные предпосылки теорий. Таким образом, теории служат отражением личностей, мыслей и ценностей тех, кто их разработал. Многие специалисты по развитию придерживаются эклектической ориентации. Они выбирают из многочисленных теорий те конкретные аспекты, ко­торые помогают им в их работе. Почти все исследователи находятся под влиянием теорий других ученых. Поэтому при описании различных теорий мы не будем наве­шивать ярлыки или классифицировать специалистов, а просто представим основ­ные положения некоторых наиболее известных теорий.</a:t>
            </a:r>
          </a:p>
          <a:p>
            <a:endParaRPr lang="ru-RU" dirty="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sz="1000" b="0" i="0" kern="1200" dirty="0" smtClean="0">
                <a:solidFill>
                  <a:srgbClr val="000000"/>
                </a:solidFill>
                <a:latin typeface="Times New Roman" pitchFamily="16" charset="0"/>
                <a:ea typeface="+mn-ea"/>
                <a:cs typeface="+mn-cs"/>
              </a:rPr>
              <a:t>Одной из влиятельных на сегодняшний день моделью человеческого развития стала модель, предложенная </a:t>
            </a:r>
            <a:r>
              <a:rPr lang="ru-RU" sz="1000" b="0" i="0" kern="1200" dirty="0" err="1" smtClean="0">
                <a:solidFill>
                  <a:srgbClr val="000000"/>
                </a:solidFill>
                <a:latin typeface="Times New Roman" pitchFamily="16" charset="0"/>
                <a:ea typeface="+mn-ea"/>
                <a:cs typeface="+mn-cs"/>
              </a:rPr>
              <a:t>Ури</a:t>
            </a:r>
            <a:r>
              <a:rPr lang="ru-RU" sz="1000" b="0" i="0" kern="1200" dirty="0" smtClean="0">
                <a:solidFill>
                  <a:srgbClr val="000000"/>
                </a:solidFill>
                <a:latin typeface="Times New Roman" pitchFamily="16" charset="0"/>
                <a:ea typeface="+mn-ea"/>
                <a:cs typeface="+mn-cs"/>
              </a:rPr>
              <a:t> </a:t>
            </a:r>
            <a:r>
              <a:rPr lang="ru-RU" sz="1000" b="0" i="0" kern="1200" dirty="0" err="1" smtClean="0">
                <a:solidFill>
                  <a:srgbClr val="000000"/>
                </a:solidFill>
                <a:latin typeface="Times New Roman" pitchFamily="16" charset="0"/>
                <a:ea typeface="+mn-ea"/>
                <a:cs typeface="+mn-cs"/>
              </a:rPr>
              <a:t>Бронфенбреннером</a:t>
            </a:r>
            <a:r>
              <a:rPr lang="ru-RU" sz="1000" b="0" i="0" kern="1200" dirty="0" smtClean="0">
                <a:solidFill>
                  <a:srgbClr val="000000"/>
                </a:solidFill>
                <a:latin typeface="Times New Roman" pitchFamily="16" charset="0"/>
                <a:ea typeface="+mn-ea"/>
                <a:cs typeface="+mn-cs"/>
              </a:rPr>
              <a:t> (</a:t>
            </a:r>
            <a:r>
              <a:rPr lang="ru-RU" sz="1000" b="0" i="1" kern="1200" dirty="0" err="1" smtClean="0">
                <a:solidFill>
                  <a:srgbClr val="000000"/>
                </a:solidFill>
                <a:latin typeface="Times New Roman" pitchFamily="16" charset="0"/>
                <a:ea typeface="+mn-ea"/>
                <a:cs typeface="+mn-cs"/>
              </a:rPr>
              <a:t>Грэйс</a:t>
            </a:r>
            <a:r>
              <a:rPr lang="ru-RU" sz="1000" b="0" i="1" kern="1200" dirty="0" smtClean="0">
                <a:solidFill>
                  <a:srgbClr val="000000"/>
                </a:solidFill>
                <a:latin typeface="Times New Roman" pitchFamily="16" charset="0"/>
                <a:ea typeface="+mn-ea"/>
                <a:cs typeface="+mn-cs"/>
              </a:rPr>
              <a:t> </a:t>
            </a:r>
            <a:r>
              <a:rPr lang="ru-RU" sz="1000" b="0" i="1" kern="1200" dirty="0" err="1" smtClean="0">
                <a:solidFill>
                  <a:srgbClr val="000000"/>
                </a:solidFill>
                <a:latin typeface="Times New Roman" pitchFamily="16" charset="0"/>
                <a:ea typeface="+mn-ea"/>
                <a:cs typeface="+mn-cs"/>
              </a:rPr>
              <a:t>Крайг</a:t>
            </a:r>
            <a:r>
              <a:rPr lang="ru-RU" sz="1000" b="0" i="1" kern="1200" dirty="0" smtClean="0">
                <a:solidFill>
                  <a:srgbClr val="000000"/>
                </a:solidFill>
                <a:latin typeface="Times New Roman" pitchFamily="16" charset="0"/>
                <a:ea typeface="+mn-ea"/>
                <a:cs typeface="+mn-cs"/>
              </a:rPr>
              <a:t>, автор известного в России учебника «Психология развития» - оригинал </a:t>
            </a:r>
            <a:r>
              <a:rPr lang="en-US" sz="1200" b="0" i="1" kern="1200" dirty="0" smtClean="0">
                <a:solidFill>
                  <a:srgbClr val="000000"/>
                </a:solidFill>
                <a:latin typeface="Times New Roman" pitchFamily="16" charset="0"/>
                <a:ea typeface="+mn-ea"/>
                <a:cs typeface="+mn-cs"/>
              </a:rPr>
              <a:t>Grace </a:t>
            </a:r>
            <a:r>
              <a:rPr lang="en-US" sz="1200" b="0" i="1" kern="1200" dirty="0" err="1" smtClean="0">
                <a:solidFill>
                  <a:srgbClr val="000000"/>
                </a:solidFill>
                <a:latin typeface="Times New Roman" pitchFamily="16" charset="0"/>
                <a:ea typeface="+mn-ea"/>
                <a:cs typeface="+mn-cs"/>
              </a:rPr>
              <a:t>J.Craig</a:t>
            </a:r>
            <a:r>
              <a:rPr lang="ru-RU" sz="1200" b="0" i="1" kern="1200" dirty="0" smtClean="0">
                <a:solidFill>
                  <a:srgbClr val="000000"/>
                </a:solidFill>
                <a:latin typeface="Times New Roman" pitchFamily="16" charset="0"/>
                <a:ea typeface="+mn-ea"/>
                <a:cs typeface="+mn-cs"/>
              </a:rPr>
              <a:t> </a:t>
            </a:r>
            <a:r>
              <a:rPr lang="en-US" sz="1200" b="0" i="1" kern="1200" dirty="0" smtClean="0">
                <a:solidFill>
                  <a:srgbClr val="000000"/>
                </a:solidFill>
                <a:latin typeface="Times New Roman" pitchFamily="16" charset="0"/>
                <a:ea typeface="+mn-ea"/>
                <a:cs typeface="+mn-cs"/>
              </a:rPr>
              <a:t>University of Massachusetts HUMAN DEVELOPMENT  SEVENTH  EDITION</a:t>
            </a:r>
            <a:r>
              <a:rPr lang="ru-RU" sz="1200" b="0" i="1" kern="1200" dirty="0" smtClean="0">
                <a:solidFill>
                  <a:srgbClr val="000000"/>
                </a:solidFill>
                <a:latin typeface="Times New Roman" pitchFamily="16" charset="0"/>
                <a:ea typeface="+mn-ea"/>
                <a:cs typeface="+mn-cs"/>
              </a:rPr>
              <a:t> </a:t>
            </a:r>
            <a:r>
              <a:rPr lang="en-US" sz="1200" b="0" i="1" kern="1200" cap="small" dirty="0" smtClean="0">
                <a:solidFill>
                  <a:srgbClr val="000000"/>
                </a:solidFill>
                <a:latin typeface="Times New Roman" pitchFamily="16" charset="0"/>
                <a:ea typeface="+mn-ea"/>
                <a:cs typeface="+mn-cs"/>
              </a:rPr>
              <a:t>prentice hall Upper Saddle River, New Jersey 07458</a:t>
            </a:r>
            <a:r>
              <a:rPr lang="ru-RU" sz="1200" b="0" i="1" kern="1200" cap="small" dirty="0" smtClean="0">
                <a:solidFill>
                  <a:srgbClr val="000000"/>
                </a:solidFill>
                <a:latin typeface="Times New Roman" pitchFamily="16" charset="0"/>
                <a:ea typeface="+mn-ea"/>
                <a:cs typeface="+mn-cs"/>
              </a:rPr>
              <a:t>)</a:t>
            </a:r>
            <a:r>
              <a:rPr lang="ru-RU" sz="1000" b="0" i="1" kern="1200" dirty="0" smtClean="0">
                <a:solidFill>
                  <a:srgbClr val="000000"/>
                </a:solidFill>
                <a:latin typeface="Times New Roman" pitchFamily="16" charset="0"/>
                <a:ea typeface="+mn-ea"/>
                <a:cs typeface="+mn-cs"/>
              </a:rPr>
              <a:t> </a:t>
            </a:r>
            <a:endParaRPr lang="ru-RU" sz="800" b="0" i="1" kern="1200" dirty="0" smtClean="0">
              <a:solidFill>
                <a:srgbClr val="000000"/>
              </a:solidFill>
              <a:latin typeface="Times New Roman" pitchFamily="16"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000" b="0" i="0" kern="1200" dirty="0" smtClean="0">
                <a:solidFill>
                  <a:srgbClr val="000000"/>
                </a:solidFill>
                <a:latin typeface="Times New Roman" pitchFamily="16" charset="0"/>
                <a:ea typeface="+mn-ea"/>
                <a:cs typeface="+mn-cs"/>
              </a:rPr>
              <a:t>Модель создана под влиянием Л. </a:t>
            </a:r>
            <a:r>
              <a:rPr lang="ru-RU" sz="1000" b="0" i="0" kern="1200" dirty="0" err="1" smtClean="0">
                <a:solidFill>
                  <a:srgbClr val="000000"/>
                </a:solidFill>
                <a:latin typeface="Times New Roman" pitchFamily="16" charset="0"/>
                <a:ea typeface="+mn-ea"/>
                <a:cs typeface="+mn-cs"/>
              </a:rPr>
              <a:t>Выготского</a:t>
            </a:r>
            <a:r>
              <a:rPr lang="ru-RU" sz="1000" b="0" i="0" kern="1200" dirty="0" smtClean="0">
                <a:solidFill>
                  <a:srgbClr val="000000"/>
                </a:solidFill>
                <a:latin typeface="Times New Roman" pitchFamily="16" charset="0"/>
                <a:ea typeface="+mn-ea"/>
                <a:cs typeface="+mn-cs"/>
              </a:rPr>
              <a:t> и К.Левина, развитие человека - это динамический, идущий в двух направлениях процесс, включающий в качестве взаимодействующих элементов непосредственное окружение индивидуума, социальную среду, а также ценности, законы и традиции той культуры, в которой индивидуум живет. </a:t>
            </a:r>
            <a:r>
              <a:rPr lang="ru-RU" sz="1200" kern="1200" dirty="0" smtClean="0">
                <a:solidFill>
                  <a:srgbClr val="000000"/>
                </a:solidFill>
                <a:latin typeface="Times New Roman" pitchFamily="16" charset="0"/>
                <a:ea typeface="+mn-ea"/>
                <a:cs typeface="+mn-cs"/>
              </a:rPr>
              <a:t>Растущий индивидуум активно реструктурирует свою многоуров­невую жизненную среду и в то же время сам испытывает воздействие со стороны</a:t>
            </a:r>
          </a:p>
          <a:p>
            <a:r>
              <a:rPr lang="ru-RU" sz="1200" kern="1200" dirty="0" smtClean="0">
                <a:solidFill>
                  <a:srgbClr val="000000"/>
                </a:solidFill>
                <a:latin typeface="Times New Roman" pitchFamily="16" charset="0"/>
                <a:ea typeface="+mn-ea"/>
                <a:cs typeface="+mn-cs"/>
              </a:rPr>
              <a:t>элементов этой среды и взаимосвязей между ними, а также со стороны более широкого окружения. </a:t>
            </a:r>
          </a:p>
          <a:p>
            <a:r>
              <a:rPr lang="ru-RU" sz="1200" kern="1200" dirty="0" smtClean="0">
                <a:solidFill>
                  <a:srgbClr val="000000"/>
                </a:solidFill>
                <a:latin typeface="Times New Roman" pitchFamily="16" charset="0"/>
                <a:ea typeface="+mn-ea"/>
                <a:cs typeface="+mn-cs"/>
              </a:rPr>
              <a:t>По </a:t>
            </a:r>
            <a:r>
              <a:rPr lang="ru-RU" sz="1200" kern="1200" dirty="0" err="1" smtClean="0">
                <a:solidFill>
                  <a:srgbClr val="000000"/>
                </a:solidFill>
                <a:latin typeface="Times New Roman" pitchFamily="16" charset="0"/>
                <a:ea typeface="+mn-ea"/>
                <a:cs typeface="+mn-cs"/>
              </a:rPr>
              <a:t>Бронфенбреннеру</a:t>
            </a:r>
            <a:r>
              <a:rPr lang="ru-RU" sz="1200" kern="1200" dirty="0" smtClean="0">
                <a:solidFill>
                  <a:srgbClr val="000000"/>
                </a:solidFill>
                <a:latin typeface="Times New Roman" pitchFamily="16" charset="0"/>
                <a:ea typeface="+mn-ea"/>
                <a:cs typeface="+mn-cs"/>
              </a:rPr>
              <a:t>, экологическая среда развития ребенка состоит из 4-х вложенных одна в другую систем, которые обычно изображают в виде концентрических колец: </a:t>
            </a:r>
            <a:r>
              <a:rPr lang="ru-RU" sz="1000" b="0" i="1" kern="1200" dirty="0" smtClean="0">
                <a:solidFill>
                  <a:srgbClr val="000000"/>
                </a:solidFill>
                <a:latin typeface="Times New Roman" pitchFamily="16" charset="0"/>
                <a:ea typeface="+mn-ea"/>
                <a:cs typeface="+mn-cs"/>
              </a:rPr>
              <a:t>микросистема</a:t>
            </a:r>
            <a:r>
              <a:rPr lang="ru-RU" sz="1000" b="0" i="0" kern="1200" dirty="0" smtClean="0">
                <a:solidFill>
                  <a:srgbClr val="000000"/>
                </a:solidFill>
                <a:latin typeface="Times New Roman" pitchFamily="16" charset="0"/>
                <a:ea typeface="+mn-ea"/>
                <a:cs typeface="+mn-cs"/>
              </a:rPr>
              <a:t> семьи, </a:t>
            </a:r>
            <a:r>
              <a:rPr lang="ru-RU" sz="1000" b="0" i="1" kern="1200" dirty="0" err="1" smtClean="0">
                <a:solidFill>
                  <a:srgbClr val="000000"/>
                </a:solidFill>
                <a:latin typeface="Times New Roman" pitchFamily="16" charset="0"/>
                <a:ea typeface="+mn-ea"/>
                <a:cs typeface="+mn-cs"/>
              </a:rPr>
              <a:t>мезосистема</a:t>
            </a:r>
            <a:r>
              <a:rPr lang="ru-RU" sz="1000" b="0" i="0" kern="1200" dirty="0" smtClean="0">
                <a:solidFill>
                  <a:srgbClr val="000000"/>
                </a:solidFill>
                <a:latin typeface="Times New Roman" pitchFamily="16" charset="0"/>
                <a:ea typeface="+mn-ea"/>
                <a:cs typeface="+mn-cs"/>
              </a:rPr>
              <a:t> локальной среды общения и проживания, </a:t>
            </a:r>
            <a:r>
              <a:rPr lang="ru-RU" sz="1000" b="0" i="1" kern="1200" dirty="0" err="1" smtClean="0">
                <a:solidFill>
                  <a:srgbClr val="000000"/>
                </a:solidFill>
                <a:latin typeface="Times New Roman" pitchFamily="16" charset="0"/>
                <a:ea typeface="+mn-ea"/>
                <a:cs typeface="+mn-cs"/>
              </a:rPr>
              <a:t>экзосистема</a:t>
            </a:r>
            <a:r>
              <a:rPr lang="ru-RU" sz="1000" b="0" i="0" kern="1200" dirty="0" smtClean="0">
                <a:solidFill>
                  <a:srgbClr val="000000"/>
                </a:solidFill>
                <a:latin typeface="Times New Roman" pitchFamily="16" charset="0"/>
                <a:ea typeface="+mn-ea"/>
                <a:cs typeface="+mn-cs"/>
              </a:rPr>
              <a:t> крупных социальных организаций и </a:t>
            </a:r>
            <a:r>
              <a:rPr lang="ru-RU" sz="1000" b="0" i="1" kern="1200" dirty="0" smtClean="0">
                <a:solidFill>
                  <a:srgbClr val="000000"/>
                </a:solidFill>
                <a:latin typeface="Times New Roman" pitchFamily="16" charset="0"/>
                <a:ea typeface="+mn-ea"/>
                <a:cs typeface="+mn-cs"/>
              </a:rPr>
              <a:t>макросистема</a:t>
            </a:r>
            <a:r>
              <a:rPr lang="ru-RU" sz="1000" b="0" i="0" kern="1200" dirty="0" smtClean="0">
                <a:solidFill>
                  <a:srgbClr val="000000"/>
                </a:solidFill>
                <a:latin typeface="Times New Roman" pitchFamily="16" charset="0"/>
                <a:ea typeface="+mn-ea"/>
                <a:cs typeface="+mn-cs"/>
              </a:rPr>
              <a:t>, формируемая совокупностью культурных обычаев, ценностей и обычаев (система экологических подсистем часто изображается в виде четырех концентрических кругов. </a:t>
            </a:r>
          </a:p>
          <a:p>
            <a:r>
              <a:rPr lang="ru-RU" sz="1000" b="1" i="0" kern="1200" dirty="0" smtClean="0">
                <a:solidFill>
                  <a:srgbClr val="000000"/>
                </a:solidFill>
                <a:latin typeface="Times New Roman" pitchFamily="16" charset="0"/>
                <a:ea typeface="+mn-ea"/>
                <a:cs typeface="+mn-cs"/>
              </a:rPr>
              <a:t>Микросистема.</a:t>
            </a:r>
            <a:r>
              <a:rPr lang="ru-RU" sz="1000" b="0" i="0" kern="1200" dirty="0" smtClean="0">
                <a:solidFill>
                  <a:srgbClr val="000000"/>
                </a:solidFill>
                <a:latin typeface="Times New Roman" pitchFamily="16" charset="0"/>
                <a:ea typeface="+mn-ea"/>
                <a:cs typeface="+mn-cs"/>
              </a:rPr>
              <a:t> </a:t>
            </a:r>
            <a:r>
              <a:rPr lang="ru-RU" sz="1000" b="0" i="1" kern="1200" dirty="0" smtClean="0">
                <a:solidFill>
                  <a:srgbClr val="000000"/>
                </a:solidFill>
                <a:latin typeface="Times New Roman" pitchFamily="16" charset="0"/>
                <a:ea typeface="+mn-ea"/>
                <a:cs typeface="+mn-cs"/>
              </a:rPr>
              <a:t>Микросистема,</a:t>
            </a:r>
            <a:r>
              <a:rPr lang="ru-RU" sz="1000" b="0" i="0" kern="1200" dirty="0" smtClean="0">
                <a:solidFill>
                  <a:srgbClr val="000000"/>
                </a:solidFill>
                <a:latin typeface="Times New Roman" pitchFamily="16" charset="0"/>
                <a:ea typeface="+mn-ea"/>
                <a:cs typeface="+mn-cs"/>
              </a:rPr>
              <a:t> или первый уровень модели, имеет отношение к занятиям, ролям и взаимодействиям индивидуума и его ближайшему окружению, такому как семья, детский сад или школа. Например, развитие ребенка в семье может поддерживаться чуткостью матери по отношению к первым шагам дочери на пути к независимости. В свою очередь, проявление ребенком независимости может побудить мать к поиску новых способов поддержки развития такого поведения.</a:t>
            </a:r>
          </a:p>
          <a:p>
            <a:r>
              <a:rPr lang="ru-RU" sz="1000" b="0" i="0" kern="1200" dirty="0" smtClean="0">
                <a:solidFill>
                  <a:srgbClr val="000000"/>
                </a:solidFill>
                <a:latin typeface="Times New Roman" pitchFamily="16" charset="0"/>
                <a:ea typeface="+mn-ea"/>
                <a:cs typeface="+mn-cs"/>
              </a:rPr>
              <a:t>Микросистема — это уровень жизненной среды, наиболее часто исследуемый психологами.</a:t>
            </a:r>
          </a:p>
          <a:p>
            <a:r>
              <a:rPr lang="ru-RU" sz="1000" b="1" i="0" kern="1200" dirty="0" err="1" smtClean="0">
                <a:solidFill>
                  <a:srgbClr val="000000"/>
                </a:solidFill>
                <a:latin typeface="Times New Roman" pitchFamily="16" charset="0"/>
                <a:ea typeface="+mn-ea"/>
                <a:cs typeface="+mn-cs"/>
              </a:rPr>
              <a:t>Мезосистема</a:t>
            </a:r>
            <a:r>
              <a:rPr lang="ru-RU" sz="1000" b="1" i="0" kern="1200" dirty="0" smtClean="0">
                <a:solidFill>
                  <a:srgbClr val="000000"/>
                </a:solidFill>
                <a:latin typeface="Times New Roman" pitchFamily="16" charset="0"/>
                <a:ea typeface="+mn-ea"/>
                <a:cs typeface="+mn-cs"/>
              </a:rPr>
              <a:t>.</a:t>
            </a:r>
            <a:r>
              <a:rPr lang="ru-RU" sz="1000" b="0" i="0" kern="1200" dirty="0" smtClean="0">
                <a:solidFill>
                  <a:srgbClr val="000000"/>
                </a:solidFill>
                <a:latin typeface="Times New Roman" pitchFamily="16" charset="0"/>
                <a:ea typeface="+mn-ea"/>
                <a:cs typeface="+mn-cs"/>
              </a:rPr>
              <a:t> </a:t>
            </a:r>
            <a:r>
              <a:rPr lang="ru-RU" sz="1000" b="0" i="1" kern="1200" dirty="0" err="1" smtClean="0">
                <a:solidFill>
                  <a:srgbClr val="000000"/>
                </a:solidFill>
                <a:latin typeface="Times New Roman" pitchFamily="16" charset="0"/>
                <a:ea typeface="+mn-ea"/>
                <a:cs typeface="+mn-cs"/>
              </a:rPr>
              <a:t>Мезосистема</a:t>
            </a:r>
            <a:r>
              <a:rPr lang="ru-RU" sz="1000" b="0" i="1" kern="1200" dirty="0" smtClean="0">
                <a:solidFill>
                  <a:srgbClr val="000000"/>
                </a:solidFill>
                <a:latin typeface="Times New Roman" pitchFamily="16" charset="0"/>
                <a:ea typeface="+mn-ea"/>
                <a:cs typeface="+mn-cs"/>
              </a:rPr>
              <a:t>,</a:t>
            </a:r>
            <a:r>
              <a:rPr lang="ru-RU" sz="1000" b="0" i="0" kern="1200" dirty="0" smtClean="0">
                <a:solidFill>
                  <a:srgbClr val="000000"/>
                </a:solidFill>
                <a:latin typeface="Times New Roman" pitchFamily="16" charset="0"/>
                <a:ea typeface="+mn-ea"/>
                <a:cs typeface="+mn-cs"/>
              </a:rPr>
              <a:t> или второй уровень, образуется взаимосвязями 2-х или более микросистем. Так, существенное влияние на развитие оказывают формальные и неформальные связи между семьей и школой или семьей, школой и группой сверстников. Например, постоянное общение родителей с учителями может положительно сказаться на успехах ребенка в школе. Аналогичным образом, внимательное отношение учителей к этому ребенку, скорее всего, благотворно скажется на его взаимодействиях с членами семьи.</a:t>
            </a:r>
          </a:p>
          <a:p>
            <a:r>
              <a:rPr lang="ru-RU" sz="1000" b="1" i="0" kern="1200" dirty="0" err="1" smtClean="0">
                <a:solidFill>
                  <a:srgbClr val="000000"/>
                </a:solidFill>
                <a:latin typeface="Times New Roman" pitchFamily="16" charset="0"/>
                <a:ea typeface="+mn-ea"/>
                <a:cs typeface="+mn-cs"/>
              </a:rPr>
              <a:t>Экзосистема</a:t>
            </a:r>
            <a:r>
              <a:rPr lang="ru-RU" sz="1000" b="1" i="0" kern="1200" dirty="0" smtClean="0">
                <a:solidFill>
                  <a:srgbClr val="000000"/>
                </a:solidFill>
                <a:latin typeface="Times New Roman" pitchFamily="16" charset="0"/>
                <a:ea typeface="+mn-ea"/>
                <a:cs typeface="+mn-cs"/>
              </a:rPr>
              <a:t>.</a:t>
            </a:r>
            <a:r>
              <a:rPr lang="ru-RU" sz="1000" b="0" i="0" kern="1200" dirty="0" smtClean="0">
                <a:solidFill>
                  <a:srgbClr val="000000"/>
                </a:solidFill>
                <a:latin typeface="Times New Roman" pitchFamily="16" charset="0"/>
                <a:ea typeface="+mn-ea"/>
                <a:cs typeface="+mn-cs"/>
              </a:rPr>
              <a:t> </a:t>
            </a:r>
            <a:r>
              <a:rPr lang="ru-RU" sz="1000" b="0" i="1" kern="1200" dirty="0" err="1" smtClean="0">
                <a:solidFill>
                  <a:srgbClr val="000000"/>
                </a:solidFill>
                <a:latin typeface="Times New Roman" pitchFamily="16" charset="0"/>
                <a:ea typeface="+mn-ea"/>
                <a:cs typeface="+mn-cs"/>
              </a:rPr>
              <a:t>Экзосистема</a:t>
            </a:r>
            <a:r>
              <a:rPr lang="ru-RU" sz="1000" b="0" i="1" kern="1200" dirty="0" smtClean="0">
                <a:solidFill>
                  <a:srgbClr val="000000"/>
                </a:solidFill>
                <a:latin typeface="Times New Roman" pitchFamily="16" charset="0"/>
                <a:ea typeface="+mn-ea"/>
                <a:cs typeface="+mn-cs"/>
              </a:rPr>
              <a:t>,</a:t>
            </a:r>
            <a:r>
              <a:rPr lang="ru-RU" sz="1000" b="0" i="0" kern="1200" dirty="0" smtClean="0">
                <a:solidFill>
                  <a:srgbClr val="000000"/>
                </a:solidFill>
                <a:latin typeface="Times New Roman" pitchFamily="16" charset="0"/>
                <a:ea typeface="+mn-ea"/>
                <a:cs typeface="+mn-cs"/>
              </a:rPr>
              <a:t> или третий уровень, имеет отношение к тем уровням социальной среды или общественным структурам, которые, находясь вне сферы непосредственного опыта индивидуума, тем не менее влияют на него. Можно привести целый ряд примеров, начиная с формальной социальной среды, например места работы родителей или местных отделов здравоохранения или улучшения бытовых условий, и кончая неформальным окружением, таким как расширенная семья ребенка или друзья его родителей. Например, фирма, в которой служит мать, может разрешить ей несколько дней в неделю работать дома. Это позволит матери проводить больше времени с ребенком, что косвенно повлияет на его развитие. В то же время возможность уделить ребенку больше внимания снимет с матери напряжение и тем самым повысит производительность ее труда.</a:t>
            </a:r>
          </a:p>
          <a:p>
            <a:r>
              <a:rPr lang="ru-RU" sz="1000" b="1" i="0" kern="1200" dirty="0" smtClean="0">
                <a:solidFill>
                  <a:srgbClr val="000000"/>
                </a:solidFill>
                <a:latin typeface="Times New Roman" pitchFamily="16" charset="0"/>
                <a:ea typeface="+mn-ea"/>
                <a:cs typeface="+mn-cs"/>
              </a:rPr>
              <a:t>Макросистема.</a:t>
            </a:r>
            <a:r>
              <a:rPr lang="ru-RU" sz="1000" b="0" i="0" kern="1200" dirty="0" smtClean="0">
                <a:solidFill>
                  <a:srgbClr val="000000"/>
                </a:solidFill>
                <a:latin typeface="Times New Roman" pitchFamily="16" charset="0"/>
                <a:ea typeface="+mn-ea"/>
                <a:cs typeface="+mn-cs"/>
              </a:rPr>
              <a:t> В отличие от других уровней, </a:t>
            </a:r>
            <a:r>
              <a:rPr lang="ru-RU" sz="1000" b="0" i="1" kern="1200" dirty="0" smtClean="0">
                <a:solidFill>
                  <a:srgbClr val="000000"/>
                </a:solidFill>
                <a:latin typeface="Times New Roman" pitchFamily="16" charset="0"/>
                <a:ea typeface="+mn-ea"/>
                <a:cs typeface="+mn-cs"/>
              </a:rPr>
              <a:t>макросистема,</a:t>
            </a:r>
            <a:r>
              <a:rPr lang="ru-RU" sz="1000" b="0" i="0" kern="1200" dirty="0" smtClean="0">
                <a:solidFill>
                  <a:srgbClr val="000000"/>
                </a:solidFill>
                <a:latin typeface="Times New Roman" pitchFamily="16" charset="0"/>
                <a:ea typeface="+mn-ea"/>
                <a:cs typeface="+mn-cs"/>
              </a:rPr>
              <a:t> или внешний уровень, не имеет отношения к определенному окружению, а включает в себя жизненные ценности, законы и традиции той культуры, в которой живет индивидуум. Например, правила, согласно которым дети с задержками развития могут учиться в классах основного потока обычной школы, вероятно, оказывают существенное влияние на уровень образования и социальное развитие как детей с нарушениями развития, так и здоровых детей. В свою очередь, успех или провал этого педагогического эксперимента может содействовать или, наоборот, помешать дальнейшим попыткам администрации объединить эти две группы детей.</a:t>
            </a:r>
          </a:p>
          <a:p>
            <a:r>
              <a:rPr lang="ru-RU" sz="1000" b="0" i="0" kern="1200" dirty="0" smtClean="0">
                <a:solidFill>
                  <a:srgbClr val="000000"/>
                </a:solidFill>
                <a:latin typeface="Times New Roman" pitchFamily="16" charset="0"/>
                <a:ea typeface="+mn-ea"/>
                <a:cs typeface="+mn-cs"/>
              </a:rPr>
              <a:t>Хотя вмешательства, поддерживающие и стимулирующие ход развития, могут осуществляться на всех 4-х уровнях модели, </a:t>
            </a:r>
            <a:r>
              <a:rPr lang="ru-RU" sz="1000" b="0" i="0" kern="1200" dirty="0" err="1" smtClean="0">
                <a:solidFill>
                  <a:srgbClr val="000000"/>
                </a:solidFill>
                <a:latin typeface="Times New Roman" pitchFamily="16" charset="0"/>
                <a:ea typeface="+mn-ea"/>
                <a:cs typeface="+mn-cs"/>
              </a:rPr>
              <a:t>Бронфенбреннер</a:t>
            </a:r>
            <a:r>
              <a:rPr lang="ru-RU" sz="1000" b="0" i="0" kern="1200" dirty="0" smtClean="0">
                <a:solidFill>
                  <a:srgbClr val="000000"/>
                </a:solidFill>
                <a:latin typeface="Times New Roman" pitchFamily="16" charset="0"/>
                <a:ea typeface="+mn-ea"/>
                <a:cs typeface="+mn-cs"/>
              </a:rPr>
              <a:t> (</a:t>
            </a:r>
            <a:r>
              <a:rPr lang="ru-RU" sz="1000" b="0" i="0" kern="1200" dirty="0" err="1" smtClean="0">
                <a:solidFill>
                  <a:srgbClr val="000000"/>
                </a:solidFill>
                <a:latin typeface="Times New Roman" pitchFamily="16" charset="0"/>
                <a:ea typeface="+mn-ea"/>
                <a:cs typeface="+mn-cs"/>
              </a:rPr>
              <a:t>Bronfenbrenner</a:t>
            </a:r>
            <a:r>
              <a:rPr lang="ru-RU" sz="1000" b="0" i="0" kern="1200" dirty="0" smtClean="0">
                <a:solidFill>
                  <a:srgbClr val="000000"/>
                </a:solidFill>
                <a:latin typeface="Times New Roman" pitchFamily="16" charset="0"/>
                <a:ea typeface="+mn-ea"/>
                <a:cs typeface="+mn-cs"/>
              </a:rPr>
              <a:t>, 1979) полагает, что наиболее значительную роль они играют на уровне макросистемы. Это происходит потому, что </a:t>
            </a:r>
            <a:r>
              <a:rPr lang="ru-RU" sz="1000" b="1" i="0" kern="1200" dirty="0" smtClean="0">
                <a:solidFill>
                  <a:srgbClr val="FF0000"/>
                </a:solidFill>
                <a:latin typeface="Times New Roman" pitchFamily="16" charset="0"/>
                <a:ea typeface="+mn-ea"/>
                <a:cs typeface="+mn-cs"/>
              </a:rPr>
              <a:t>макросистема обладает способностью воздействовать на все другие уровни.</a:t>
            </a:r>
            <a:r>
              <a:rPr lang="ru-RU" sz="1000" b="0" i="0" kern="1200" dirty="0" smtClean="0">
                <a:solidFill>
                  <a:srgbClr val="000000"/>
                </a:solidFill>
                <a:latin typeface="Times New Roman" pitchFamily="16" charset="0"/>
                <a:ea typeface="+mn-ea"/>
                <a:cs typeface="+mn-cs"/>
              </a:rPr>
              <a:t> Например, правительственные программы, такие как программа </a:t>
            </a:r>
            <a:r>
              <a:rPr lang="ru-RU" sz="1000" b="0" i="0" kern="1200" dirty="0" err="1" smtClean="0">
                <a:solidFill>
                  <a:srgbClr val="000000"/>
                </a:solidFill>
                <a:latin typeface="Times New Roman" pitchFamily="16" charset="0"/>
                <a:ea typeface="+mn-ea"/>
                <a:cs typeface="+mn-cs"/>
              </a:rPr>
              <a:t>Head</a:t>
            </a:r>
            <a:r>
              <a:rPr lang="ru-RU" sz="1000" b="0" i="0" kern="1200" dirty="0" smtClean="0">
                <a:solidFill>
                  <a:srgbClr val="000000"/>
                </a:solidFill>
                <a:latin typeface="Times New Roman" pitchFamily="16" charset="0"/>
                <a:ea typeface="+mn-ea"/>
                <a:cs typeface="+mn-cs"/>
              </a:rPr>
              <a:t> </a:t>
            </a:r>
            <a:r>
              <a:rPr lang="ru-RU" sz="1000" b="0" i="0" kern="1200" dirty="0" err="1" smtClean="0">
                <a:solidFill>
                  <a:srgbClr val="000000"/>
                </a:solidFill>
                <a:latin typeface="Times New Roman" pitchFamily="16" charset="0"/>
                <a:ea typeface="+mn-ea"/>
                <a:cs typeface="+mn-cs"/>
              </a:rPr>
              <a:t>Start</a:t>
            </a:r>
            <a:r>
              <a:rPr lang="ru-RU" sz="1000" b="0" i="0" kern="1200" dirty="0" smtClean="0">
                <a:solidFill>
                  <a:srgbClr val="000000"/>
                </a:solidFill>
                <a:latin typeface="Times New Roman" pitchFamily="16" charset="0"/>
                <a:ea typeface="+mn-ea"/>
                <a:cs typeface="+mn-cs"/>
              </a:rPr>
              <a:t>, оказали огромное влияние на рост уровня образования и социальное развитие многих поколений американских детей. Вопреки мнению сторонников теории врожденных способностей, программа </a:t>
            </a:r>
            <a:r>
              <a:rPr lang="ru-RU" sz="1000" b="0" i="0" kern="1200" dirty="0" err="1" smtClean="0">
                <a:solidFill>
                  <a:srgbClr val="000000"/>
                </a:solidFill>
                <a:latin typeface="Times New Roman" pitchFamily="16" charset="0"/>
                <a:ea typeface="+mn-ea"/>
                <a:cs typeface="+mn-cs"/>
              </a:rPr>
              <a:t>Head</a:t>
            </a:r>
            <a:r>
              <a:rPr lang="ru-RU" sz="1000" b="0" i="0" kern="1200" dirty="0" smtClean="0">
                <a:solidFill>
                  <a:srgbClr val="000000"/>
                </a:solidFill>
                <a:latin typeface="Times New Roman" pitchFamily="16" charset="0"/>
                <a:ea typeface="+mn-ea"/>
                <a:cs typeface="+mn-cs"/>
              </a:rPr>
              <a:t> </a:t>
            </a:r>
            <a:r>
              <a:rPr lang="ru-RU" sz="1000" b="0" i="0" kern="1200" dirty="0" err="1" smtClean="0">
                <a:solidFill>
                  <a:srgbClr val="000000"/>
                </a:solidFill>
                <a:latin typeface="Times New Roman" pitchFamily="16" charset="0"/>
                <a:ea typeface="+mn-ea"/>
                <a:cs typeface="+mn-cs"/>
              </a:rPr>
              <a:t>Start</a:t>
            </a:r>
            <a:r>
              <a:rPr lang="ru-RU" sz="1000" b="0" i="0" kern="1200" dirty="0" smtClean="0">
                <a:solidFill>
                  <a:srgbClr val="000000"/>
                </a:solidFill>
                <a:latin typeface="Times New Roman" pitchFamily="16" charset="0"/>
                <a:ea typeface="+mn-ea"/>
                <a:cs typeface="+mn-cs"/>
              </a:rPr>
              <a:t> убедительно показала зависимость школьной успеваемости и психического развития от социальных условий.</a:t>
            </a:r>
          </a:p>
          <a:p>
            <a:r>
              <a:rPr lang="ru-RU" sz="1000" b="0" i="0" kern="1200" dirty="0" smtClean="0">
                <a:solidFill>
                  <a:srgbClr val="000000"/>
                </a:solidFill>
                <a:latin typeface="Times New Roman" pitchFamily="16" charset="0"/>
                <a:ea typeface="+mn-ea"/>
                <a:cs typeface="+mn-cs"/>
              </a:rPr>
              <a:t>Культурные силы, позволяющие выделить макросистему как уровень жизненной среды, образуются отчасти историческими событиями, отчасти — нормативной последовательностью человеческого развития. Учитывая историческую перспективу, связанную с изменением культурных ценностей, мы сможем лучше понять те сдвиги в родительских, семейных и социальных установках, которые влияют на развитие в течение всей человеческой жизни.</a:t>
            </a:r>
          </a:p>
          <a:p>
            <a:endParaRPr lang="ru-RU" sz="1000" b="0" i="0" kern="1200" dirty="0" smtClean="0">
              <a:solidFill>
                <a:srgbClr val="000000"/>
              </a:solidFill>
              <a:latin typeface="Times New Roman" pitchFamily="16" charset="0"/>
              <a:ea typeface="+mn-ea"/>
              <a:cs typeface="+mn-cs"/>
            </a:endParaRPr>
          </a:p>
          <a:p>
            <a:r>
              <a:rPr lang="ru-RU" sz="1000" b="1" i="0" kern="1200" dirty="0" smtClean="0">
                <a:solidFill>
                  <a:srgbClr val="000000"/>
                </a:solidFill>
                <a:latin typeface="Times New Roman" pitchFamily="16" charset="0"/>
                <a:ea typeface="+mn-ea"/>
                <a:cs typeface="+mn-cs"/>
              </a:rPr>
              <a:t>Справка: </a:t>
            </a:r>
            <a:r>
              <a:rPr lang="ru-RU" sz="1000" b="1" i="0" kern="1200" dirty="0" err="1" smtClean="0">
                <a:solidFill>
                  <a:srgbClr val="000000"/>
                </a:solidFill>
                <a:latin typeface="Times New Roman" pitchFamily="16" charset="0"/>
                <a:ea typeface="+mn-ea"/>
                <a:cs typeface="+mn-cs"/>
              </a:rPr>
              <a:t>Ури</a:t>
            </a:r>
            <a:r>
              <a:rPr lang="ru-RU" sz="1000" b="1" i="0" kern="1200" dirty="0" smtClean="0">
                <a:solidFill>
                  <a:srgbClr val="000000"/>
                </a:solidFill>
                <a:latin typeface="Times New Roman" pitchFamily="16" charset="0"/>
                <a:ea typeface="+mn-ea"/>
                <a:cs typeface="+mn-cs"/>
              </a:rPr>
              <a:t> </a:t>
            </a:r>
            <a:r>
              <a:rPr lang="ru-RU" sz="1000" b="1" i="0" kern="1200" dirty="0" err="1" smtClean="0">
                <a:solidFill>
                  <a:srgbClr val="000000"/>
                </a:solidFill>
                <a:latin typeface="Times New Roman" pitchFamily="16" charset="0"/>
                <a:ea typeface="+mn-ea"/>
                <a:cs typeface="+mn-cs"/>
              </a:rPr>
              <a:t>Бронфенбреннер</a:t>
            </a:r>
            <a:r>
              <a:rPr lang="ru-RU" sz="1000" b="0" i="0" kern="1200" dirty="0" smtClean="0">
                <a:solidFill>
                  <a:srgbClr val="000000"/>
                </a:solidFill>
                <a:latin typeface="Times New Roman" pitchFamily="16" charset="0"/>
                <a:ea typeface="+mn-ea"/>
                <a:cs typeface="+mn-cs"/>
              </a:rPr>
              <a:t>  ро</a:t>
            </a:r>
            <a:r>
              <a:rPr lang="ru-RU" sz="1200" b="0" i="0" kern="1200" dirty="0" smtClean="0">
                <a:solidFill>
                  <a:srgbClr val="000000"/>
                </a:solidFill>
                <a:latin typeface="Times New Roman" pitchFamily="16" charset="0"/>
                <a:ea typeface="+mn-ea"/>
                <a:cs typeface="+mn-cs"/>
              </a:rPr>
              <a:t>дился в семье известного врача-невропатолога на стыке эпох. Не видя для себя обнадеживающих перспектив в Советской России, в 1923 году семья устремилась за океан в поисках лучшей доли. В 6 лет </a:t>
            </a:r>
            <a:r>
              <a:rPr lang="ru-RU" sz="1200" b="0" i="0" kern="1200" dirty="0" err="1" smtClean="0">
                <a:solidFill>
                  <a:srgbClr val="000000"/>
                </a:solidFill>
                <a:latin typeface="Times New Roman" pitchFamily="16" charset="0"/>
                <a:ea typeface="+mn-ea"/>
                <a:cs typeface="+mn-cs"/>
              </a:rPr>
              <a:t>Ури</a:t>
            </a:r>
            <a:r>
              <a:rPr lang="ru-RU" sz="1200" b="0" i="0" kern="1200" dirty="0" smtClean="0">
                <a:solidFill>
                  <a:srgbClr val="000000"/>
                </a:solidFill>
                <a:latin typeface="Times New Roman" pitchFamily="16" charset="0"/>
                <a:ea typeface="+mn-ea"/>
                <a:cs typeface="+mn-cs"/>
              </a:rPr>
              <a:t> </a:t>
            </a:r>
            <a:r>
              <a:rPr lang="ru-RU" sz="1200" b="0" i="0" kern="1200" dirty="0" err="1" smtClean="0">
                <a:solidFill>
                  <a:srgbClr val="000000"/>
                </a:solidFill>
                <a:latin typeface="Times New Roman" pitchFamily="16" charset="0"/>
                <a:ea typeface="+mn-ea"/>
                <a:cs typeface="+mn-cs"/>
              </a:rPr>
              <a:t>Бронфенбреннер</a:t>
            </a:r>
            <a:r>
              <a:rPr lang="ru-RU" sz="1200" b="0" i="0" kern="1200" dirty="0" smtClean="0">
                <a:solidFill>
                  <a:srgbClr val="000000"/>
                </a:solidFill>
                <a:latin typeface="Times New Roman" pitchFamily="16" charset="0"/>
                <a:ea typeface="+mn-ea"/>
                <a:cs typeface="+mn-cs"/>
              </a:rPr>
              <a:t> стал американцем.</a:t>
            </a:r>
            <a:endParaRPr lang="ru-RU" sz="1000" b="0" i="0" kern="1200" dirty="0" smtClean="0">
              <a:solidFill>
                <a:srgbClr val="000000"/>
              </a:solidFill>
              <a:latin typeface="Times New Roman" pitchFamily="16" charset="0"/>
              <a:ea typeface="+mn-ea"/>
              <a:cs typeface="+mn-cs"/>
            </a:endParaRPr>
          </a:p>
          <a:p>
            <a:r>
              <a:rPr lang="ru-RU" sz="1000" b="0" i="0" kern="1200" dirty="0" smtClean="0">
                <a:solidFill>
                  <a:srgbClr val="000000"/>
                </a:solidFill>
                <a:latin typeface="Times New Roman" pitchFamily="16" charset="0"/>
                <a:ea typeface="+mn-ea"/>
                <a:cs typeface="+mn-cs"/>
              </a:rPr>
              <a:t>Инициатор разработки и внедрения в Соединенных Штатах общенациональной образовательной программы </a:t>
            </a:r>
            <a:r>
              <a:rPr lang="ru-RU" sz="1000" b="0" i="1" kern="1200" dirty="0" err="1" smtClean="0">
                <a:solidFill>
                  <a:srgbClr val="000000"/>
                </a:solidFill>
                <a:latin typeface="Times New Roman" pitchFamily="16" charset="0"/>
                <a:ea typeface="+mn-ea"/>
                <a:cs typeface="+mn-cs"/>
              </a:rPr>
              <a:t>Head</a:t>
            </a:r>
            <a:r>
              <a:rPr lang="ru-RU" sz="1000" b="0" i="1" kern="1200" dirty="0" smtClean="0">
                <a:solidFill>
                  <a:srgbClr val="000000"/>
                </a:solidFill>
                <a:latin typeface="Times New Roman" pitchFamily="16" charset="0"/>
                <a:ea typeface="+mn-ea"/>
                <a:cs typeface="+mn-cs"/>
              </a:rPr>
              <a:t> </a:t>
            </a:r>
            <a:r>
              <a:rPr lang="ru-RU" sz="1000" b="0" i="1" kern="1200" dirty="0" err="1" smtClean="0">
                <a:solidFill>
                  <a:srgbClr val="000000"/>
                </a:solidFill>
                <a:latin typeface="Times New Roman" pitchFamily="16" charset="0"/>
                <a:ea typeface="+mn-ea"/>
                <a:cs typeface="+mn-cs"/>
              </a:rPr>
              <a:t>Start</a:t>
            </a:r>
            <a:r>
              <a:rPr lang="ru-RU" sz="1000" b="0" i="1" kern="1200" dirty="0" smtClean="0">
                <a:solidFill>
                  <a:srgbClr val="000000"/>
                </a:solidFill>
                <a:latin typeface="Times New Roman" pitchFamily="16" charset="0"/>
                <a:ea typeface="+mn-ea"/>
                <a:cs typeface="+mn-cs"/>
              </a:rPr>
              <a:t>.</a:t>
            </a:r>
            <a:r>
              <a:rPr lang="ru-RU" sz="1000" b="0" i="0" kern="1200" dirty="0" smtClean="0">
                <a:solidFill>
                  <a:srgbClr val="000000"/>
                </a:solidFill>
                <a:latin typeface="Times New Roman" pitchFamily="16" charset="0"/>
                <a:ea typeface="+mn-ea"/>
                <a:cs typeface="+mn-cs"/>
              </a:rPr>
              <a:t> Поддерживал тесные личные связи и продуктивные профессиональные контакты с советскими учеными. Автор книги «Два мира детства. Дети в США и СССР» (М.: Прогресс, 1976; оригинал: </a:t>
            </a:r>
            <a:r>
              <a:rPr lang="ru-RU" sz="1000" b="0" i="0" kern="1200" dirty="0" err="1" smtClean="0">
                <a:solidFill>
                  <a:srgbClr val="000000"/>
                </a:solidFill>
                <a:latin typeface="Times New Roman" pitchFamily="16" charset="0"/>
                <a:ea typeface="+mn-ea"/>
                <a:cs typeface="+mn-cs"/>
              </a:rPr>
              <a:t>Two</a:t>
            </a:r>
            <a:r>
              <a:rPr lang="ru-RU" sz="1000" b="0" i="0" kern="1200" dirty="0" smtClean="0">
                <a:solidFill>
                  <a:srgbClr val="000000"/>
                </a:solidFill>
                <a:latin typeface="Times New Roman" pitchFamily="16" charset="0"/>
                <a:ea typeface="+mn-ea"/>
                <a:cs typeface="+mn-cs"/>
              </a:rPr>
              <a:t> </a:t>
            </a:r>
            <a:r>
              <a:rPr lang="ru-RU" sz="1000" b="0" i="0" kern="1200" dirty="0" err="1" smtClean="0">
                <a:solidFill>
                  <a:srgbClr val="000000"/>
                </a:solidFill>
                <a:latin typeface="Times New Roman" pitchFamily="16" charset="0"/>
                <a:ea typeface="+mn-ea"/>
                <a:cs typeface="+mn-cs"/>
              </a:rPr>
              <a:t>Worlds</a:t>
            </a:r>
            <a:r>
              <a:rPr lang="ru-RU" sz="1000" b="0" i="0" kern="1200" dirty="0" smtClean="0">
                <a:solidFill>
                  <a:srgbClr val="000000"/>
                </a:solidFill>
                <a:latin typeface="Times New Roman" pitchFamily="16" charset="0"/>
                <a:ea typeface="+mn-ea"/>
                <a:cs typeface="+mn-cs"/>
              </a:rPr>
              <a:t> </a:t>
            </a:r>
            <a:r>
              <a:rPr lang="ru-RU" sz="1000" b="0" i="0" kern="1200" dirty="0" err="1" smtClean="0">
                <a:solidFill>
                  <a:srgbClr val="000000"/>
                </a:solidFill>
                <a:latin typeface="Times New Roman" pitchFamily="16" charset="0"/>
                <a:ea typeface="+mn-ea"/>
                <a:cs typeface="+mn-cs"/>
              </a:rPr>
              <a:t>of</a:t>
            </a:r>
            <a:r>
              <a:rPr lang="ru-RU" sz="1000" b="0" i="0" kern="1200" dirty="0" smtClean="0">
                <a:solidFill>
                  <a:srgbClr val="000000"/>
                </a:solidFill>
                <a:latin typeface="Times New Roman" pitchFamily="16" charset="0"/>
                <a:ea typeface="+mn-ea"/>
                <a:cs typeface="+mn-cs"/>
              </a:rPr>
              <a:t> </a:t>
            </a:r>
            <a:r>
              <a:rPr lang="ru-RU" sz="1000" b="0" i="0" kern="1200" dirty="0" err="1" smtClean="0">
                <a:solidFill>
                  <a:srgbClr val="000000"/>
                </a:solidFill>
                <a:latin typeface="Times New Roman" pitchFamily="16" charset="0"/>
                <a:ea typeface="+mn-ea"/>
                <a:cs typeface="+mn-cs"/>
              </a:rPr>
              <a:t>Childhood</a:t>
            </a:r>
            <a:r>
              <a:rPr lang="ru-RU" sz="1000" b="0" i="0" kern="1200" dirty="0" smtClean="0">
                <a:solidFill>
                  <a:srgbClr val="000000"/>
                </a:solidFill>
                <a:latin typeface="Times New Roman" pitchFamily="16" charset="0"/>
                <a:ea typeface="+mn-ea"/>
                <a:cs typeface="+mn-cs"/>
              </a:rPr>
              <a:t>: US </a:t>
            </a:r>
            <a:r>
              <a:rPr lang="ru-RU" sz="1000" b="0" i="0" kern="1200" dirty="0" err="1" smtClean="0">
                <a:solidFill>
                  <a:srgbClr val="000000"/>
                </a:solidFill>
                <a:latin typeface="Times New Roman" pitchFamily="16" charset="0"/>
                <a:ea typeface="+mn-ea"/>
                <a:cs typeface="+mn-cs"/>
              </a:rPr>
              <a:t>and</a:t>
            </a:r>
            <a:r>
              <a:rPr lang="ru-RU" sz="1000" b="0" i="0" kern="1200" dirty="0" smtClean="0">
                <a:solidFill>
                  <a:srgbClr val="000000"/>
                </a:solidFill>
                <a:latin typeface="Times New Roman" pitchFamily="16" charset="0"/>
                <a:ea typeface="+mn-ea"/>
                <a:cs typeface="+mn-cs"/>
              </a:rPr>
              <a:t> USSR. </a:t>
            </a:r>
            <a:r>
              <a:rPr lang="ru-RU" sz="1000" b="0" i="0" kern="1200" dirty="0" err="1" smtClean="0">
                <a:solidFill>
                  <a:srgbClr val="000000"/>
                </a:solidFill>
                <a:latin typeface="Times New Roman" pitchFamily="16" charset="0"/>
                <a:ea typeface="+mn-ea"/>
                <a:cs typeface="+mn-cs"/>
              </a:rPr>
              <a:t>Penguin</a:t>
            </a:r>
            <a:r>
              <a:rPr lang="ru-RU" sz="1000" b="0" i="0" kern="1200" dirty="0" smtClean="0">
                <a:solidFill>
                  <a:srgbClr val="000000"/>
                </a:solidFill>
                <a:latin typeface="Times New Roman" pitchFamily="16" charset="0"/>
                <a:ea typeface="+mn-ea"/>
                <a:cs typeface="+mn-cs"/>
              </a:rPr>
              <a:t>, 1975).</a:t>
            </a:r>
          </a:p>
          <a:p>
            <a:endParaRPr lang="ru-RU"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12</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200" b="1" kern="1200" dirty="0" smtClean="0">
                <a:solidFill>
                  <a:srgbClr val="000000"/>
                </a:solidFill>
                <a:latin typeface="Times New Roman" pitchFamily="16" charset="0"/>
                <a:ea typeface="+mn-ea"/>
                <a:cs typeface="+mn-cs"/>
              </a:rPr>
              <a:t>Источник: </a:t>
            </a:r>
            <a:r>
              <a:rPr lang="ru-RU" sz="1200" kern="1200" dirty="0" err="1" smtClean="0">
                <a:solidFill>
                  <a:srgbClr val="000000"/>
                </a:solidFill>
                <a:latin typeface="Times New Roman" pitchFamily="16" charset="0"/>
                <a:ea typeface="+mn-ea"/>
                <a:cs typeface="+mn-cs"/>
              </a:rPr>
              <a:t>Балтес</a:t>
            </a:r>
            <a:r>
              <a:rPr lang="ru-RU" sz="1200" kern="1200" dirty="0" smtClean="0">
                <a:solidFill>
                  <a:srgbClr val="000000"/>
                </a:solidFill>
                <a:latin typeface="Times New Roman" pitchFamily="16" charset="0"/>
                <a:ea typeface="+mn-ea"/>
                <a:cs typeface="+mn-cs"/>
              </a:rPr>
              <a:t> (</a:t>
            </a:r>
            <a:r>
              <a:rPr lang="en-US" sz="1200" kern="1200" dirty="0" err="1" smtClean="0">
                <a:solidFill>
                  <a:srgbClr val="000000"/>
                </a:solidFill>
                <a:latin typeface="Times New Roman" pitchFamily="16" charset="0"/>
                <a:ea typeface="+mn-ea"/>
                <a:cs typeface="+mn-cs"/>
              </a:rPr>
              <a:t>Baltes</a:t>
            </a:r>
            <a:r>
              <a:rPr lang="ru-RU" sz="1200" kern="1200" dirty="0" smtClean="0">
                <a:solidFill>
                  <a:srgbClr val="000000"/>
                </a:solidFill>
                <a:latin typeface="Times New Roman" pitchFamily="16" charset="0"/>
                <a:ea typeface="+mn-ea"/>
                <a:cs typeface="+mn-cs"/>
              </a:rPr>
              <a:t>, 1987; а также </a:t>
            </a:r>
            <a:r>
              <a:rPr lang="en-US" sz="1200" kern="1200" dirty="0" smtClean="0">
                <a:solidFill>
                  <a:srgbClr val="000000"/>
                </a:solidFill>
                <a:latin typeface="Times New Roman" pitchFamily="16" charset="0"/>
                <a:ea typeface="+mn-ea"/>
                <a:cs typeface="+mn-cs"/>
              </a:rPr>
              <a:t>Hetherington</a:t>
            </a:r>
            <a:r>
              <a:rPr lang="ru-RU" sz="1200" kern="1200" dirty="0" smtClean="0">
                <a:solidFill>
                  <a:srgbClr val="000000"/>
                </a:solidFill>
                <a:latin typeface="Times New Roman" pitchFamily="16" charset="0"/>
                <a:ea typeface="+mn-ea"/>
                <a:cs typeface="+mn-cs"/>
              </a:rPr>
              <a:t>, &amp; </a:t>
            </a:r>
            <a:r>
              <a:rPr lang="en-US" sz="1200" kern="1200" dirty="0" err="1" smtClean="0">
                <a:solidFill>
                  <a:srgbClr val="000000"/>
                </a:solidFill>
                <a:latin typeface="Times New Roman" pitchFamily="16" charset="0"/>
                <a:ea typeface="+mn-ea"/>
                <a:cs typeface="+mn-cs"/>
              </a:rPr>
              <a:t>Baltes</a:t>
            </a:r>
            <a:r>
              <a:rPr lang="ru-RU" sz="1200" kern="1200" dirty="0" smtClean="0">
                <a:solidFill>
                  <a:srgbClr val="000000"/>
                </a:solidFill>
                <a:latin typeface="Times New Roman" pitchFamily="16" charset="0"/>
                <a:ea typeface="+mn-ea"/>
                <a:cs typeface="+mn-cs"/>
              </a:rPr>
              <a:t>, 1988)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200" b="1" i="0" kern="1200" dirty="0" smtClean="0">
                <a:solidFill>
                  <a:srgbClr val="000000"/>
                </a:solidFill>
                <a:latin typeface="Times New Roman" pitchFamily="16" charset="0"/>
                <a:ea typeface="+mn-ea"/>
                <a:cs typeface="+mn-cs"/>
              </a:rPr>
              <a:t>СПРАВКА: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200" b="1" i="0" kern="1200" dirty="0" err="1" smtClean="0">
                <a:solidFill>
                  <a:srgbClr val="000000"/>
                </a:solidFill>
                <a:latin typeface="Times New Roman" pitchFamily="16" charset="0"/>
                <a:ea typeface="+mn-ea"/>
                <a:cs typeface="+mn-cs"/>
              </a:rPr>
              <a:t>Балтес</a:t>
            </a:r>
            <a:r>
              <a:rPr lang="ru-RU" sz="1200" b="1" i="0" kern="1200" dirty="0" smtClean="0">
                <a:solidFill>
                  <a:srgbClr val="000000"/>
                </a:solidFill>
                <a:latin typeface="Times New Roman" pitchFamily="16" charset="0"/>
                <a:ea typeface="+mn-ea"/>
                <a:cs typeface="+mn-cs"/>
              </a:rPr>
              <a:t> </a:t>
            </a:r>
            <a:r>
              <a:rPr lang="ru-RU" sz="1200" b="1" i="0" kern="1200" dirty="0" err="1" smtClean="0">
                <a:solidFill>
                  <a:srgbClr val="000000"/>
                </a:solidFill>
                <a:latin typeface="Times New Roman" pitchFamily="16" charset="0"/>
                <a:ea typeface="+mn-ea"/>
                <a:cs typeface="+mn-cs"/>
              </a:rPr>
              <a:t>Пауль</a:t>
            </a:r>
            <a:r>
              <a:rPr lang="ru-RU" sz="1200" b="1" i="0" kern="1200" dirty="0" smtClean="0">
                <a:solidFill>
                  <a:srgbClr val="000000"/>
                </a:solidFill>
                <a:latin typeface="Times New Roman" pitchFamily="16" charset="0"/>
                <a:ea typeface="+mn-ea"/>
                <a:cs typeface="+mn-cs"/>
              </a:rPr>
              <a:t> / </a:t>
            </a:r>
            <a:r>
              <a:rPr lang="en-US" sz="1200" b="1" i="0" kern="1200" dirty="0" err="1" smtClean="0">
                <a:solidFill>
                  <a:srgbClr val="000000"/>
                </a:solidFill>
                <a:latin typeface="Times New Roman" pitchFamily="16" charset="0"/>
                <a:ea typeface="+mn-ea"/>
                <a:cs typeface="+mn-cs"/>
              </a:rPr>
              <a:t>Baltes</a:t>
            </a:r>
            <a:r>
              <a:rPr lang="ru-RU" sz="1200" b="1" i="0" kern="1200" dirty="0" smtClean="0">
                <a:solidFill>
                  <a:srgbClr val="000000"/>
                </a:solidFill>
                <a:latin typeface="Times New Roman" pitchFamily="16" charset="0"/>
                <a:ea typeface="+mn-ea"/>
                <a:cs typeface="+mn-cs"/>
              </a:rPr>
              <a:t>, </a:t>
            </a:r>
            <a:r>
              <a:rPr lang="en-US" sz="1200" b="1" i="0" kern="1200" dirty="0" smtClean="0">
                <a:solidFill>
                  <a:srgbClr val="000000"/>
                </a:solidFill>
                <a:latin typeface="Times New Roman" pitchFamily="16" charset="0"/>
                <a:ea typeface="+mn-ea"/>
                <a:cs typeface="+mn-cs"/>
              </a:rPr>
              <a:t>Paul </a:t>
            </a:r>
            <a:r>
              <a:rPr lang="ru-RU" sz="1200" b="1" i="0" kern="1200" dirty="0" smtClean="0">
                <a:solidFill>
                  <a:srgbClr val="000000"/>
                </a:solidFill>
                <a:latin typeface="Times New Roman" pitchFamily="16" charset="0"/>
                <a:ea typeface="+mn-ea"/>
                <a:cs typeface="+mn-cs"/>
              </a:rPr>
              <a:t>В. (р. 1939) - </a:t>
            </a:r>
            <a:r>
              <a:rPr lang="ru-RU" sz="1200" b="0" i="0" kern="1200" dirty="0" smtClean="0">
                <a:solidFill>
                  <a:srgbClr val="000000"/>
                </a:solidFill>
                <a:latin typeface="Times New Roman" pitchFamily="16" charset="0"/>
                <a:ea typeface="+mn-ea"/>
                <a:cs typeface="+mn-cs"/>
              </a:rPr>
              <a:t>пионер в области психологического исследования развития на протяжении жизни человека, подчеркивает, что люди сохраняют способность к изменению в течение всей жизни.</a:t>
            </a:r>
            <a:endParaRPr lang="ru-RU" sz="1200" b="1" kern="1200" dirty="0" smtClean="0">
              <a:solidFill>
                <a:srgbClr val="000000"/>
              </a:solidFill>
              <a:latin typeface="Times New Roman" pitchFamily="16"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200" b="1" i="0" kern="1200" dirty="0" smtClean="0">
                <a:solidFill>
                  <a:srgbClr val="000000"/>
                </a:solidFill>
                <a:latin typeface="Times New Roman" pitchFamily="16" charset="0"/>
                <a:ea typeface="+mn-ea"/>
                <a:cs typeface="+mn-cs"/>
              </a:rPr>
              <a:t>Бандура Альберт / </a:t>
            </a:r>
            <a:r>
              <a:rPr lang="en-US" sz="1200" b="1" i="0" kern="1200" dirty="0" err="1" smtClean="0">
                <a:solidFill>
                  <a:srgbClr val="000000"/>
                </a:solidFill>
                <a:latin typeface="Times New Roman" pitchFamily="16" charset="0"/>
                <a:ea typeface="+mn-ea"/>
                <a:cs typeface="+mn-cs"/>
              </a:rPr>
              <a:t>Bandura</a:t>
            </a:r>
            <a:r>
              <a:rPr lang="ru-RU" sz="1200" b="1" i="0" kern="1200" dirty="0" smtClean="0">
                <a:solidFill>
                  <a:srgbClr val="000000"/>
                </a:solidFill>
                <a:latin typeface="Times New Roman" pitchFamily="16" charset="0"/>
                <a:ea typeface="+mn-ea"/>
                <a:cs typeface="+mn-cs"/>
              </a:rPr>
              <a:t>, </a:t>
            </a:r>
            <a:r>
              <a:rPr lang="en-US" sz="1200" b="1" i="0" kern="1200" dirty="0" smtClean="0">
                <a:solidFill>
                  <a:srgbClr val="000000"/>
                </a:solidFill>
                <a:latin typeface="Times New Roman" pitchFamily="16" charset="0"/>
                <a:ea typeface="+mn-ea"/>
                <a:cs typeface="+mn-cs"/>
              </a:rPr>
              <a:t>Albert</a:t>
            </a:r>
            <a:r>
              <a:rPr lang="ru-RU" sz="1200" b="1" i="0" kern="1200" dirty="0" smtClean="0">
                <a:solidFill>
                  <a:srgbClr val="000000"/>
                </a:solidFill>
                <a:latin typeface="Times New Roman" pitchFamily="16" charset="0"/>
                <a:ea typeface="+mn-ea"/>
                <a:cs typeface="+mn-cs"/>
              </a:rPr>
              <a:t> (</a:t>
            </a:r>
            <a:r>
              <a:rPr lang="en-US" sz="1200" b="1" i="0" kern="1200" dirty="0" smtClean="0">
                <a:solidFill>
                  <a:srgbClr val="000000"/>
                </a:solidFill>
                <a:latin typeface="Times New Roman" pitchFamily="16" charset="0"/>
                <a:ea typeface="+mn-ea"/>
                <a:cs typeface="+mn-cs"/>
              </a:rPr>
              <a:t>p</a:t>
            </a:r>
            <a:r>
              <a:rPr lang="ru-RU" sz="1200" b="1" i="0" kern="1200" dirty="0" smtClean="0">
                <a:solidFill>
                  <a:srgbClr val="000000"/>
                </a:solidFill>
                <a:latin typeface="Times New Roman" pitchFamily="16" charset="0"/>
                <a:ea typeface="+mn-ea"/>
                <a:cs typeface="+mn-cs"/>
              </a:rPr>
              <a:t>. 1925) </a:t>
            </a:r>
            <a:r>
              <a:rPr lang="ru-RU" sz="1200" b="0" i="0" kern="1200" dirty="0" smtClean="0">
                <a:solidFill>
                  <a:srgbClr val="000000"/>
                </a:solidFill>
                <a:latin typeface="Times New Roman" pitchFamily="16" charset="0"/>
                <a:ea typeface="+mn-ea"/>
                <a:cs typeface="+mn-cs"/>
              </a:rPr>
              <a:t>отводит когнитивным замещающим процессам, а также процессам саморегулирования и </a:t>
            </a:r>
            <a:r>
              <a:rPr lang="ru-RU" sz="1200" b="0" i="0" kern="1200" dirty="0" err="1" smtClean="0">
                <a:solidFill>
                  <a:srgbClr val="000000"/>
                </a:solidFill>
                <a:latin typeface="Times New Roman" pitchFamily="16" charset="0"/>
                <a:ea typeface="+mn-ea"/>
                <a:cs typeface="+mn-cs"/>
              </a:rPr>
              <a:t>саморефлексии</a:t>
            </a:r>
            <a:r>
              <a:rPr lang="ru-RU" sz="1200" b="0" i="0" kern="1200" dirty="0" smtClean="0">
                <a:solidFill>
                  <a:srgbClr val="000000"/>
                </a:solidFill>
                <a:latin typeface="Times New Roman" pitchFamily="16" charset="0"/>
                <a:ea typeface="+mn-ea"/>
                <a:cs typeface="+mn-cs"/>
              </a:rPr>
              <a:t>, центральную роль в достижении человеком мастерства и приспособления к миру.</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200" b="0" i="0" kern="1200" dirty="0" smtClean="0">
                <a:solidFill>
                  <a:srgbClr val="000000"/>
                </a:solidFill>
                <a:latin typeface="Times New Roman" pitchFamily="16" charset="0"/>
                <a:ea typeface="+mn-ea"/>
                <a:cs typeface="+mn-cs"/>
              </a:rPr>
              <a:t>***</a:t>
            </a:r>
            <a:endParaRPr lang="ru-RU" sz="1200" kern="1200" dirty="0" smtClean="0">
              <a:solidFill>
                <a:srgbClr val="000000"/>
              </a:solidFill>
              <a:latin typeface="Times New Roman" pitchFamily="16"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200" kern="1200" dirty="0" smtClean="0">
                <a:solidFill>
                  <a:srgbClr val="000000"/>
                </a:solidFill>
                <a:latin typeface="Times New Roman" pitchFamily="16" charset="0"/>
                <a:ea typeface="+mn-ea"/>
                <a:cs typeface="+mn-cs"/>
              </a:rPr>
              <a:t>Развитие человека на протяжении всей его жизни невозможно изучать в контролируемой лабораторной обстановке. Культурные и исторические факторы, смешиваясь с предсказуемыми возрастными изменениями, воздействуют на каждое поколение совершенно особым образом. При этом </a:t>
            </a:r>
            <a:r>
              <a:rPr lang="ru-RU" sz="1200" kern="1200" dirty="0" err="1" smtClean="0">
                <a:solidFill>
                  <a:srgbClr val="000000"/>
                </a:solidFill>
                <a:latin typeface="Times New Roman" pitchFamily="16" charset="0"/>
                <a:ea typeface="+mn-ea"/>
                <a:cs typeface="+mn-cs"/>
              </a:rPr>
              <a:t>Балтес</a:t>
            </a:r>
            <a:r>
              <a:rPr lang="ru-RU" sz="1200" kern="1200" dirty="0" smtClean="0">
                <a:solidFill>
                  <a:srgbClr val="000000"/>
                </a:solidFill>
                <a:latin typeface="Times New Roman" pitchFamily="16" charset="0"/>
                <a:ea typeface="+mn-ea"/>
                <a:cs typeface="+mn-cs"/>
              </a:rPr>
              <a:t> выделяет взаимодействие трех типов факторов.  </a:t>
            </a:r>
          </a:p>
          <a:p>
            <a:pPr marL="228600" marR="0" indent="-22860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AutoNum type="arabicPeriod"/>
              <a:tabLst/>
              <a:defRPr/>
            </a:pPr>
            <a:r>
              <a:rPr lang="ru-RU" sz="1200" i="1" kern="1200" dirty="0" smtClean="0">
                <a:solidFill>
                  <a:srgbClr val="000000"/>
                </a:solidFill>
                <a:latin typeface="Times New Roman" pitchFamily="16" charset="0"/>
                <a:ea typeface="+mn-ea"/>
                <a:cs typeface="+mn-cs"/>
              </a:rPr>
              <a:t>Нормативные возрастные факторы —</a:t>
            </a:r>
            <a:r>
              <a:rPr lang="ru-RU" sz="1200" kern="1200" dirty="0" smtClean="0">
                <a:solidFill>
                  <a:srgbClr val="000000"/>
                </a:solidFill>
                <a:latin typeface="Times New Roman" pitchFamily="16" charset="0"/>
                <a:ea typeface="+mn-ea"/>
                <a:cs typeface="+mn-cs"/>
              </a:rPr>
              <a:t> это те биологические и социальные изменения, которые обычно происходят в предсказуемом возрасте. Сюда относятся </a:t>
            </a:r>
            <a:r>
              <a:rPr lang="ru-RU" sz="1200" kern="1200" dirty="0" err="1" smtClean="0">
                <a:solidFill>
                  <a:srgbClr val="000000"/>
                </a:solidFill>
                <a:latin typeface="Times New Roman" pitchFamily="16" charset="0"/>
                <a:ea typeface="+mn-ea"/>
                <a:cs typeface="+mn-cs"/>
              </a:rPr>
              <a:t>пубертат</a:t>
            </a:r>
            <a:r>
              <a:rPr lang="ru-RU" sz="1200" kern="1200" dirty="0" smtClean="0">
                <a:solidFill>
                  <a:srgbClr val="000000"/>
                </a:solidFill>
                <a:latin typeface="Times New Roman" pitchFamily="16" charset="0"/>
                <a:ea typeface="+mn-ea"/>
                <a:cs typeface="+mn-cs"/>
              </a:rPr>
              <a:t> и менопауза, равно как и некоторые физические аспекты старения. К этим факторам относят также ряд предсказуемых социальных событий, таких как поступление в школу, окончание университета, вступление в брак или уход на пенсию, которые обычно происходят в определенных возрастных границах. </a:t>
            </a:r>
          </a:p>
          <a:p>
            <a:pPr marL="228600" marR="0" indent="-22860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AutoNum type="arabicPeriod"/>
              <a:tabLst/>
              <a:defRPr/>
            </a:pPr>
            <a:r>
              <a:rPr lang="ru-RU" sz="1200" i="1" kern="1200" dirty="0" smtClean="0">
                <a:solidFill>
                  <a:srgbClr val="000000"/>
                </a:solidFill>
                <a:latin typeface="Times New Roman" pitchFamily="16" charset="0"/>
                <a:ea typeface="+mn-ea"/>
                <a:cs typeface="+mn-cs"/>
              </a:rPr>
              <a:t>Нормативные исторические факторы —</a:t>
            </a:r>
            <a:r>
              <a:rPr lang="ru-RU" sz="1200" kern="1200" dirty="0" smtClean="0">
                <a:solidFill>
                  <a:srgbClr val="000000"/>
                </a:solidFill>
                <a:latin typeface="Times New Roman" pitchFamily="16" charset="0"/>
                <a:ea typeface="+mn-ea"/>
                <a:cs typeface="+mn-cs"/>
              </a:rPr>
              <a:t> это такие исторические события, как революции, войны, экономические спады, эпидемии, которые практически одновременно затрагивают всю возрастную когорту. </a:t>
            </a:r>
          </a:p>
          <a:p>
            <a:pPr marL="228600" marR="0" indent="-22860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AutoNum type="arabicPeriod"/>
              <a:tabLst/>
              <a:defRPr/>
            </a:pPr>
            <a:r>
              <a:rPr lang="ru-RU" sz="1200" kern="1200" dirty="0" smtClean="0">
                <a:solidFill>
                  <a:srgbClr val="000000"/>
                </a:solidFill>
                <a:latin typeface="Times New Roman" pitchFamily="16" charset="0"/>
                <a:ea typeface="+mn-ea"/>
                <a:cs typeface="+mn-cs"/>
              </a:rPr>
              <a:t>Воздействие </a:t>
            </a:r>
            <a:r>
              <a:rPr lang="ru-RU" sz="1200" i="1" kern="1200" dirty="0" smtClean="0">
                <a:solidFill>
                  <a:srgbClr val="000000"/>
                </a:solidFill>
                <a:latin typeface="Times New Roman" pitchFamily="16" charset="0"/>
                <a:ea typeface="+mn-ea"/>
                <a:cs typeface="+mn-cs"/>
              </a:rPr>
              <a:t>ненормативных факторов</a:t>
            </a:r>
            <a:r>
              <a:rPr lang="ru-RU" sz="1200" kern="1200" dirty="0" smtClean="0">
                <a:solidFill>
                  <a:srgbClr val="000000"/>
                </a:solidFill>
                <a:latin typeface="Times New Roman" pitchFamily="16" charset="0"/>
                <a:ea typeface="+mn-ea"/>
                <a:cs typeface="+mn-cs"/>
              </a:rPr>
              <a:t> не связано с определенным периодом в жизни человека. Скорее, они соответствуют сугубо личным событиям, происшествиям и переменам в жизни человека. К ним относятся развод, потеря работы, болезнь, перемена места жительства, непредвиденные потери или внезапное везение, изменения в карьере и даже случайное знакомство с влиятельным человеком или особо привлекательной идеей. Некоторые из перечисленных критических событий могут резко изменить жизнь человека </a:t>
            </a:r>
            <a:r>
              <a:rPr lang="ru-RU" sz="1200" b="1" kern="1200" dirty="0" smtClean="0">
                <a:solidFill>
                  <a:srgbClr val="000000"/>
                </a:solidFill>
                <a:latin typeface="Times New Roman" pitchFamily="16" charset="0"/>
                <a:ea typeface="+mn-ea"/>
                <a:cs typeface="+mn-cs"/>
              </a:rPr>
              <a:t>(</a:t>
            </a:r>
            <a:r>
              <a:rPr lang="en-US" sz="1200" b="1" kern="1200" dirty="0" err="1" smtClean="0">
                <a:solidFill>
                  <a:srgbClr val="000000"/>
                </a:solidFill>
                <a:latin typeface="Times New Roman" pitchFamily="16" charset="0"/>
                <a:ea typeface="+mn-ea"/>
                <a:cs typeface="+mn-cs"/>
              </a:rPr>
              <a:t>Bandura</a:t>
            </a:r>
            <a:r>
              <a:rPr lang="ru-RU" sz="1200" b="1" kern="1200" dirty="0" smtClean="0">
                <a:solidFill>
                  <a:srgbClr val="000000"/>
                </a:solidFill>
                <a:latin typeface="Times New Roman" pitchFamily="16" charset="0"/>
                <a:ea typeface="+mn-ea"/>
                <a:cs typeface="+mn-cs"/>
              </a:rPr>
              <a:t>,1982).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200" kern="1200" dirty="0" smtClean="0">
                <a:solidFill>
                  <a:srgbClr val="000000"/>
                </a:solidFill>
                <a:latin typeface="Times New Roman" pitchFamily="16" charset="0"/>
                <a:ea typeface="+mn-ea"/>
                <a:cs typeface="+mn-cs"/>
              </a:rPr>
              <a:t>Таким образом, развитие есть нечто большее, чем только результат влияния возрастных и исторических факторов; время наступления событий в жизни каждого отдельного человека и возрастной когорты в целом столь же важно для развития, как и само их совершение.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200" kern="1200" dirty="0" err="1" smtClean="0">
                <a:solidFill>
                  <a:srgbClr val="000000"/>
                </a:solidFill>
                <a:latin typeface="Times New Roman" pitchFamily="16" charset="0"/>
                <a:ea typeface="+mn-ea"/>
                <a:cs typeface="+mn-cs"/>
              </a:rPr>
              <a:t>Балтес</a:t>
            </a:r>
            <a:r>
              <a:rPr lang="ru-RU" sz="1200" kern="1200" dirty="0" smtClean="0">
                <a:solidFill>
                  <a:srgbClr val="000000"/>
                </a:solidFill>
                <a:latin typeface="Times New Roman" pitchFamily="16" charset="0"/>
                <a:ea typeface="+mn-ea"/>
                <a:cs typeface="+mn-cs"/>
              </a:rPr>
              <a:t> считает, что ряд факторов, таких как раса, пол, социальная принадлеж­ность, опосредует как тип, так и эффекты этих влияний. </a:t>
            </a:r>
            <a:r>
              <a:rPr lang="ru-RU" sz="1200" b="0" kern="1200" dirty="0" smtClean="0">
                <a:solidFill>
                  <a:srgbClr val="000000"/>
                </a:solidFill>
                <a:latin typeface="Times New Roman" pitchFamily="16" charset="0"/>
                <a:ea typeface="+mn-ea"/>
                <a:cs typeface="+mn-cs"/>
              </a:rPr>
              <a:t>Сила воздействия этих факторов также различается в зависимости от возраста человека. Дети и старики зачастую больше подвержены влиянию нормативных возрастных факторов. В период юности и ранней взрослости большее значение приобретают нормативные исторические факторы, поскольку именно на этот отрезок жизни приходятся поиски первой работы в период экономической депрессии или участие в военных действиях. Случайные ненормативные события могут происходить в любое время, но их влияние на жизнь человека может опосредоваться семьей или друзьями, которые вносят свой вклад в значение таких событий для данного человека. Накопленный эффект этих сугубо личных событий нередко приобретает особое значение для пожилых людей. На графике показано взаимодействие этих факторов в разные периоды жизни людей, принадлежащих к разным поколениям.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200" b="1" kern="1200" dirty="0" smtClean="0">
                <a:solidFill>
                  <a:srgbClr val="000000"/>
                </a:solidFill>
                <a:latin typeface="Times New Roman" pitchFamily="16" charset="0"/>
                <a:ea typeface="+mn-ea"/>
                <a:cs typeface="+mn-cs"/>
              </a:rPr>
              <a:t>Исследования</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200" b="0" kern="1200" dirty="0" smtClean="0">
                <a:solidFill>
                  <a:srgbClr val="000000"/>
                </a:solidFill>
                <a:latin typeface="Times New Roman" pitchFamily="16" charset="0"/>
                <a:ea typeface="+mn-ea"/>
                <a:cs typeface="+mn-cs"/>
              </a:rPr>
              <a:t>Калифорнийское </a:t>
            </a:r>
            <a:r>
              <a:rPr lang="ru-RU" sz="1200" b="0" kern="1200" dirty="0" err="1" smtClean="0">
                <a:solidFill>
                  <a:srgbClr val="000000"/>
                </a:solidFill>
                <a:latin typeface="Times New Roman" pitchFamily="16" charset="0"/>
                <a:ea typeface="+mn-ea"/>
                <a:cs typeface="+mn-cs"/>
              </a:rPr>
              <a:t>лонгитюдное</a:t>
            </a:r>
            <a:r>
              <a:rPr lang="ru-RU" sz="1200" b="0" kern="1200" dirty="0" smtClean="0">
                <a:solidFill>
                  <a:srgbClr val="000000"/>
                </a:solidFill>
                <a:latin typeface="Times New Roman" pitchFamily="16" charset="0"/>
                <a:ea typeface="+mn-ea"/>
                <a:cs typeface="+mn-cs"/>
              </a:rPr>
              <a:t> исследование (</a:t>
            </a:r>
            <a:r>
              <a:rPr lang="en-US" sz="1200" b="0" kern="1200" dirty="0" err="1" smtClean="0">
                <a:solidFill>
                  <a:srgbClr val="000000"/>
                </a:solidFill>
                <a:latin typeface="Times New Roman" pitchFamily="16" charset="0"/>
                <a:ea typeface="+mn-ea"/>
                <a:cs typeface="+mn-cs"/>
              </a:rPr>
              <a:t>Stoller</a:t>
            </a:r>
            <a:r>
              <a:rPr lang="ru-RU" sz="1200" b="0" kern="1200" dirty="0" smtClean="0">
                <a:solidFill>
                  <a:srgbClr val="000000"/>
                </a:solidFill>
                <a:latin typeface="Times New Roman" pitchFamily="16" charset="0"/>
                <a:ea typeface="+mn-ea"/>
                <a:cs typeface="+mn-cs"/>
              </a:rPr>
              <a:t>, &amp; </a:t>
            </a:r>
            <a:r>
              <a:rPr lang="en-US" sz="1200" b="0" kern="1200" dirty="0" smtClean="0">
                <a:solidFill>
                  <a:srgbClr val="000000"/>
                </a:solidFill>
                <a:latin typeface="Times New Roman" pitchFamily="16" charset="0"/>
                <a:ea typeface="+mn-ea"/>
                <a:cs typeface="+mn-cs"/>
              </a:rPr>
              <a:t>Gibson</a:t>
            </a:r>
            <a:r>
              <a:rPr lang="ru-RU" sz="1200" b="0" kern="1200" dirty="0" smtClean="0">
                <a:solidFill>
                  <a:srgbClr val="000000"/>
                </a:solidFill>
                <a:latin typeface="Times New Roman" pitchFamily="16" charset="0"/>
                <a:ea typeface="+mn-ea"/>
                <a:cs typeface="+mn-cs"/>
              </a:rPr>
              <a:t>, 1994).</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200" b="0" kern="1200" dirty="0" smtClean="0">
                <a:solidFill>
                  <a:srgbClr val="000000"/>
                </a:solidFill>
                <a:latin typeface="Times New Roman" pitchFamily="16" charset="0"/>
                <a:ea typeface="+mn-ea"/>
                <a:cs typeface="+mn-cs"/>
              </a:rPr>
              <a:t>Дональд Дж. </a:t>
            </a:r>
            <a:r>
              <a:rPr lang="ru-RU" sz="1200" b="0" kern="1200" dirty="0" err="1" smtClean="0">
                <a:solidFill>
                  <a:srgbClr val="000000"/>
                </a:solidFill>
                <a:latin typeface="Times New Roman" pitchFamily="16" charset="0"/>
                <a:ea typeface="+mn-ea"/>
                <a:cs typeface="+mn-cs"/>
              </a:rPr>
              <a:t>Эрнандес</a:t>
            </a:r>
            <a:r>
              <a:rPr lang="ru-RU" sz="1200" b="0" kern="1200" dirty="0" smtClean="0">
                <a:solidFill>
                  <a:srgbClr val="000000"/>
                </a:solidFill>
                <a:latin typeface="Times New Roman" pitchFamily="16" charset="0"/>
                <a:ea typeface="+mn-ea"/>
                <a:cs typeface="+mn-cs"/>
              </a:rPr>
              <a:t> (</a:t>
            </a:r>
            <a:r>
              <a:rPr lang="en-US" sz="1200" b="0" kern="1200" dirty="0" err="1" smtClean="0">
                <a:solidFill>
                  <a:srgbClr val="000000"/>
                </a:solidFill>
                <a:latin typeface="Times New Roman" pitchFamily="16" charset="0"/>
                <a:ea typeface="+mn-ea"/>
                <a:cs typeface="+mn-cs"/>
              </a:rPr>
              <a:t>Hernandes</a:t>
            </a:r>
            <a:r>
              <a:rPr lang="ru-RU" sz="1200" b="0" kern="1200" dirty="0" smtClean="0">
                <a:solidFill>
                  <a:srgbClr val="000000"/>
                </a:solidFill>
                <a:latin typeface="Times New Roman" pitchFamily="16" charset="0"/>
                <a:ea typeface="+mn-ea"/>
                <a:cs typeface="+mn-cs"/>
              </a:rPr>
              <a:t>, 1994)  - изменение жизни детей в течение 150 лет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b="0" kern="1200" dirty="0" err="1" smtClean="0">
                <a:solidFill>
                  <a:srgbClr val="000000"/>
                </a:solidFill>
                <a:latin typeface="Times New Roman" pitchFamily="16" charset="0"/>
                <a:ea typeface="+mn-ea"/>
                <a:cs typeface="+mn-cs"/>
              </a:rPr>
              <a:t>Featherman</a:t>
            </a:r>
            <a:r>
              <a:rPr lang="ru-RU" sz="1200" b="0" kern="1200" dirty="0" smtClean="0">
                <a:solidFill>
                  <a:srgbClr val="000000"/>
                </a:solidFill>
                <a:latin typeface="Times New Roman" pitchFamily="16" charset="0"/>
                <a:ea typeface="+mn-ea"/>
                <a:cs typeface="+mn-cs"/>
              </a:rPr>
              <a:t>, </a:t>
            </a:r>
            <a:r>
              <a:rPr lang="en-US" sz="1200" b="0" kern="1200" dirty="0" smtClean="0">
                <a:solidFill>
                  <a:srgbClr val="000000"/>
                </a:solidFill>
                <a:latin typeface="Times New Roman" pitchFamily="16" charset="0"/>
                <a:ea typeface="+mn-ea"/>
                <a:cs typeface="+mn-cs"/>
              </a:rPr>
              <a:t>Hogan</a:t>
            </a:r>
            <a:r>
              <a:rPr lang="ru-RU" sz="1200" b="0" kern="1200" dirty="0" smtClean="0">
                <a:solidFill>
                  <a:srgbClr val="000000"/>
                </a:solidFill>
                <a:latin typeface="Times New Roman" pitchFamily="16" charset="0"/>
                <a:ea typeface="+mn-ea"/>
                <a:cs typeface="+mn-cs"/>
              </a:rPr>
              <a:t>, &amp; </a:t>
            </a:r>
            <a:r>
              <a:rPr lang="en-US" sz="1200" b="0" kern="1200" dirty="0" smtClean="0">
                <a:solidFill>
                  <a:srgbClr val="000000"/>
                </a:solidFill>
                <a:latin typeface="Times New Roman" pitchFamily="16" charset="0"/>
                <a:ea typeface="+mn-ea"/>
                <a:cs typeface="+mn-cs"/>
              </a:rPr>
              <a:t>Sorenson</a:t>
            </a:r>
            <a:r>
              <a:rPr lang="ru-RU" sz="1200" b="0" kern="1200" dirty="0" smtClean="0">
                <a:solidFill>
                  <a:srgbClr val="000000"/>
                </a:solidFill>
                <a:latin typeface="Times New Roman" pitchFamily="16" charset="0"/>
                <a:ea typeface="+mn-ea"/>
                <a:cs typeface="+mn-cs"/>
              </a:rPr>
              <a:t> (1984) изучали поколение людей, родившихся в годы Великой депрессии и в подростковом возрасте переживших Вторую мировую войну, а также когорту родившихся в период после Второй мировой войны, в 1946-1960 годы, детство которой совпало с периодом экономического бума, которая в детстве и отрочестве вкусила все радости эконо</a:t>
            </a:r>
            <a:r>
              <a:rPr lang="ru-RU" sz="1200" kern="1200" dirty="0" smtClean="0">
                <a:solidFill>
                  <a:srgbClr val="000000"/>
                </a:solidFill>
                <a:latin typeface="Times New Roman" pitchFamily="16" charset="0"/>
                <a:ea typeface="+mn-ea"/>
                <a:cs typeface="+mn-cs"/>
              </a:rPr>
              <a:t>мического благосостояния страны. </a:t>
            </a:r>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13</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r>
              <a:rPr lang="ru-RU" sz="1200" b="1" kern="1200" dirty="0" smtClean="0">
                <a:solidFill>
                  <a:srgbClr val="000000"/>
                </a:solidFill>
                <a:latin typeface="Times New Roman" pitchFamily="16" charset="0"/>
                <a:ea typeface="+mn-ea"/>
                <a:cs typeface="+mn-cs"/>
              </a:rPr>
              <a:t>ТРИ СПОРНЫХ ВОПРОСА</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Расхождение во мнениях среди теоретиков часто возникает из-за различного подхода к решению трех спорных вопросов: о </a:t>
            </a:r>
            <a:r>
              <a:rPr lang="ru-RU" sz="1200" i="1" kern="1200" dirty="0" smtClean="0">
                <a:solidFill>
                  <a:srgbClr val="000000"/>
                </a:solidFill>
                <a:latin typeface="Times New Roman" pitchFamily="16" charset="0"/>
                <a:ea typeface="+mn-ea"/>
                <a:cs typeface="+mn-cs"/>
              </a:rPr>
              <a:t>факторах, характере</a:t>
            </a:r>
            <a:r>
              <a:rPr lang="ru-RU" sz="1200" kern="1200" dirty="0" smtClean="0">
                <a:solidFill>
                  <a:srgbClr val="000000"/>
                </a:solidFill>
                <a:latin typeface="Times New Roman" pitchFamily="16" charset="0"/>
                <a:ea typeface="+mn-ea"/>
                <a:cs typeface="+mn-cs"/>
              </a:rPr>
              <a:t> и </a:t>
            </a:r>
            <a:r>
              <a:rPr lang="ru-RU" sz="1200" i="1" kern="1200" dirty="0" smtClean="0">
                <a:solidFill>
                  <a:srgbClr val="000000"/>
                </a:solidFill>
                <a:latin typeface="Times New Roman" pitchFamily="16" charset="0"/>
                <a:ea typeface="+mn-ea"/>
                <a:cs typeface="+mn-cs"/>
              </a:rPr>
              <a:t>природе объекта</a:t>
            </a:r>
            <a:r>
              <a:rPr lang="ru-RU" sz="1200" kern="1200" dirty="0" smtClean="0">
                <a:solidFill>
                  <a:srgbClr val="000000"/>
                </a:solidFill>
                <a:latin typeface="Times New Roman" pitchFamily="16" charset="0"/>
                <a:ea typeface="+mn-ea"/>
                <a:cs typeface="+mn-cs"/>
              </a:rPr>
              <a:t> развития.</a:t>
            </a:r>
          </a:p>
          <a:p>
            <a:r>
              <a:rPr lang="ru-RU" sz="1200" b="1" kern="1200" dirty="0" smtClean="0">
                <a:solidFill>
                  <a:srgbClr val="000000"/>
                </a:solidFill>
                <a:latin typeface="Times New Roman" pitchFamily="16" charset="0"/>
                <a:ea typeface="+mn-ea"/>
                <a:cs typeface="+mn-cs"/>
              </a:rPr>
              <a:t>Природа или воспитание</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Отдавая приоритет природе, мы признаем наследственность основной </a:t>
            </a:r>
            <a:r>
              <a:rPr lang="ru-RU" sz="1200" kern="1200" dirty="0" err="1" smtClean="0">
                <a:solidFill>
                  <a:srgbClr val="000000"/>
                </a:solidFill>
                <a:latin typeface="Times New Roman" pitchFamily="16" charset="0"/>
                <a:ea typeface="+mn-ea"/>
                <a:cs typeface="+mn-cs"/>
              </a:rPr>
              <a:t>детерминантой</a:t>
            </a:r>
            <a:r>
              <a:rPr lang="ru-RU" sz="1200" kern="1200" dirty="0" smtClean="0">
                <a:solidFill>
                  <a:srgbClr val="000000"/>
                </a:solidFill>
                <a:latin typeface="Times New Roman" pitchFamily="16" charset="0"/>
                <a:ea typeface="+mn-ea"/>
                <a:cs typeface="+mn-cs"/>
              </a:rPr>
              <a:t> развития. С другой стороны, теоретики, которые подчеркивают значение воспитания, рассматривают факторы внешней среды (такие, как поведение матери, теснота жилья, скученность, температура или культурные факторы) в качестве главных элементов, лежащих в основе формирования поведения. Теоретики, признающие приоритет природы, и ученые, считающие основной </a:t>
            </a:r>
            <a:r>
              <a:rPr lang="ru-RU" sz="1200" kern="1200" dirty="0" err="1" smtClean="0">
                <a:solidFill>
                  <a:srgbClr val="000000"/>
                </a:solidFill>
                <a:latin typeface="Times New Roman" pitchFamily="16" charset="0"/>
                <a:ea typeface="+mn-ea"/>
                <a:cs typeface="+mn-cs"/>
              </a:rPr>
              <a:t>детерминантой</a:t>
            </a:r>
            <a:r>
              <a:rPr lang="ru-RU" sz="1200" kern="1200" dirty="0" smtClean="0">
                <a:solidFill>
                  <a:srgbClr val="000000"/>
                </a:solidFill>
                <a:latin typeface="Times New Roman" pitchFamily="16" charset="0"/>
                <a:ea typeface="+mn-ea"/>
                <a:cs typeface="+mn-cs"/>
              </a:rPr>
              <a:t> развития воспитание, наблюдая одну и ту же форму поведения, совершенно различно описывают процессы, которые привели к ее развитию. Например, ученый, подчеркивающий значение наследственности, может объяснить то, что дошкольник придумывает себе воображаемых друзей, уровнем развития его мозга и когнитивной незрелостью. Ученый, подчеркивающий значение воспитания, может назвать в качестве причины такого поведения средовые факторы — например изоляцию, недостаток чуткости со стороны родителей или отсутствие братьев и сестер.</a:t>
            </a:r>
          </a:p>
          <a:p>
            <a:r>
              <a:rPr lang="ru-RU" sz="1200" b="1" kern="1200" dirty="0" smtClean="0">
                <a:solidFill>
                  <a:srgbClr val="000000"/>
                </a:solidFill>
                <a:latin typeface="Times New Roman" pitchFamily="16" charset="0"/>
                <a:ea typeface="+mn-ea"/>
                <a:cs typeface="+mn-cs"/>
              </a:rPr>
              <a:t>Непрерывность или скачкообразность</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Еще одним принципиально важным для исследователей развития является вопрос о том, как происходит этот процесс — непрерывно или скачкообразно. Происходит ли развитие таким образом, что различные формы поведения постепенно наслаиваются друг на друга, накапливаясь количественно? Или же развитие имеет ступенчатый характер, причем каждый его этап отражает появление различных форм поведения, отличающихся друг от друга качественно? Сторонники теорий </a:t>
            </a:r>
            <a:r>
              <a:rPr lang="ru-RU" sz="1200" kern="1200" dirty="0" err="1" smtClean="0">
                <a:solidFill>
                  <a:srgbClr val="000000"/>
                </a:solidFill>
                <a:latin typeface="Times New Roman" pitchFamily="16" charset="0"/>
                <a:ea typeface="+mn-ea"/>
                <a:cs typeface="+mn-cs"/>
              </a:rPr>
              <a:t>научения</a:t>
            </a:r>
            <a:r>
              <a:rPr lang="ru-RU" sz="1200" kern="1200" dirty="0" smtClean="0">
                <a:solidFill>
                  <a:srgbClr val="000000"/>
                </a:solidFill>
                <a:latin typeface="Times New Roman" pitchFamily="16" charset="0"/>
                <a:ea typeface="+mn-ea"/>
                <a:cs typeface="+mn-cs"/>
              </a:rPr>
              <a:t> придерживаются концепции непрерывного развития, в то время как сторонники теорий стадиального развития, такие как Пиаже и Фрейд, считают, что наиболее значимые разрывы в развитии указывают на появление новых способностей или форм поведения.</a:t>
            </a:r>
          </a:p>
          <a:p>
            <a:r>
              <a:rPr lang="ru-RU" sz="1200" b="1" kern="1200" dirty="0" smtClean="0">
                <a:solidFill>
                  <a:srgbClr val="000000"/>
                </a:solidFill>
                <a:latin typeface="Times New Roman" pitchFamily="16" charset="0"/>
                <a:ea typeface="+mn-ea"/>
                <a:cs typeface="+mn-cs"/>
              </a:rPr>
              <a:t>Организм или механизм</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Последний вопрос — о том, является человек по своей природе организмом или механизмом, — как и два предыдущих, философского происхождения. Сторонники организменного подхода считают людей активными, принимающими полноценное участие в процессе развития. Индивиды взаимодействуют с другими индивидами, участвуют в событиях и в процессе этого изменяются. Они, в свою очередь, также воздействуют на объекты и события и изменяют их. Сторонники организменного подхода, изучающие познание (например, Ж. Пиаже), считают, что в процессе по­лучения информации изменяемся и мы сами. Этот процесс делает нас способными действовать более компетентно при последующих информационных обменах. С по­зиций механистического подхода люди описываются как существа, пассивно реаги­рующие на события внешней среды, внутренние влечения или мотивацию. Эту точ­ку зрения наиболее четко выражают </a:t>
            </a:r>
            <a:r>
              <a:rPr lang="ru-RU" sz="1200" kern="1200" dirty="0" err="1" smtClean="0">
                <a:solidFill>
                  <a:srgbClr val="000000"/>
                </a:solidFill>
                <a:latin typeface="Times New Roman" pitchFamily="16" charset="0"/>
                <a:ea typeface="+mn-ea"/>
                <a:cs typeface="+mn-cs"/>
              </a:rPr>
              <a:t>бихевиористы</a:t>
            </a:r>
            <a:r>
              <a:rPr lang="ru-RU" sz="1200" kern="1200" dirty="0" smtClean="0">
                <a:solidFill>
                  <a:srgbClr val="000000"/>
                </a:solidFill>
                <a:latin typeface="Times New Roman" pitchFamily="16" charset="0"/>
                <a:ea typeface="+mn-ea"/>
                <a:cs typeface="+mn-cs"/>
              </a:rPr>
              <a:t>, считающие, что поведением людей управляют поощрения или наказания.</a:t>
            </a:r>
          </a:p>
          <a:p>
            <a:endParaRPr lang="ru-RU"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15</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rgbClr val="000000"/>
                </a:solidFill>
                <a:latin typeface="Times New Roman" pitchFamily="16" charset="0"/>
                <a:ea typeface="+mn-ea"/>
                <a:cs typeface="+mn-cs"/>
              </a:rPr>
              <a:t>Теория социального </a:t>
            </a:r>
            <a:r>
              <a:rPr lang="ru-RU" sz="1200" b="1" kern="1200" dirty="0" err="1" smtClean="0">
                <a:solidFill>
                  <a:srgbClr val="000000"/>
                </a:solidFill>
                <a:latin typeface="Times New Roman" pitchFamily="16" charset="0"/>
                <a:ea typeface="+mn-ea"/>
                <a:cs typeface="+mn-cs"/>
              </a:rPr>
              <a:t>научения</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Психологи, создавшие </a:t>
            </a:r>
            <a:r>
              <a:rPr lang="ru-RU" sz="1200" i="1" kern="1200" dirty="0" smtClean="0">
                <a:solidFill>
                  <a:srgbClr val="000000"/>
                </a:solidFill>
                <a:latin typeface="Times New Roman" pitchFamily="16" charset="0"/>
                <a:ea typeface="+mn-ea"/>
                <a:cs typeface="+mn-cs"/>
              </a:rPr>
              <a:t>теорию социального </a:t>
            </a:r>
            <a:r>
              <a:rPr lang="ru-RU" sz="1200" i="1" kern="1200" dirty="0" err="1" smtClean="0">
                <a:solidFill>
                  <a:srgbClr val="000000"/>
                </a:solidFill>
                <a:latin typeface="Times New Roman" pitchFamily="16" charset="0"/>
                <a:ea typeface="+mn-ea"/>
                <a:cs typeface="+mn-cs"/>
              </a:rPr>
              <a:t>научения</a:t>
            </a:r>
            <a:r>
              <a:rPr lang="ru-RU" sz="1200" i="1" kern="1200" dirty="0" smtClean="0">
                <a:solidFill>
                  <a:srgbClr val="000000"/>
                </a:solidFill>
                <a:latin typeface="Times New Roman" pitchFamily="16" charset="0"/>
                <a:ea typeface="+mn-ea"/>
                <a:cs typeface="+mn-cs"/>
              </a:rPr>
              <a:t>,</a:t>
            </a:r>
            <a:r>
              <a:rPr lang="ru-RU" sz="1200" kern="1200" dirty="0" smtClean="0">
                <a:solidFill>
                  <a:srgbClr val="000000"/>
                </a:solidFill>
                <a:latin typeface="Times New Roman" pitchFamily="16" charset="0"/>
                <a:ea typeface="+mn-ea"/>
                <a:cs typeface="+mn-cs"/>
              </a:rPr>
              <a:t> расширили диапазон теории </a:t>
            </a:r>
            <a:r>
              <a:rPr lang="ru-RU" sz="1200" kern="1200" dirty="0" err="1" smtClean="0">
                <a:solidFill>
                  <a:srgbClr val="000000"/>
                </a:solidFill>
                <a:latin typeface="Times New Roman" pitchFamily="16" charset="0"/>
                <a:ea typeface="+mn-ea"/>
                <a:cs typeface="+mn-cs"/>
              </a:rPr>
              <a:t>научения</a:t>
            </a:r>
            <a:r>
              <a:rPr lang="ru-RU" sz="1200" kern="1200" dirty="0" smtClean="0">
                <a:solidFill>
                  <a:srgbClr val="000000"/>
                </a:solidFill>
                <a:latin typeface="Times New Roman" pitchFamily="16" charset="0"/>
                <a:ea typeface="+mn-ea"/>
                <a:cs typeface="+mn-cs"/>
              </a:rPr>
              <a:t> с целью объяснения сложного социального поведения. Чтобы сде­лать это, они вышли далеко за рамки кажущегося автоматическим процесса </a:t>
            </a:r>
            <a:r>
              <a:rPr lang="ru-RU" sz="1200" kern="1200" dirty="0" err="1" smtClean="0">
                <a:solidFill>
                  <a:srgbClr val="000000"/>
                </a:solidFill>
                <a:latin typeface="Times New Roman" pitchFamily="16" charset="0"/>
                <a:ea typeface="+mn-ea"/>
                <a:cs typeface="+mn-cs"/>
              </a:rPr>
              <a:t>обусловливания</a:t>
            </a:r>
            <a:r>
              <a:rPr lang="ru-RU" sz="1200" kern="1200" dirty="0" smtClean="0">
                <a:solidFill>
                  <a:srgbClr val="000000"/>
                </a:solidFill>
                <a:latin typeface="Times New Roman" pitchFamily="16" charset="0"/>
                <a:ea typeface="+mn-ea"/>
                <a:cs typeface="+mn-cs"/>
              </a:rPr>
              <a:t>. Альберт Бандура (</a:t>
            </a:r>
            <a:r>
              <a:rPr lang="en-US" sz="1200" kern="1200" dirty="0" err="1" smtClean="0">
                <a:solidFill>
                  <a:srgbClr val="000000"/>
                </a:solidFill>
                <a:latin typeface="Times New Roman" pitchFamily="16" charset="0"/>
                <a:ea typeface="+mn-ea"/>
                <a:cs typeface="+mn-cs"/>
              </a:rPr>
              <a:t>Bandura</a:t>
            </a:r>
            <a:r>
              <a:rPr lang="ru-RU" sz="1200" kern="1200" dirty="0" smtClean="0">
                <a:solidFill>
                  <a:srgbClr val="000000"/>
                </a:solidFill>
                <a:latin typeface="Times New Roman" pitchFamily="16" charset="0"/>
                <a:ea typeface="+mn-ea"/>
                <a:cs typeface="+mn-cs"/>
              </a:rPr>
              <a:t>, 1977), ведущий теоретик социального </a:t>
            </a:r>
            <a:r>
              <a:rPr lang="ru-RU" sz="1200" kern="1200" dirty="0" err="1" smtClean="0">
                <a:solidFill>
                  <a:srgbClr val="000000"/>
                </a:solidFill>
                <a:latin typeface="Times New Roman" pitchFamily="16" charset="0"/>
                <a:ea typeface="+mn-ea"/>
                <a:cs typeface="+mn-cs"/>
              </a:rPr>
              <a:t>на­учения</a:t>
            </a:r>
            <a:r>
              <a:rPr lang="ru-RU" sz="1200" kern="1200" dirty="0" smtClean="0">
                <a:solidFill>
                  <a:srgbClr val="000000"/>
                </a:solidFill>
                <a:latin typeface="Times New Roman" pitchFamily="16" charset="0"/>
                <a:ea typeface="+mn-ea"/>
                <a:cs typeface="+mn-cs"/>
              </a:rPr>
              <a:t>, утверждает, что в повседневной жизни люди осознают последствия своих действий, то есть они замечают, какие действия приводят к успеху, а какие — к неудаче, какие не дают никакого результата, и соответственно регулируют свое по­ведение. Наблюдая за последствиями ре­акций, они получают информацию, побуждение к</a:t>
            </a:r>
            <a:r>
              <a:rPr lang="ru-RU" sz="1200" b="1" kern="1200" dirty="0" smtClean="0">
                <a:solidFill>
                  <a:srgbClr val="000000"/>
                </a:solidFill>
                <a:latin typeface="Times New Roman" pitchFamily="16" charset="0"/>
                <a:ea typeface="+mn-ea"/>
                <a:cs typeface="+mn-cs"/>
              </a:rPr>
              <a:t> </a:t>
            </a:r>
            <a:r>
              <a:rPr lang="ru-RU" sz="1200" kern="1200" dirty="0" smtClean="0">
                <a:solidFill>
                  <a:srgbClr val="000000"/>
                </a:solidFill>
                <a:latin typeface="Times New Roman" pitchFamily="16" charset="0"/>
                <a:ea typeface="+mn-ea"/>
                <a:cs typeface="+mn-cs"/>
              </a:rPr>
              <a:t>действию и сознаваемое подкрепление. Люди способны предполагать, какое поведение является правильным в определенных условиях, и предвидеть, что может случиться в результате определенных действий.</a:t>
            </a:r>
            <a:endParaRPr lang="ru-RU" sz="1200" kern="1200" dirty="0">
              <a:solidFill>
                <a:srgbClr val="000000"/>
              </a:solidFill>
              <a:latin typeface="Times New Roman" pitchFamily="16" charset="0"/>
              <a:ea typeface="+mn-ea"/>
              <a:cs typeface="+mn-cs"/>
            </a:endParaRPr>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17</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r>
              <a:rPr lang="ru-RU" sz="1200" kern="1200" dirty="0" err="1" smtClean="0">
                <a:solidFill>
                  <a:srgbClr val="000000"/>
                </a:solidFill>
                <a:latin typeface="Times New Roman" pitchFamily="16" charset="0"/>
                <a:ea typeface="+mn-ea"/>
                <a:cs typeface="+mn-cs"/>
              </a:rPr>
              <a:t>Эриксон</a:t>
            </a:r>
            <a:r>
              <a:rPr lang="ru-RU" sz="1200" kern="1200" dirty="0" smtClean="0">
                <a:solidFill>
                  <a:srgbClr val="000000"/>
                </a:solidFill>
                <a:latin typeface="Times New Roman" pitchFamily="16" charset="0"/>
                <a:ea typeface="+mn-ea"/>
                <a:cs typeface="+mn-cs"/>
              </a:rPr>
              <a:t> расширил теорию </a:t>
            </a:r>
            <a:r>
              <a:rPr lang="ru-RU" sz="1200" kern="1200" dirty="0" err="1" smtClean="0">
                <a:solidFill>
                  <a:srgbClr val="000000"/>
                </a:solidFill>
                <a:latin typeface="Times New Roman" pitchFamily="16" charset="0"/>
                <a:ea typeface="+mn-ea"/>
                <a:cs typeface="+mn-cs"/>
              </a:rPr>
              <a:t>психосексуального</a:t>
            </a:r>
            <a:r>
              <a:rPr lang="ru-RU" sz="1200" kern="1200" dirty="0" smtClean="0">
                <a:solidFill>
                  <a:srgbClr val="000000"/>
                </a:solidFill>
                <a:latin typeface="Times New Roman" pitchFamily="16" charset="0"/>
                <a:ea typeface="+mn-ea"/>
                <a:cs typeface="+mn-cs"/>
              </a:rPr>
              <a:t> развития Фрейда, чтобы вклю­чить в нее то, что он назвал </a:t>
            </a:r>
            <a:r>
              <a:rPr lang="ru-RU" sz="1200" i="1" kern="1200" dirty="0" smtClean="0">
                <a:solidFill>
                  <a:srgbClr val="000000"/>
                </a:solidFill>
                <a:latin typeface="Times New Roman" pitchFamily="16" charset="0"/>
                <a:ea typeface="+mn-ea"/>
                <a:cs typeface="+mn-cs"/>
              </a:rPr>
              <a:t>психосоциальным развитием.</a:t>
            </a:r>
            <a:r>
              <a:rPr lang="ru-RU" sz="1200" kern="1200" dirty="0" smtClean="0">
                <a:solidFill>
                  <a:srgbClr val="000000"/>
                </a:solidFill>
                <a:latin typeface="Times New Roman" pitchFamily="16" charset="0"/>
                <a:ea typeface="+mn-ea"/>
                <a:cs typeface="+mn-cs"/>
              </a:rPr>
              <a:t> Тем самым акцентиро­вались воздействия культуры и общества на развитие, а не влияние удовольствия, получаемого от стимуляции эрогенных зон. Ключевым понятием теории </a:t>
            </a:r>
            <a:r>
              <a:rPr lang="ru-RU" sz="1200" kern="1200" dirty="0" err="1" smtClean="0">
                <a:solidFill>
                  <a:srgbClr val="000000"/>
                </a:solidFill>
                <a:latin typeface="Times New Roman" pitchFamily="16" charset="0"/>
                <a:ea typeface="+mn-ea"/>
                <a:cs typeface="+mn-cs"/>
              </a:rPr>
              <a:t>Эриксона</a:t>
            </a:r>
            <a:r>
              <a:rPr lang="ru-RU" sz="1200" kern="1200" dirty="0" smtClean="0">
                <a:solidFill>
                  <a:srgbClr val="000000"/>
                </a:solidFill>
                <a:latin typeface="Times New Roman" pitchFamily="16" charset="0"/>
                <a:ea typeface="+mn-ea"/>
                <a:cs typeface="+mn-cs"/>
              </a:rPr>
              <a:t> является </a:t>
            </a:r>
            <a:r>
              <a:rPr lang="ru-RU" sz="1200" i="1" kern="1200" dirty="0" smtClean="0">
                <a:solidFill>
                  <a:srgbClr val="000000"/>
                </a:solidFill>
                <a:latin typeface="Times New Roman" pitchFamily="16" charset="0"/>
                <a:ea typeface="+mn-ea"/>
                <a:cs typeface="+mn-cs"/>
              </a:rPr>
              <a:t>приобретение эго-идентичности,</a:t>
            </a:r>
            <a:r>
              <a:rPr lang="ru-RU" sz="1200" kern="1200" dirty="0" smtClean="0">
                <a:solidFill>
                  <a:srgbClr val="000000"/>
                </a:solidFill>
                <a:latin typeface="Times New Roman" pitchFamily="16" charset="0"/>
                <a:ea typeface="+mn-ea"/>
                <a:cs typeface="+mn-cs"/>
              </a:rPr>
              <a:t> происходящее в различных культурах по-разному. Согласно </a:t>
            </a:r>
            <a:r>
              <a:rPr lang="ru-RU" sz="1200" kern="1200" dirty="0" err="1" smtClean="0">
                <a:solidFill>
                  <a:srgbClr val="000000"/>
                </a:solidFill>
                <a:latin typeface="Times New Roman" pitchFamily="16" charset="0"/>
                <a:ea typeface="+mn-ea"/>
                <a:cs typeface="+mn-cs"/>
              </a:rPr>
              <a:t>Эриксону</a:t>
            </a:r>
            <a:r>
              <a:rPr lang="ru-RU" sz="1200" kern="1200" dirty="0" smtClean="0">
                <a:solidFill>
                  <a:srgbClr val="000000"/>
                </a:solidFill>
                <a:latin typeface="Times New Roman" pitchFamily="16" charset="0"/>
                <a:ea typeface="+mn-ea"/>
                <a:cs typeface="+mn-cs"/>
              </a:rPr>
              <a:t>, для современной молодежи развитие эго-идентич­ности, </a:t>
            </a:r>
            <a:r>
              <a:rPr lang="ru-RU" sz="1200" kern="1200" dirty="0" err="1" smtClean="0">
                <a:solidFill>
                  <a:srgbClr val="000000"/>
                </a:solidFill>
                <a:latin typeface="Times New Roman" pitchFamily="16" charset="0"/>
                <a:ea typeface="+mn-ea"/>
                <a:cs typeface="+mn-cs"/>
              </a:rPr>
              <a:t>Я-образа</a:t>
            </a:r>
            <a:r>
              <a:rPr lang="ru-RU" sz="1200" kern="1200" dirty="0" smtClean="0">
                <a:solidFill>
                  <a:srgbClr val="000000"/>
                </a:solidFill>
                <a:latin typeface="Times New Roman" pitchFamily="16" charset="0"/>
                <a:ea typeface="+mn-ea"/>
                <a:cs typeface="+mn-cs"/>
              </a:rPr>
              <a:t> и </a:t>
            </a:r>
            <a:r>
              <a:rPr lang="ru-RU" sz="1200" kern="1200" dirty="0" err="1" smtClean="0">
                <a:solidFill>
                  <a:srgbClr val="000000"/>
                </a:solidFill>
                <a:latin typeface="Times New Roman" pitchFamily="16" charset="0"/>
                <a:ea typeface="+mn-ea"/>
                <a:cs typeface="+mn-cs"/>
              </a:rPr>
              <a:t>Я-концепции</a:t>
            </a:r>
            <a:r>
              <a:rPr lang="ru-RU" sz="1200" kern="1200" dirty="0" smtClean="0">
                <a:solidFill>
                  <a:srgbClr val="000000"/>
                </a:solidFill>
                <a:latin typeface="Times New Roman" pitchFamily="16" charset="0"/>
                <a:ea typeface="+mn-ea"/>
                <a:cs typeface="+mn-cs"/>
              </a:rPr>
              <a:t> стало более важным и в значительной степени вы­теснило </a:t>
            </a:r>
            <a:r>
              <a:rPr lang="ru-RU" sz="1200" kern="1200" dirty="0" err="1" smtClean="0">
                <a:solidFill>
                  <a:srgbClr val="000000"/>
                </a:solidFill>
                <a:latin typeface="Times New Roman" pitchFamily="16" charset="0"/>
                <a:ea typeface="+mn-ea"/>
                <a:cs typeface="+mn-cs"/>
              </a:rPr>
              <a:t>фрейдовскую</a:t>
            </a:r>
            <a:r>
              <a:rPr lang="ru-RU" sz="1200" kern="1200" dirty="0" smtClean="0">
                <a:solidFill>
                  <a:srgbClr val="000000"/>
                </a:solidFill>
                <a:latin typeface="Times New Roman" pitchFamily="16" charset="0"/>
                <a:ea typeface="+mn-ea"/>
                <a:cs typeface="+mn-cs"/>
              </a:rPr>
              <a:t> тему сексуальности. Сексуальности в теории </a:t>
            </a:r>
            <a:r>
              <a:rPr lang="ru-RU" sz="1200" kern="1200" dirty="0" err="1" smtClean="0">
                <a:solidFill>
                  <a:srgbClr val="000000"/>
                </a:solidFill>
                <a:latin typeface="Times New Roman" pitchFamily="16" charset="0"/>
                <a:ea typeface="+mn-ea"/>
                <a:cs typeface="+mn-cs"/>
              </a:rPr>
              <a:t>Эриксона</a:t>
            </a:r>
            <a:r>
              <a:rPr lang="ru-RU" sz="1200" kern="1200" dirty="0" smtClean="0">
                <a:solidFill>
                  <a:srgbClr val="000000"/>
                </a:solidFill>
                <a:latin typeface="Times New Roman" pitchFamily="16" charset="0"/>
                <a:ea typeface="+mn-ea"/>
                <a:cs typeface="+mn-cs"/>
              </a:rPr>
              <a:t> так же отводится важное место, но только как одной из проблем развития, которая должна быть разрешена в свое время.</a:t>
            </a:r>
          </a:p>
          <a:p>
            <a:r>
              <a:rPr lang="ru-RU" sz="1200" b="1" kern="1200" dirty="0" smtClean="0">
                <a:solidFill>
                  <a:srgbClr val="000000"/>
                </a:solidFill>
                <a:latin typeface="Times New Roman" pitchFamily="16" charset="0"/>
                <a:ea typeface="+mn-ea"/>
                <a:cs typeface="+mn-cs"/>
              </a:rPr>
              <a:t>Восемь стадий развития по </a:t>
            </a:r>
            <a:r>
              <a:rPr lang="ru-RU" sz="1200" b="1" kern="1200" dirty="0" err="1" smtClean="0">
                <a:solidFill>
                  <a:srgbClr val="000000"/>
                </a:solidFill>
                <a:latin typeface="Times New Roman" pitchFamily="16" charset="0"/>
                <a:ea typeface="+mn-ea"/>
                <a:cs typeface="+mn-cs"/>
              </a:rPr>
              <a:t>Эриксону</a:t>
            </a:r>
            <a:r>
              <a:rPr lang="ru-RU" sz="1200" b="1" kern="1200" dirty="0" smtClean="0">
                <a:solidFill>
                  <a:srgbClr val="000000"/>
                </a:solidFill>
                <a:latin typeface="Times New Roman" pitchFamily="16" charset="0"/>
                <a:ea typeface="+mn-ea"/>
                <a:cs typeface="+mn-cs"/>
              </a:rPr>
              <a:t>.</a:t>
            </a:r>
            <a:r>
              <a:rPr lang="ru-RU" sz="1200" kern="1200" dirty="0" smtClean="0">
                <a:solidFill>
                  <a:srgbClr val="000000"/>
                </a:solidFill>
                <a:latin typeface="Times New Roman" pitchFamily="16" charset="0"/>
                <a:ea typeface="+mn-ea"/>
                <a:cs typeface="+mn-cs"/>
              </a:rPr>
              <a:t> В книге </a:t>
            </a:r>
            <a:r>
              <a:rPr lang="ru-RU" sz="1200" kern="1200" dirty="0" err="1" smtClean="0">
                <a:solidFill>
                  <a:srgbClr val="000000"/>
                </a:solidFill>
                <a:latin typeface="Times New Roman" pitchFamily="16" charset="0"/>
                <a:ea typeface="+mn-ea"/>
                <a:cs typeface="+mn-cs"/>
              </a:rPr>
              <a:t>Эриксона</a:t>
            </a:r>
            <a:r>
              <a:rPr lang="ru-RU" sz="1200" kern="1200" dirty="0" smtClean="0">
                <a:solidFill>
                  <a:srgbClr val="000000"/>
                </a:solidFill>
                <a:latin typeface="Times New Roman" pitchFamily="16" charset="0"/>
                <a:ea typeface="+mn-ea"/>
                <a:cs typeface="+mn-cs"/>
              </a:rPr>
              <a:t> «Детство и общество» (</a:t>
            </a:r>
            <a:r>
              <a:rPr lang="en-US" sz="1200" kern="1200" dirty="0" smtClean="0">
                <a:solidFill>
                  <a:srgbClr val="000000"/>
                </a:solidFill>
                <a:latin typeface="Times New Roman" pitchFamily="16" charset="0"/>
                <a:ea typeface="+mn-ea"/>
                <a:cs typeface="+mn-cs"/>
              </a:rPr>
              <a:t>Erikson</a:t>
            </a:r>
            <a:r>
              <a:rPr lang="ru-RU" sz="1200" kern="1200" dirty="0" smtClean="0">
                <a:solidFill>
                  <a:srgbClr val="000000"/>
                </a:solidFill>
                <a:latin typeface="Times New Roman" pitchFamily="16" charset="0"/>
                <a:ea typeface="+mn-ea"/>
                <a:cs typeface="+mn-cs"/>
              </a:rPr>
              <a:t>, 1963) представлена его модель «восьми возрастов человека». По мнению </a:t>
            </a:r>
            <a:r>
              <a:rPr lang="ru-RU" sz="1200" kern="1200" dirty="0" err="1" smtClean="0">
                <a:solidFill>
                  <a:srgbClr val="000000"/>
                </a:solidFill>
                <a:latin typeface="Times New Roman" pitchFamily="16" charset="0"/>
                <a:ea typeface="+mn-ea"/>
                <a:cs typeface="+mn-cs"/>
              </a:rPr>
              <a:t>Эриксона</a:t>
            </a:r>
            <a:r>
              <a:rPr lang="ru-RU" sz="1200" kern="1200" dirty="0" smtClean="0">
                <a:solidFill>
                  <a:srgbClr val="000000"/>
                </a:solidFill>
                <a:latin typeface="Times New Roman" pitchFamily="16" charset="0"/>
                <a:ea typeface="+mn-ea"/>
                <a:cs typeface="+mn-cs"/>
              </a:rPr>
              <a:t>, все люди в своем развитии проходят через восемь кризисов, или конфликтов. Психосоциальная адаптация, достигаемая человеком на каждой стадии развития, в более позднем возрасте может изменить свой характер, иногда коренным образом. Например, дети, которые в младенчестве были лишены любви тепла, могут стать нормальными взрослыми, если на более поздних стадиях им уделялось дополнительное внимание. Однако характер психосоциальной адаптации конфликтам играет важную роль в развитии конкретного человека. Разрешение этих конфликтов носит кумулятивный характер, и то, каким образом человек </a:t>
            </a:r>
            <a:r>
              <a:rPr lang="en-US" sz="1200" kern="1200" dirty="0" err="1" smtClean="0">
                <a:solidFill>
                  <a:srgbClr val="000000"/>
                </a:solidFill>
                <a:latin typeface="Times New Roman" pitchFamily="16" charset="0"/>
                <a:ea typeface="+mn-ea"/>
                <a:cs typeface="+mn-cs"/>
              </a:rPr>
              <a:t>np</a:t>
            </a:r>
            <a:r>
              <a:rPr lang="ru-RU" sz="1200" kern="1200" dirty="0" err="1" smtClean="0">
                <a:solidFill>
                  <a:srgbClr val="000000"/>
                </a:solidFill>
                <a:latin typeface="Times New Roman" pitchFamily="16" charset="0"/>
                <a:ea typeface="+mn-ea"/>
                <a:cs typeface="+mn-cs"/>
              </a:rPr>
              <a:t>испосабливается</a:t>
            </a:r>
            <a:r>
              <a:rPr lang="ru-RU" sz="1200" kern="1200" dirty="0" smtClean="0">
                <a:solidFill>
                  <a:srgbClr val="000000"/>
                </a:solidFill>
                <a:latin typeface="Times New Roman" pitchFamily="16" charset="0"/>
                <a:ea typeface="+mn-ea"/>
                <a:cs typeface="+mn-cs"/>
              </a:rPr>
              <a:t> к жизни на каждой стадии развития, влияет на то, как он справляется со следующим конфликтом.</a:t>
            </a:r>
          </a:p>
          <a:p>
            <a:r>
              <a:rPr lang="ru-RU" sz="1200" kern="1200" dirty="0" smtClean="0">
                <a:solidFill>
                  <a:srgbClr val="000000"/>
                </a:solidFill>
                <a:latin typeface="Times New Roman" pitchFamily="16" charset="0"/>
                <a:ea typeface="+mn-ea"/>
                <a:cs typeface="+mn-cs"/>
              </a:rPr>
              <a:t>Согласно теории </a:t>
            </a:r>
            <a:r>
              <a:rPr lang="ru-RU" sz="1200" kern="1200" dirty="0" err="1" smtClean="0">
                <a:solidFill>
                  <a:srgbClr val="000000"/>
                </a:solidFill>
                <a:latin typeface="Times New Roman" pitchFamily="16" charset="0"/>
                <a:ea typeface="+mn-ea"/>
                <a:cs typeface="+mn-cs"/>
              </a:rPr>
              <a:t>Эриксона</a:t>
            </a:r>
            <a:r>
              <a:rPr lang="ru-RU" sz="1200" kern="1200" dirty="0" smtClean="0">
                <a:solidFill>
                  <a:srgbClr val="000000"/>
                </a:solidFill>
                <a:latin typeface="Times New Roman" pitchFamily="16" charset="0"/>
                <a:ea typeface="+mn-ea"/>
                <a:cs typeface="+mn-cs"/>
              </a:rPr>
              <a:t>, специфические, связанные с развитием конфликт становятся критическими только в определенных точках жизненного цикла, на каждой из восьми стадий развития личности одна из задач развития, или один из таких конфликтов, приобретает более важное значение по сравнению с другими. Однако несмотря на то что каждый из конфликтов является критическим только на одной из стадий, он присутствует в течение всей жизни. Например, потребность автономии особенно важна для детей в возрасте от 1 до 3 лет, но в течение всей жизни люди должны постоянно проверять степень своей самостоятельности, которую они могут проявить всякий раз, вступая в новые отношения с другими людьми. Приведенные ниже стадии развития представлены своими полюсами. На самом деле никто не становится абсолютно доверчивым или недоверчивым: фактически люди варьируют степень доверия или недоверия на протяжении всей жизни.</a:t>
            </a:r>
          </a:p>
          <a:p>
            <a:endParaRPr lang="ru-RU" sz="1200"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18</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sz="1200" kern="1200" dirty="0" smtClean="0">
                <a:solidFill>
                  <a:srgbClr val="000000"/>
                </a:solidFill>
                <a:latin typeface="Times New Roman" pitchFamily="16" charset="0"/>
                <a:ea typeface="+mn-ea"/>
                <a:cs typeface="+mn-cs"/>
              </a:rPr>
              <a:t>Для большинства </a:t>
            </a:r>
            <a:r>
              <a:rPr lang="ru-RU" sz="1200" kern="1200" dirty="0" err="1" smtClean="0">
                <a:solidFill>
                  <a:srgbClr val="000000"/>
                </a:solidFill>
                <a:latin typeface="Times New Roman" pitchFamily="16" charset="0"/>
                <a:ea typeface="+mn-ea"/>
                <a:cs typeface="+mn-cs"/>
              </a:rPr>
              <a:t>психологов-когнитивистов</a:t>
            </a:r>
            <a:r>
              <a:rPr lang="ru-RU" sz="1200" kern="1200" dirty="0" smtClean="0">
                <a:solidFill>
                  <a:srgbClr val="000000"/>
                </a:solidFill>
                <a:latin typeface="Times New Roman" pitchFamily="16" charset="0"/>
                <a:ea typeface="+mn-ea"/>
                <a:cs typeface="+mn-cs"/>
              </a:rPr>
              <a:t> развитие состоит из </a:t>
            </a:r>
            <a:r>
              <a:rPr lang="ru-RU" sz="1200" kern="1200" dirty="0" err="1" smtClean="0">
                <a:solidFill>
                  <a:srgbClr val="000000"/>
                </a:solidFill>
                <a:latin typeface="Times New Roman" pitchFamily="16" charset="0"/>
                <a:ea typeface="+mn-ea"/>
                <a:cs typeface="+mn-cs"/>
              </a:rPr>
              <a:t>эволюционирования</a:t>
            </a:r>
            <a:r>
              <a:rPr lang="ru-RU" sz="1200" kern="1200" dirty="0" smtClean="0">
                <a:solidFill>
                  <a:srgbClr val="000000"/>
                </a:solidFill>
                <a:latin typeface="Times New Roman" pitchFamily="16" charset="0"/>
                <a:ea typeface="+mn-ea"/>
                <a:cs typeface="+mn-cs"/>
              </a:rPr>
              <a:t> ментальных (психических) структур или способов обработки информации, частью генетически запрограммированных и зависящих от степени зрелости индивидуума. Поэтому эти психологи изучают стадиальные, или </a:t>
            </a:r>
            <a:r>
              <a:rPr lang="ru-RU" sz="1200" i="1" kern="1200" dirty="0" smtClean="0">
                <a:solidFill>
                  <a:srgbClr val="000000"/>
                </a:solidFill>
                <a:latin typeface="Times New Roman" pitchFamily="16" charset="0"/>
                <a:ea typeface="+mn-ea"/>
                <a:cs typeface="+mn-cs"/>
              </a:rPr>
              <a:t>качественные,</a:t>
            </a:r>
            <a:r>
              <a:rPr lang="ru-RU" sz="1200" kern="1200" dirty="0" smtClean="0">
                <a:solidFill>
                  <a:srgbClr val="000000"/>
                </a:solidFill>
                <a:latin typeface="Times New Roman" pitchFamily="16" charset="0"/>
                <a:ea typeface="+mn-ea"/>
                <a:cs typeface="+mn-cs"/>
              </a:rPr>
              <a:t> изменения в поведении, которые происходят по мере роста и созре­вания индивидуума. Как правило, они исследуют качественные изменения путем наблюдения за процессом решения задач (в широком смысле слова) в переходных точках развития.</a:t>
            </a:r>
          </a:p>
          <a:p>
            <a:r>
              <a:rPr lang="ru-RU" sz="1200" kern="1200" dirty="0" smtClean="0">
                <a:solidFill>
                  <a:srgbClr val="000000"/>
                </a:solidFill>
                <a:latin typeface="Times New Roman" pitchFamily="16" charset="0"/>
                <a:ea typeface="+mn-ea"/>
                <a:cs typeface="+mn-cs"/>
              </a:rPr>
              <a:t>В американской психологической науке сторонники когнитивной психологии появились сравнительно недавно, но европейские корни этого подхода довольно стары. Европейская рационалистическая традиция проявляет уважение к челове­ческому разуму и к его организующим принципам. Теоретики </a:t>
            </a:r>
            <a:r>
              <a:rPr lang="ru-RU" sz="1200" kern="1200" dirty="0" err="1" smtClean="0">
                <a:solidFill>
                  <a:srgbClr val="000000"/>
                </a:solidFill>
                <a:latin typeface="Times New Roman" pitchFamily="16" charset="0"/>
                <a:ea typeface="+mn-ea"/>
                <a:cs typeface="+mn-cs"/>
              </a:rPr>
              <a:t>научения</a:t>
            </a:r>
            <a:r>
              <a:rPr lang="ru-RU" sz="1200" kern="1200" dirty="0" smtClean="0">
                <a:solidFill>
                  <a:srgbClr val="000000"/>
                </a:solidFill>
                <a:latin typeface="Times New Roman" pitchFamily="16" charset="0"/>
                <a:ea typeface="+mn-ea"/>
                <a:cs typeface="+mn-cs"/>
              </a:rPr>
              <a:t>, включая Уотсона, советовали психологам игнорировать менталистские понятия, поскольку они якобы недоступны научной проверке. </a:t>
            </a:r>
            <a:r>
              <a:rPr lang="ru-RU" sz="1200" kern="1200" dirty="0" err="1" smtClean="0">
                <a:solidFill>
                  <a:srgbClr val="000000"/>
                </a:solidFill>
                <a:latin typeface="Times New Roman" pitchFamily="16" charset="0"/>
                <a:ea typeface="+mn-ea"/>
                <a:cs typeface="+mn-cs"/>
              </a:rPr>
              <a:t>Психологи-когнитивисты</a:t>
            </a:r>
            <a:r>
              <a:rPr lang="ru-RU" sz="1200" kern="1200" dirty="0" smtClean="0">
                <a:solidFill>
                  <a:srgbClr val="000000"/>
                </a:solidFill>
                <a:latin typeface="Times New Roman" pitchFamily="16" charset="0"/>
                <a:ea typeface="+mn-ea"/>
                <a:cs typeface="+mn-cs"/>
              </a:rPr>
              <a:t>, ничуть не пренебрегая исследованием поведения, возбудили новый интерес к изучению психики.</a:t>
            </a:r>
          </a:p>
          <a:p>
            <a:r>
              <a:rPr lang="ru-RU" sz="1200" kern="1200" dirty="0" smtClean="0">
                <a:solidFill>
                  <a:srgbClr val="000000"/>
                </a:solidFill>
                <a:latin typeface="Times New Roman" pitchFamily="16" charset="0"/>
                <a:ea typeface="+mn-ea"/>
                <a:cs typeface="+mn-cs"/>
              </a:rPr>
              <a:t>Когнитивные теории начинаются с работ Пиаже, но ими не заканчиваются. Они включают в себя также взгляды представителей информационного подхода, которые уподобляют умственную деятельность человека работе компьютера, а также взгляды сторонников социальной когнитивной теории, счита­ющих, что когнитивное развитие ребенка связано с его взаимодействиями с более опытными взрослыми и сверстниками.</a:t>
            </a:r>
          </a:p>
          <a:p>
            <a:r>
              <a:rPr lang="ru-RU" sz="1200" b="1" kern="1200" dirty="0" smtClean="0">
                <a:solidFill>
                  <a:srgbClr val="000000"/>
                </a:solidFill>
                <a:latin typeface="Times New Roman" pitchFamily="16" charset="0"/>
                <a:ea typeface="+mn-ea"/>
                <a:cs typeface="+mn-cs"/>
              </a:rPr>
              <a:t>Пиаже</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С точки зрения швейцарского психолога Жана Пиаже (1896-1980), интеллект, как и любая другая живая структура, не просто реагирует на раздражители: скорее он растет, меняется и адаптируется к миру. Пиаже и других когнитивных психологов, в том числе Джерома </a:t>
            </a:r>
            <a:r>
              <a:rPr lang="ru-RU" sz="1200" kern="1200" dirty="0" err="1" smtClean="0">
                <a:solidFill>
                  <a:srgbClr val="000000"/>
                </a:solidFill>
                <a:latin typeface="Times New Roman" pitchFamily="16" charset="0"/>
                <a:ea typeface="+mn-ea"/>
                <a:cs typeface="+mn-cs"/>
              </a:rPr>
              <a:t>Брунера</a:t>
            </a:r>
            <a:r>
              <a:rPr lang="ru-RU" sz="1200" kern="1200" dirty="0" smtClean="0">
                <a:solidFill>
                  <a:srgbClr val="000000"/>
                </a:solidFill>
                <a:latin typeface="Times New Roman" pitchFamily="16" charset="0"/>
                <a:ea typeface="+mn-ea"/>
                <a:cs typeface="+mn-cs"/>
              </a:rPr>
              <a:t> и </a:t>
            </a:r>
            <a:r>
              <a:rPr lang="ru-RU" sz="1200" kern="1200" dirty="0" err="1" smtClean="0">
                <a:solidFill>
                  <a:srgbClr val="000000"/>
                </a:solidFill>
                <a:latin typeface="Times New Roman" pitchFamily="16" charset="0"/>
                <a:ea typeface="+mn-ea"/>
                <a:cs typeface="+mn-cs"/>
              </a:rPr>
              <a:t>Хейнца</a:t>
            </a:r>
            <a:r>
              <a:rPr lang="ru-RU" sz="1200" kern="1200" dirty="0" smtClean="0">
                <a:solidFill>
                  <a:srgbClr val="000000"/>
                </a:solidFill>
                <a:latin typeface="Times New Roman" pitchFamily="16" charset="0"/>
                <a:ea typeface="+mn-ea"/>
                <a:cs typeface="+mn-cs"/>
              </a:rPr>
              <a:t> Вернера, называют структуралистами, поскольку их интересует структура и способы обработки информации во внутреннем плане.</a:t>
            </a:r>
          </a:p>
          <a:p>
            <a:pPr marL="0" marR="0" lvl="0" indent="0" algn="l" defTabSz="449263" rtl="0" eaLnBrk="0" fontAlgn="base" latinLnBrk="0" hangingPunct="0">
              <a:lnSpc>
                <a:spcPct val="90000"/>
              </a:lnSpc>
              <a:spcBef>
                <a:spcPct val="0"/>
              </a:spcBef>
              <a:spcAft>
                <a:spcPts val="300"/>
              </a:spcAft>
              <a:buClr>
                <a:srgbClr val="000000"/>
              </a:buClr>
              <a:buSzPct val="45000"/>
              <a:tabLst/>
              <a:defRPr/>
            </a:pPr>
            <a:r>
              <a:rPr kumimoji="0" lang="ru-RU" sz="1400" b="0" i="0" u="none" strike="noStrike" kern="0" cap="none" spc="0" normalizeH="0" baseline="0" noProof="0" dirty="0" smtClean="0">
                <a:ln>
                  <a:noFill/>
                </a:ln>
                <a:solidFill>
                  <a:srgbClr val="000000"/>
                </a:solidFill>
                <a:effectLst/>
                <a:uLnTx/>
                <a:uFillTx/>
                <a:latin typeface="Times New Roman" pitchFamily="16" charset="0"/>
                <a:ea typeface="+mn-ea"/>
                <a:cs typeface="+mn-cs"/>
              </a:rPr>
              <a:t>Работал в лаборатории </a:t>
            </a:r>
            <a:r>
              <a:rPr kumimoji="0" lang="ru-RU" sz="1400" b="0" i="0" u="none" strike="noStrike" kern="0" cap="none" spc="0" normalizeH="0" baseline="0" noProof="0" dirty="0" err="1" smtClean="0">
                <a:ln>
                  <a:noFill/>
                </a:ln>
                <a:solidFill>
                  <a:srgbClr val="000000"/>
                </a:solidFill>
                <a:effectLst/>
                <a:uLnTx/>
                <a:uFillTx/>
                <a:latin typeface="Times New Roman" pitchFamily="16" charset="0"/>
                <a:ea typeface="+mn-ea"/>
                <a:cs typeface="+mn-cs"/>
              </a:rPr>
              <a:t>Бине</a:t>
            </a:r>
            <a:r>
              <a:rPr kumimoji="0" lang="ru-RU" sz="1400" b="0" i="0" u="none" strike="noStrike" kern="0" cap="none" spc="0" normalizeH="0" baseline="0" noProof="0" dirty="0" smtClean="0">
                <a:ln>
                  <a:noFill/>
                </a:ln>
                <a:solidFill>
                  <a:srgbClr val="000000"/>
                </a:solidFill>
                <a:effectLst/>
                <a:uLnTx/>
                <a:uFillTx/>
                <a:latin typeface="Times New Roman" pitchFamily="16" charset="0"/>
                <a:ea typeface="+mn-ea"/>
                <a:cs typeface="+mn-cs"/>
              </a:rPr>
              <a:t> (</a:t>
            </a:r>
            <a:r>
              <a:rPr kumimoji="0" lang="ru-RU" sz="1100" b="0" i="0" u="none" strike="noStrike" kern="0" cap="none" spc="0" normalizeH="0" baseline="0" noProof="0" dirty="0" smtClean="0">
                <a:ln>
                  <a:noFill/>
                </a:ln>
                <a:solidFill>
                  <a:srgbClr val="000000"/>
                </a:solidFill>
                <a:effectLst/>
                <a:uLnTx/>
                <a:uFillTx/>
                <a:latin typeface="Times New Roman" pitchFamily="16" charset="0"/>
                <a:ea typeface="+mn-ea"/>
                <a:cs typeface="+mn-cs"/>
              </a:rPr>
              <a:t>разработчик теста </a:t>
            </a:r>
            <a:r>
              <a:rPr kumimoji="0" lang="en-US" sz="1100" b="0" i="0" u="none" strike="noStrike" kern="0" cap="none" spc="0" normalizeH="0" baseline="0" noProof="0" dirty="0" smtClean="0">
                <a:ln>
                  <a:noFill/>
                </a:ln>
                <a:solidFill>
                  <a:srgbClr val="000000"/>
                </a:solidFill>
                <a:effectLst/>
                <a:uLnTx/>
                <a:uFillTx/>
                <a:latin typeface="Times New Roman" pitchFamily="16" charset="0"/>
                <a:ea typeface="+mn-ea"/>
                <a:cs typeface="+mn-cs"/>
              </a:rPr>
              <a:t>IQ</a:t>
            </a:r>
            <a:r>
              <a:rPr kumimoji="0" lang="ru-RU" sz="1400" b="0" i="0" u="none" strike="noStrike" kern="0" cap="none" spc="0" normalizeH="0" baseline="0" noProof="0" dirty="0" smtClean="0">
                <a:ln>
                  <a:noFill/>
                </a:ln>
                <a:solidFill>
                  <a:srgbClr val="000000"/>
                </a:solidFill>
                <a:effectLst/>
                <a:uLnTx/>
                <a:uFillTx/>
                <a:latin typeface="Times New Roman" pitchFamily="16" charset="0"/>
                <a:ea typeface="+mn-ea"/>
                <a:cs typeface="+mn-cs"/>
              </a:rPr>
              <a:t>), исследуя развитие интеллекта у детей</a:t>
            </a:r>
            <a:r>
              <a:rPr kumimoji="0" lang="en-US" sz="1400" b="0" i="0" u="none" strike="noStrike" kern="0" cap="none" spc="0" normalizeH="0" baseline="0" noProof="0" dirty="0" smtClean="0">
                <a:ln>
                  <a:noFill/>
                </a:ln>
                <a:solidFill>
                  <a:srgbClr val="000000"/>
                </a:solidFill>
                <a:effectLst/>
                <a:uLnTx/>
                <a:uFillTx/>
                <a:latin typeface="Times New Roman" pitchFamily="16" charset="0"/>
                <a:ea typeface="+mn-ea"/>
                <a:cs typeface="+mn-cs"/>
              </a:rPr>
              <a:t>:</a:t>
            </a:r>
          </a:p>
          <a:p>
            <a:pPr marL="0" marR="0" lvl="0" indent="0" algn="l" defTabSz="449263" rtl="0" eaLnBrk="0" fontAlgn="base" latinLnBrk="0" hangingPunct="0">
              <a:lnSpc>
                <a:spcPct val="90000"/>
              </a:lnSpc>
              <a:spcBef>
                <a:spcPct val="0"/>
              </a:spcBef>
              <a:spcAft>
                <a:spcPts val="300"/>
              </a:spcAft>
              <a:buClr>
                <a:srgbClr val="000000"/>
              </a:buClr>
              <a:buSzPct val="45000"/>
              <a:buFont typeface="Wingdings" pitchFamily="2" charset="2"/>
              <a:buNone/>
              <a:tabLst/>
              <a:defRPr/>
            </a:pPr>
            <a:r>
              <a:rPr kumimoji="0" lang="en-US" sz="1400" b="0" i="0" u="none" strike="noStrike" kern="0" cap="none" spc="0" normalizeH="0" baseline="0" noProof="0" dirty="0" smtClean="0">
                <a:ln>
                  <a:noFill/>
                </a:ln>
                <a:solidFill>
                  <a:srgbClr val="000000"/>
                </a:solidFill>
                <a:effectLst/>
                <a:uLnTx/>
                <a:uFillTx/>
                <a:latin typeface="Times New Roman" pitchFamily="16" charset="0"/>
                <a:ea typeface="+mn-ea"/>
                <a:cs typeface="+mn-cs"/>
              </a:rPr>
              <a:t>  </a:t>
            </a:r>
            <a:r>
              <a:rPr kumimoji="0" lang="ru-RU" sz="1400" b="0" i="0" u="none" strike="noStrike" kern="0" cap="none" spc="0" normalizeH="0" baseline="0" noProof="0" dirty="0" smtClean="0">
                <a:ln>
                  <a:noFill/>
                </a:ln>
                <a:solidFill>
                  <a:srgbClr val="000000"/>
                </a:solidFill>
                <a:effectLst/>
                <a:uLnTx/>
                <a:uFillTx/>
                <a:latin typeface="Times New Roman" pitchFamily="16" charset="0"/>
                <a:ea typeface="+mn-ea"/>
                <a:cs typeface="+mn-cs"/>
              </a:rPr>
              <a:t>  </a:t>
            </a:r>
            <a:r>
              <a:rPr kumimoji="0" lang="en-US" sz="1200" b="0" i="0" u="none" strike="noStrike" kern="0" cap="none" spc="0" normalizeH="0" baseline="0" noProof="0" dirty="0" smtClean="0">
                <a:ln>
                  <a:noFill/>
                </a:ln>
                <a:solidFill>
                  <a:srgbClr val="000000"/>
                </a:solidFill>
                <a:effectLst/>
                <a:uLnTx/>
                <a:uFillTx/>
                <a:latin typeface="Times New Roman" pitchFamily="16" charset="0"/>
                <a:ea typeface="+mn-ea"/>
                <a:cs typeface="+mn-cs"/>
              </a:rPr>
              <a:t>- </a:t>
            </a:r>
            <a:r>
              <a:rPr kumimoji="0" lang="ru-RU" sz="1200" b="0" i="0" u="none" strike="noStrike" kern="0" cap="none" spc="0" normalizeH="0" baseline="0" noProof="0" dirty="0" smtClean="0">
                <a:ln>
                  <a:noFill/>
                </a:ln>
                <a:solidFill>
                  <a:srgbClr val="000000"/>
                </a:solidFill>
                <a:effectLst/>
                <a:uLnTx/>
                <a:uFillTx/>
                <a:latin typeface="Times New Roman" pitchFamily="16" charset="0"/>
                <a:ea typeface="+mn-ea"/>
                <a:cs typeface="+mn-cs"/>
              </a:rPr>
              <a:t>обратил внимание на типы </a:t>
            </a:r>
            <a:r>
              <a:rPr kumimoji="0" lang="ru-RU" sz="1200" b="0" i="1" u="sng" strike="noStrike" kern="0" cap="none" spc="0" normalizeH="0" baseline="0" noProof="0" dirty="0" smtClean="0">
                <a:ln>
                  <a:noFill/>
                </a:ln>
                <a:solidFill>
                  <a:srgbClr val="000000"/>
                </a:solidFill>
                <a:effectLst/>
                <a:uLnTx/>
                <a:uFillTx/>
                <a:latin typeface="Times New Roman" pitchFamily="16" charset="0"/>
                <a:ea typeface="+mn-ea"/>
                <a:cs typeface="+mn-cs"/>
              </a:rPr>
              <a:t>ошибок</a:t>
            </a:r>
            <a:r>
              <a:rPr kumimoji="0" lang="ru-RU" sz="1200" b="0" i="0" u="none" strike="noStrike" kern="0" cap="none" spc="0" normalizeH="0" baseline="0" noProof="0" dirty="0" smtClean="0">
                <a:ln>
                  <a:noFill/>
                </a:ln>
                <a:solidFill>
                  <a:srgbClr val="000000"/>
                </a:solidFill>
                <a:effectLst/>
                <a:uLnTx/>
                <a:uFillTx/>
                <a:latin typeface="Times New Roman" pitchFamily="16" charset="0"/>
                <a:ea typeface="+mn-ea"/>
                <a:cs typeface="+mn-cs"/>
              </a:rPr>
              <a:t>, допускаемых  детьми при тестировании;</a:t>
            </a:r>
          </a:p>
          <a:p>
            <a:pPr marL="0" marR="0" lvl="0" indent="0" algn="l" defTabSz="449263" rtl="0" eaLnBrk="0" fontAlgn="base" latinLnBrk="0" hangingPunct="0">
              <a:lnSpc>
                <a:spcPct val="90000"/>
              </a:lnSpc>
              <a:spcBef>
                <a:spcPct val="0"/>
              </a:spcBef>
              <a:spcAft>
                <a:spcPts val="300"/>
              </a:spcAft>
              <a:buClr>
                <a:srgbClr val="000000"/>
              </a:buClr>
              <a:buSzPct val="45000"/>
              <a:buFont typeface="Wingdings" pitchFamily="2" charset="2"/>
              <a:buNone/>
              <a:tabLst/>
              <a:defRPr/>
            </a:pPr>
            <a:r>
              <a:rPr kumimoji="0" lang="ru-RU" sz="1200" b="0" i="0" u="none" strike="noStrike" kern="0" cap="none" spc="0" normalizeH="0" baseline="0" noProof="0" dirty="0" smtClean="0">
                <a:ln>
                  <a:noFill/>
                </a:ln>
                <a:solidFill>
                  <a:srgbClr val="000000"/>
                </a:solidFill>
                <a:effectLst/>
                <a:uLnTx/>
                <a:uFillTx/>
                <a:latin typeface="Times New Roman" pitchFamily="16" charset="0"/>
                <a:ea typeface="+mn-ea"/>
                <a:cs typeface="+mn-cs"/>
              </a:rPr>
              <a:t>  </a:t>
            </a:r>
            <a:r>
              <a:rPr kumimoji="0" lang="en-US" sz="1200" b="0" i="0" u="none" strike="noStrike" kern="0" cap="none" spc="0" normalizeH="0" baseline="0" noProof="0" dirty="0" smtClean="0">
                <a:ln>
                  <a:noFill/>
                </a:ln>
                <a:solidFill>
                  <a:srgbClr val="000000"/>
                </a:solidFill>
                <a:effectLst/>
                <a:uLnTx/>
                <a:uFillTx/>
                <a:latin typeface="Times New Roman" pitchFamily="16" charset="0"/>
                <a:ea typeface="+mn-ea"/>
                <a:cs typeface="+mn-cs"/>
              </a:rPr>
              <a:t>  -</a:t>
            </a:r>
            <a:r>
              <a:rPr kumimoji="0" lang="ru-RU" sz="1200" b="0" i="0" u="none" strike="noStrike" kern="0" cap="none" spc="0" normalizeH="0" baseline="0" noProof="0" dirty="0" smtClean="0">
                <a:ln>
                  <a:noFill/>
                </a:ln>
                <a:solidFill>
                  <a:srgbClr val="000000"/>
                </a:solidFill>
                <a:effectLst/>
                <a:uLnTx/>
                <a:uFillTx/>
                <a:latin typeface="Times New Roman" pitchFamily="16" charset="0"/>
                <a:ea typeface="+mn-ea"/>
                <a:cs typeface="+mn-cs"/>
              </a:rPr>
              <a:t> отверг </a:t>
            </a:r>
            <a:r>
              <a:rPr kumimoji="0" lang="ru-RU" sz="1200" b="0" i="1" u="none" strike="noStrike" kern="0" cap="none" spc="0" normalizeH="0" baseline="0" noProof="0" dirty="0" smtClean="0">
                <a:ln>
                  <a:noFill/>
                </a:ln>
                <a:solidFill>
                  <a:srgbClr val="000000"/>
                </a:solidFill>
                <a:effectLst/>
                <a:uLnTx/>
                <a:uFillTx/>
                <a:latin typeface="Times New Roman" pitchFamily="16" charset="0"/>
                <a:ea typeface="+mn-ea"/>
                <a:cs typeface="+mn-cs"/>
              </a:rPr>
              <a:t>количественное </a:t>
            </a:r>
            <a:r>
              <a:rPr kumimoji="0" lang="ru-RU" sz="1200" b="0" i="0" u="none" strike="noStrike" kern="0" cap="none" spc="0" normalizeH="0" baseline="0" noProof="0" dirty="0" smtClean="0">
                <a:ln>
                  <a:noFill/>
                </a:ln>
                <a:solidFill>
                  <a:srgbClr val="000000"/>
                </a:solidFill>
                <a:effectLst/>
                <a:uLnTx/>
                <a:uFillTx/>
                <a:latin typeface="Times New Roman" pitchFamily="16" charset="0"/>
                <a:ea typeface="+mn-ea"/>
                <a:cs typeface="+mn-cs"/>
              </a:rPr>
              <a:t>определение интеллекта;</a:t>
            </a:r>
          </a:p>
          <a:p>
            <a:pPr marL="0" marR="0" lvl="0" indent="0" algn="l" defTabSz="449263" rtl="0" eaLnBrk="0" fontAlgn="base" latinLnBrk="0" hangingPunct="0">
              <a:lnSpc>
                <a:spcPct val="90000"/>
              </a:lnSpc>
              <a:spcBef>
                <a:spcPct val="0"/>
              </a:spcBef>
              <a:spcAft>
                <a:spcPts val="300"/>
              </a:spcAft>
              <a:buClr>
                <a:srgbClr val="000000"/>
              </a:buClr>
              <a:buSzPct val="45000"/>
              <a:buFont typeface="Wingdings" pitchFamily="2" charset="2"/>
              <a:buNone/>
              <a:tabLst/>
              <a:defRPr/>
            </a:pPr>
            <a:r>
              <a:rPr kumimoji="0" lang="ru-RU" sz="1200" b="0" i="0" u="none" strike="noStrike" kern="0" cap="none" spc="0" normalizeH="0" baseline="0" noProof="0" dirty="0" smtClean="0">
                <a:ln>
                  <a:noFill/>
                </a:ln>
                <a:solidFill>
                  <a:srgbClr val="000000"/>
                </a:solidFill>
                <a:effectLst/>
                <a:uLnTx/>
                <a:uFillTx/>
                <a:latin typeface="Times New Roman" pitchFamily="16" charset="0"/>
                <a:ea typeface="+mn-ea"/>
                <a:cs typeface="+mn-cs"/>
              </a:rPr>
              <a:t>    </a:t>
            </a:r>
            <a:r>
              <a:rPr kumimoji="0" lang="en-US" sz="1200" b="0" i="0" u="none" strike="noStrike" kern="0" cap="none" spc="0" normalizeH="0" baseline="0" noProof="0" dirty="0" smtClean="0">
                <a:ln>
                  <a:noFill/>
                </a:ln>
                <a:solidFill>
                  <a:srgbClr val="000000"/>
                </a:solidFill>
                <a:effectLst/>
                <a:uLnTx/>
                <a:uFillTx/>
                <a:latin typeface="Times New Roman" pitchFamily="16" charset="0"/>
                <a:ea typeface="+mn-ea"/>
                <a:cs typeface="+mn-cs"/>
              </a:rPr>
              <a:t>-</a:t>
            </a:r>
            <a:r>
              <a:rPr kumimoji="0" lang="ru-RU" sz="1200" b="0" i="0" u="none" strike="noStrike" kern="0" cap="none" spc="0" normalizeH="0" baseline="0" noProof="0" dirty="0" smtClean="0">
                <a:ln>
                  <a:noFill/>
                </a:ln>
                <a:solidFill>
                  <a:srgbClr val="000000"/>
                </a:solidFill>
                <a:effectLst/>
                <a:uLnTx/>
                <a:uFillTx/>
                <a:latin typeface="Times New Roman" pitchFamily="16" charset="0"/>
                <a:ea typeface="+mn-ea"/>
                <a:cs typeface="+mn-cs"/>
              </a:rPr>
              <a:t> предложил концепцию качественно отличающихся </a:t>
            </a:r>
            <a:r>
              <a:rPr kumimoji="0" lang="ru-RU" sz="1200" b="0" i="1" u="sng" strike="noStrike" kern="0" cap="none" spc="0" normalizeH="0" baseline="0" noProof="0" dirty="0" smtClean="0">
                <a:ln>
                  <a:noFill/>
                </a:ln>
                <a:solidFill>
                  <a:srgbClr val="000000"/>
                </a:solidFill>
                <a:effectLst/>
                <a:uLnTx/>
                <a:uFillTx/>
                <a:latin typeface="Times New Roman" pitchFamily="16" charset="0"/>
                <a:ea typeface="+mn-ea"/>
                <a:cs typeface="+mn-cs"/>
              </a:rPr>
              <a:t>уровней развития</a:t>
            </a:r>
            <a:r>
              <a:rPr kumimoji="0" lang="ru-RU" sz="1200" b="0" i="0" u="none" strike="noStrike" kern="0" cap="none" spc="0" normalizeH="0" baseline="0" noProof="0" dirty="0" smtClean="0">
                <a:ln>
                  <a:noFill/>
                </a:ln>
                <a:solidFill>
                  <a:srgbClr val="000000"/>
                </a:solidFill>
                <a:effectLst/>
                <a:uLnTx/>
                <a:uFillTx/>
                <a:latin typeface="Times New Roman" pitchFamily="16" charset="0"/>
                <a:ea typeface="+mn-ea"/>
                <a:cs typeface="+mn-cs"/>
              </a:rPr>
              <a:t>.</a:t>
            </a:r>
          </a:p>
          <a:p>
            <a:pPr marL="0" marR="0" lvl="0" indent="0" algn="l" defTabSz="449263" rtl="0" eaLnBrk="0" fontAlgn="base" latinLnBrk="0" hangingPunct="0">
              <a:lnSpc>
                <a:spcPct val="90000"/>
              </a:lnSpc>
              <a:spcBef>
                <a:spcPct val="0"/>
              </a:spcBef>
              <a:spcAft>
                <a:spcPts val="300"/>
              </a:spcAft>
              <a:buClr>
                <a:srgbClr val="000000"/>
              </a:buClr>
              <a:buSzPct val="45000"/>
              <a:buFont typeface="Wingdings" pitchFamily="2" charset="2"/>
              <a:buNone/>
              <a:tabLst/>
              <a:defRPr/>
            </a:pPr>
            <a:r>
              <a:rPr kumimoji="0" lang="ru-RU" sz="1100" b="0" i="1" u="none" strike="noStrike" kern="0" cap="none" spc="0" normalizeH="0" baseline="0" noProof="0" dirty="0" smtClean="0">
                <a:ln>
                  <a:noFill/>
                </a:ln>
                <a:solidFill>
                  <a:srgbClr val="000000"/>
                </a:solidFill>
                <a:effectLst/>
                <a:uLnTx/>
                <a:uFillTx/>
                <a:latin typeface="Times New Roman" pitchFamily="16" charset="0"/>
                <a:ea typeface="+mn-ea"/>
                <a:cs typeface="+mn-cs"/>
              </a:rPr>
              <a:t>«…наконец я нашёл свою область исследований…»</a:t>
            </a:r>
          </a:p>
          <a:p>
            <a:r>
              <a:rPr lang="ru-RU" sz="1100" dirty="0" smtClean="0"/>
              <a:t>Собрав и сопоставив многочисленные детские рисунки, Пиаже высказал предположение, что они раскрывают как качественное своеобразие детского мышления, так и недо­статочное понимание детьми отношений между множеством и его элементами. По сравнению со взрослыми, маленьким детям присущи, по-видимому, когнитивные ограничения. Фактически, эти ограничения заключаются не в недостатках интел­лекта, а в различии когнитивных структур, которыми пользуются взрослые и дети. В отличие от взрослых, дети могут видеть происходящее только со своей точки зре­ния (эгоцентризм) и сосредоточиваться только на одном отношении за раз (</a:t>
            </a:r>
            <a:r>
              <a:rPr lang="ru-RU" sz="1100" dirty="0" err="1" smtClean="0"/>
              <a:t>центрация</a:t>
            </a:r>
            <a:r>
              <a:rPr lang="ru-RU" sz="1100" dirty="0" smtClean="0"/>
              <a:t>). По собственному опыту ребенок знает, что предметы, расположенные </a:t>
            </a:r>
            <a:r>
              <a:rPr lang="ru-RU" sz="1100" i="1" dirty="0" smtClean="0"/>
              <a:t>на</a:t>
            </a:r>
            <a:r>
              <a:rPr lang="ru-RU" sz="1100" dirty="0" smtClean="0"/>
              <a:t> чем-то, связаны с этим «чем-то» определенным образом. Поэтому дома, нарисованные ими, ровно стоят на земле, а труба перпендикулярна скату крыши.</a:t>
            </a:r>
          </a:p>
          <a:p>
            <a:r>
              <a:rPr lang="ru-RU" sz="1100" dirty="0" smtClean="0"/>
              <a:t>А как насчет «</a:t>
            </a:r>
            <a:r>
              <a:rPr lang="ru-RU" sz="1100" dirty="0" err="1" smtClean="0"/>
              <a:t>головоногов</a:t>
            </a:r>
            <a:r>
              <a:rPr lang="ru-RU" sz="1100" dirty="0" smtClean="0"/>
              <a:t>»? Неужели дети действительно думают, что лицо у</a:t>
            </a:r>
            <a:r>
              <a:rPr lang="ru-RU" sz="1100" i="1" dirty="0" smtClean="0"/>
              <a:t> </a:t>
            </a:r>
            <a:r>
              <a:rPr lang="ru-RU" sz="1100" dirty="0" smtClean="0"/>
              <a:t>человека там же, где живот? Нет, отвечают Пиаже и некоторые другие исследователи. Просто это изображение того, что дети считают </a:t>
            </a:r>
            <a:r>
              <a:rPr lang="ru-RU" sz="1100" i="1" dirty="0" smtClean="0"/>
              <a:t>самым важным</a:t>
            </a:r>
            <a:r>
              <a:rPr lang="ru-RU" sz="1100" dirty="0" smtClean="0"/>
              <a:t> у человека (</a:t>
            </a:r>
            <a:r>
              <a:rPr lang="en-US" sz="1100" dirty="0" smtClean="0"/>
              <a:t>Freeman</a:t>
            </a:r>
            <a:r>
              <a:rPr lang="ru-RU" sz="1100" dirty="0" smtClean="0"/>
              <a:t>, 1980). Детский рисунок — не фотография, а скорее символическое изображение ребенком своего представления и понимания мира. Не все исследователи согласны с интерпретацией детских рисунков, предложенной Пиаже. Однако ему</a:t>
            </a:r>
            <a:r>
              <a:rPr lang="ru-RU" sz="1100" i="1" dirty="0" smtClean="0"/>
              <a:t> </a:t>
            </a:r>
            <a:r>
              <a:rPr lang="ru-RU" sz="1100" dirty="0" smtClean="0"/>
              <a:t>удалось </a:t>
            </a:r>
            <a:r>
              <a:rPr lang="ru-RU" sz="1100" b="0" dirty="0" smtClean="0"/>
              <a:t>наглядно доказать наличие общих признаков, часто обнаруживаемых в рисунках детей разных возрастов, и подтолкнуть других исследователей к систематическому изучению детского мышления, находящего выражение в их изобразительной деятельности (</a:t>
            </a:r>
            <a:r>
              <a:rPr lang="en-US" sz="1100" b="0" dirty="0" smtClean="0"/>
              <a:t>Winner</a:t>
            </a:r>
            <a:r>
              <a:rPr lang="ru-RU" sz="1100" b="0" dirty="0" smtClean="0"/>
              <a:t>, 1986).</a:t>
            </a:r>
            <a:endParaRPr lang="en-US" sz="1100" b="0" dirty="0" smtClean="0"/>
          </a:p>
          <a:p>
            <a:pPr>
              <a:lnSpc>
                <a:spcPct val="90000"/>
              </a:lnSpc>
              <a:buFont typeface="Monotype Sorts" pitchFamily="1" charset="2"/>
              <a:buNone/>
            </a:pPr>
            <a:r>
              <a:rPr lang="ru-RU" sz="3600" b="1" dirty="0" smtClean="0"/>
              <a:t>«Минусы»</a:t>
            </a:r>
            <a:endParaRPr lang="en-US" sz="3600" b="1" dirty="0" smtClean="0"/>
          </a:p>
          <a:p>
            <a:pPr>
              <a:lnSpc>
                <a:spcPct val="90000"/>
              </a:lnSpc>
              <a:buFont typeface="Monotype Sorts" pitchFamily="1" charset="2"/>
              <a:buNone/>
            </a:pPr>
            <a:r>
              <a:rPr lang="ru-RU" sz="3600" dirty="0" smtClean="0"/>
              <a:t>Недооценивал способности детей </a:t>
            </a:r>
          </a:p>
          <a:p>
            <a:pPr>
              <a:lnSpc>
                <a:spcPct val="90000"/>
              </a:lnSpc>
              <a:buFont typeface="Monotype Sorts" pitchFamily="1" charset="2"/>
              <a:buNone/>
            </a:pPr>
            <a:r>
              <a:rPr lang="ru-RU" sz="3600" dirty="0" smtClean="0"/>
              <a:t>Полагал стадии развития фиксированными</a:t>
            </a:r>
            <a:endParaRPr lang="en-US" sz="3600" dirty="0" smtClean="0"/>
          </a:p>
          <a:p>
            <a:pPr>
              <a:lnSpc>
                <a:spcPct val="90000"/>
              </a:lnSpc>
              <a:buFont typeface="Monotype Sorts" pitchFamily="1" charset="2"/>
              <a:buNone/>
            </a:pPr>
            <a:r>
              <a:rPr lang="ru-RU" sz="3600" dirty="0" smtClean="0"/>
              <a:t>Практически не учитывал роль культурного и социального </a:t>
            </a:r>
            <a:endParaRPr lang="en-US" sz="3600" dirty="0" smtClean="0">
              <a:solidFill>
                <a:srgbClr val="000000"/>
              </a:solidFill>
              <a:latin typeface="+mn-lt"/>
              <a:ea typeface="+mn-ea"/>
              <a:cs typeface="+mn-cs"/>
            </a:endParaRPr>
          </a:p>
          <a:p>
            <a:endParaRPr lang="ru-RU" sz="1100" dirty="0" smtClean="0"/>
          </a:p>
          <a:p>
            <a:endParaRPr lang="ru-RU" sz="1100" dirty="0" smtClean="0"/>
          </a:p>
          <a:p>
            <a:pPr marL="0" marR="0" lvl="0" indent="0" algn="l" defTabSz="449263" rtl="0" eaLnBrk="0" fontAlgn="base" latinLnBrk="0" hangingPunct="0">
              <a:lnSpc>
                <a:spcPct val="90000"/>
              </a:lnSpc>
              <a:spcBef>
                <a:spcPct val="0"/>
              </a:spcBef>
              <a:spcAft>
                <a:spcPts val="300"/>
              </a:spcAft>
              <a:buClr>
                <a:srgbClr val="000000"/>
              </a:buClr>
              <a:buSzPct val="45000"/>
              <a:buFont typeface="Wingdings" pitchFamily="2" charset="2"/>
              <a:buNone/>
              <a:tabLst/>
              <a:defRPr/>
            </a:pPr>
            <a:endParaRPr kumimoji="0" lang="en-US" sz="1100" b="0" i="1" u="none" strike="noStrike" kern="0" cap="none" spc="0" normalizeH="0" baseline="0" noProof="0" dirty="0" smtClean="0">
              <a:ln>
                <a:noFill/>
              </a:ln>
              <a:solidFill>
                <a:srgbClr val="000000"/>
              </a:solidFill>
              <a:effectLst/>
              <a:uLnTx/>
              <a:uFillTx/>
              <a:latin typeface="Times New Roman" pitchFamily="16" charset="0"/>
              <a:ea typeface="+mn-ea"/>
              <a:cs typeface="+mn-cs"/>
            </a:endParaRPr>
          </a:p>
          <a:p>
            <a:endParaRPr lang="ru-RU" sz="1200" kern="1200" dirty="0" smtClean="0">
              <a:solidFill>
                <a:srgbClr val="000000"/>
              </a:solidFill>
              <a:latin typeface="Times New Roman" pitchFamily="16" charset="0"/>
              <a:ea typeface="+mn-ea"/>
              <a:cs typeface="+mn-cs"/>
            </a:endParaRPr>
          </a:p>
          <a:p>
            <a:endParaRPr lang="ru-RU"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19</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sz="1200" kern="1200" dirty="0" smtClean="0">
                <a:solidFill>
                  <a:srgbClr val="000000"/>
                </a:solidFill>
                <a:latin typeface="Times New Roman" pitchFamily="16" charset="0"/>
                <a:ea typeface="+mn-ea"/>
                <a:cs typeface="+mn-cs"/>
              </a:rPr>
              <a:t>Теория развития человека, которая использует аналогию с компьютером для разработки программы исследовании способов приема, обработки и хранения информации и пытаются разработать науку о человеческом поведении. Они хотят идентифицировать основные процессы, такие как восприятие, внимание или па­мять, и точно описать, как они функционируют.</a:t>
            </a:r>
          </a:p>
          <a:p>
            <a:r>
              <a:rPr lang="ru-RU" sz="1200" kern="1200" dirty="0" smtClean="0">
                <a:solidFill>
                  <a:srgbClr val="000000"/>
                </a:solidFill>
                <a:latin typeface="Times New Roman" pitchFamily="16" charset="0"/>
                <a:ea typeface="+mn-ea"/>
                <a:cs typeface="+mn-cs"/>
              </a:rPr>
              <a:t>Все люди постоянно обрабатывают информацию. Мы избирательно обращаем свое внимание на что-либо, например на буквы на этой странице. Мы преобразовы­ваем буквы в слова, а слова — в мысли. Затем мы запоминаем эти мысли, чтобы воспользоваться ими позднее. Поэтому многие теоретики информационного подхо­да используют компьютер в качестве модели человеческого мозга. У компьютера есть аппаратное обеспечение — сама машина и программное обеспечение — программы, </a:t>
            </a:r>
            <a:r>
              <a:rPr lang="ru-RU" sz="1200" kern="1200" dirty="0" smtClean="0">
                <a:solidFill>
                  <a:srgbClr val="000000"/>
                </a:solidFill>
                <a:latin typeface="Calibri" pitchFamily="34" charset="0"/>
                <a:ea typeface="+mn-ea"/>
                <a:cs typeface="+mn-cs"/>
              </a:rPr>
              <a:t>которые руководят его действиями. Интеллект также имеет «аппаратное обеспечение» — клетки и ткани мозга и «программное обеспечение» — усвоенные в ходе </a:t>
            </a:r>
            <a:r>
              <a:rPr lang="ru-RU" sz="1200" kern="1200" dirty="0" err="1" smtClean="0">
                <a:solidFill>
                  <a:srgbClr val="000000"/>
                </a:solidFill>
                <a:latin typeface="Calibri" pitchFamily="34" charset="0"/>
                <a:ea typeface="+mn-ea"/>
                <a:cs typeface="+mn-cs"/>
              </a:rPr>
              <a:t>научения</a:t>
            </a:r>
            <a:r>
              <a:rPr lang="ru-RU" sz="1200" kern="1200" dirty="0" smtClean="0">
                <a:solidFill>
                  <a:srgbClr val="000000"/>
                </a:solidFill>
                <a:latin typeface="Calibri" pitchFamily="34" charset="0"/>
                <a:ea typeface="+mn-ea"/>
                <a:cs typeface="+mn-cs"/>
              </a:rPr>
              <a:t> стратегии обработки информации. Компьютер должен обрабаты­вать вводимые в него данные, выполнять с ними определенные операции, запоми­нать информацию и выдавать результаты. Интеллект тоже должен избирательно направлять внимание и воспринимать информацию, устанавливать связи, произво­дить расчеты или какие-либо еще операции с исходной информацией. Как правило, информация должна сохраняться в памяти и в дальнейшем извлекаться оттуда по запросу. И наконец, должен формироваться «выходной сигнал» в виде реакций — слов или действий.</a:t>
            </a:r>
          </a:p>
          <a:p>
            <a:r>
              <a:rPr lang="ru-RU" sz="1200" kern="1200" dirty="0" smtClean="0">
                <a:solidFill>
                  <a:srgbClr val="000000"/>
                </a:solidFill>
                <a:latin typeface="Calibri" pitchFamily="34" charset="0"/>
                <a:ea typeface="+mn-ea"/>
                <a:cs typeface="+mn-cs"/>
              </a:rPr>
              <a:t>Некоторые теоретики информационной психологии в поисках подхода к изучению развития когнитивных процессов обратили внимание на детей. Этих ученых особенно заинтересовала когнитивная деятельность, которую они называют </a:t>
            </a:r>
            <a:r>
              <a:rPr lang="ru-RU" sz="1200" i="1" kern="1200" dirty="0" smtClean="0">
                <a:solidFill>
                  <a:srgbClr val="000000"/>
                </a:solidFill>
                <a:latin typeface="Calibri" pitchFamily="34" charset="0"/>
                <a:ea typeface="+mn-ea"/>
                <a:cs typeface="+mn-cs"/>
              </a:rPr>
              <a:t>кодированием.</a:t>
            </a:r>
            <a:r>
              <a:rPr lang="ru-RU" sz="1200" kern="1200" dirty="0" smtClean="0">
                <a:solidFill>
                  <a:srgbClr val="000000"/>
                </a:solidFill>
                <a:latin typeface="Calibri" pitchFamily="34" charset="0"/>
                <a:ea typeface="+mn-ea"/>
                <a:cs typeface="+mn-cs"/>
              </a:rPr>
              <a:t> Этим термином обозначается процесс идентификации ключевых признаков объекта или события с целью формирования внутренней репрезентации события (</a:t>
            </a:r>
            <a:r>
              <a:rPr lang="en-US" sz="1200" kern="1200" dirty="0" err="1" smtClean="0">
                <a:solidFill>
                  <a:srgbClr val="000000"/>
                </a:solidFill>
                <a:latin typeface="Calibri" pitchFamily="34" charset="0"/>
                <a:ea typeface="+mn-ea"/>
                <a:cs typeface="+mn-cs"/>
              </a:rPr>
              <a:t>Siegler</a:t>
            </a:r>
            <a:r>
              <a:rPr lang="ru-RU" sz="1200" kern="1200" dirty="0" smtClean="0">
                <a:solidFill>
                  <a:srgbClr val="000000"/>
                </a:solidFill>
                <a:latin typeface="Calibri" pitchFamily="34" charset="0"/>
                <a:ea typeface="+mn-ea"/>
                <a:cs typeface="+mn-cs"/>
              </a:rPr>
              <a:t>, 1986). Такая внутренняя репрезентация несколько напоминает </a:t>
            </a:r>
            <a:r>
              <a:rPr lang="ru-RU" sz="1200" i="1" kern="1200" dirty="0" smtClean="0">
                <a:solidFill>
                  <a:srgbClr val="000000"/>
                </a:solidFill>
                <a:latin typeface="Calibri" pitchFamily="34" charset="0"/>
                <a:ea typeface="+mn-ea"/>
                <a:cs typeface="+mn-cs"/>
              </a:rPr>
              <a:t>умственный образ</a:t>
            </a:r>
            <a:r>
              <a:rPr lang="ru-RU" sz="1200" kern="1200" dirty="0" smtClean="0">
                <a:solidFill>
                  <a:srgbClr val="000000"/>
                </a:solidFill>
                <a:latin typeface="Calibri" pitchFamily="34" charset="0"/>
                <a:ea typeface="+mn-ea"/>
                <a:cs typeface="+mn-cs"/>
              </a:rPr>
              <a:t> Пиаже. Один из касающихся развития вопросов, интересующий теоретиков информационного подхода, формулируется следующим образом: выби­рают ли дети разного возраста различные признаки события или объекта (или их меньшее количество) для того, чтобы сохранить это событие или объект в виде умственного образа? Другой вопрос заключается в том, выбирают ли дети разного возраста различные стратегии кодирования или поиска информации в памяти?</a:t>
            </a:r>
          </a:p>
          <a:p>
            <a:r>
              <a:rPr lang="ru-RU" sz="1200" kern="1200" dirty="0" smtClean="0">
                <a:solidFill>
                  <a:srgbClr val="000000"/>
                </a:solidFill>
                <a:latin typeface="Calibri" pitchFamily="34" charset="0"/>
                <a:ea typeface="+mn-ea"/>
                <a:cs typeface="+mn-cs"/>
              </a:rPr>
              <a:t>Проведены многочисленные исследования способности обрабатывать различ­ную информацию у младенцев, детей и подростков. Некоторые из них мы будем рассматривать в главах этой книги. Только в последние годы сторонникам информационного подхода удалось разработать эксперименты для исследования вопроса о том, как развиваются процессы обработки информации или как формулируют этот вопрос некоторые из них, как «компьютер» перепрограммирует самого себя для работы с новым материалом (</a:t>
            </a:r>
            <a:r>
              <a:rPr lang="en-US" sz="1200" kern="1200" dirty="0" err="1" smtClean="0">
                <a:solidFill>
                  <a:srgbClr val="000000"/>
                </a:solidFill>
                <a:latin typeface="Calibri" pitchFamily="34" charset="0"/>
                <a:ea typeface="+mn-ea"/>
                <a:cs typeface="+mn-cs"/>
              </a:rPr>
              <a:t>Klahr</a:t>
            </a:r>
            <a:r>
              <a:rPr lang="ru-RU" sz="1200" kern="1200" dirty="0" smtClean="0">
                <a:solidFill>
                  <a:srgbClr val="000000"/>
                </a:solidFill>
                <a:latin typeface="Calibri" pitchFamily="34" charset="0"/>
                <a:ea typeface="+mn-ea"/>
                <a:cs typeface="+mn-cs"/>
              </a:rPr>
              <a:t>, </a:t>
            </a:r>
            <a:r>
              <a:rPr lang="en-US" sz="1200" kern="1200" dirty="0" smtClean="0">
                <a:solidFill>
                  <a:srgbClr val="000000"/>
                </a:solidFill>
                <a:latin typeface="Calibri" pitchFamily="34" charset="0"/>
                <a:ea typeface="+mn-ea"/>
                <a:cs typeface="+mn-cs"/>
              </a:rPr>
              <a:t>Langley</a:t>
            </a:r>
            <a:r>
              <a:rPr lang="ru-RU" sz="1200" kern="1200" dirty="0" smtClean="0">
                <a:solidFill>
                  <a:srgbClr val="000000"/>
                </a:solidFill>
                <a:latin typeface="Calibri" pitchFamily="34" charset="0"/>
                <a:ea typeface="+mn-ea"/>
                <a:cs typeface="+mn-cs"/>
              </a:rPr>
              <a:t>, &amp; </a:t>
            </a:r>
            <a:r>
              <a:rPr lang="en-US" sz="1200" kern="1200" dirty="0" err="1" smtClean="0">
                <a:solidFill>
                  <a:srgbClr val="000000"/>
                </a:solidFill>
                <a:latin typeface="Calibri" pitchFamily="34" charset="0"/>
                <a:ea typeface="+mn-ea"/>
                <a:cs typeface="+mn-cs"/>
              </a:rPr>
              <a:t>Necher</a:t>
            </a:r>
            <a:r>
              <a:rPr lang="ru-RU" sz="1200" kern="1200" dirty="0" smtClean="0">
                <a:solidFill>
                  <a:srgbClr val="000000"/>
                </a:solidFill>
                <a:latin typeface="Calibri" pitchFamily="34" charset="0"/>
                <a:ea typeface="+mn-ea"/>
                <a:cs typeface="+mn-cs"/>
              </a:rPr>
              <a:t>, 1987).</a:t>
            </a:r>
          </a:p>
          <a:p>
            <a:endParaRPr lang="ru-RU" sz="1200" dirty="0">
              <a:latin typeface="Calibri" pitchFamily="34" charset="0"/>
            </a:endParaRPr>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20</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dirty="0" smtClean="0">
                <a:solidFill>
                  <a:srgbClr val="00B050"/>
                </a:solidFill>
                <a:latin typeface="Calibri" pitchFamily="34" charset="0"/>
              </a:rPr>
              <a:t>Понимание ложных убеждений </a:t>
            </a:r>
          </a:p>
          <a:p>
            <a:r>
              <a:rPr lang="ru-RU" sz="1200" dirty="0" smtClean="0"/>
              <a:t>Дети наблюдают, как </a:t>
            </a:r>
            <a:r>
              <a:rPr lang="ru-RU" sz="1200" dirty="0" err="1" smtClean="0"/>
              <a:t>Салли</a:t>
            </a:r>
            <a:r>
              <a:rPr lang="ru-RU" sz="1200" dirty="0" smtClean="0"/>
              <a:t> прячет предмет в корзину и уходит, затем Энн перекладывает предмет в коробку. </a:t>
            </a:r>
            <a:endParaRPr lang="en-US" sz="1200" dirty="0" smtClean="0"/>
          </a:p>
          <a:p>
            <a:r>
              <a:rPr lang="ru-RU" sz="1200" dirty="0" smtClean="0"/>
              <a:t>Вопрос: где будет в первую очередь искать предмет </a:t>
            </a:r>
            <a:r>
              <a:rPr lang="ru-RU" sz="1200" dirty="0" err="1" smtClean="0"/>
              <a:t>Салли</a:t>
            </a:r>
            <a:r>
              <a:rPr lang="ru-RU" sz="1200" dirty="0" smtClean="0"/>
              <a:t>, когда вернётся? </a:t>
            </a:r>
            <a:endParaRPr lang="en-US" sz="1200" dirty="0" smtClean="0"/>
          </a:p>
          <a:p>
            <a:r>
              <a:rPr lang="ru-RU" sz="1200" dirty="0" smtClean="0"/>
              <a:t>Те, кто отвечает, что в корзине, обнаруживают способность к «</a:t>
            </a:r>
            <a:r>
              <a:rPr lang="ru-RU" sz="1200" dirty="0" err="1" smtClean="0"/>
              <a:t>theory</a:t>
            </a:r>
            <a:r>
              <a:rPr lang="ru-RU" sz="1200" dirty="0" smtClean="0"/>
              <a:t> </a:t>
            </a:r>
            <a:r>
              <a:rPr lang="ru-RU" sz="1200" dirty="0" err="1" smtClean="0"/>
              <a:t>of</a:t>
            </a:r>
            <a:r>
              <a:rPr lang="ru-RU" sz="1200" dirty="0" smtClean="0"/>
              <a:t> </a:t>
            </a:r>
            <a:r>
              <a:rPr lang="ru-RU" sz="1200" dirty="0" err="1" smtClean="0"/>
              <a:t>mind</a:t>
            </a:r>
            <a:r>
              <a:rPr lang="ru-RU" sz="1200" dirty="0" smtClean="0"/>
              <a:t>».  </a:t>
            </a:r>
          </a:p>
          <a:p>
            <a:r>
              <a:rPr lang="ru-RU" sz="1200" dirty="0" smtClean="0"/>
              <a:t>Дети в норме начинают справляться с этим заданием в возрасте четырёх лет. </a:t>
            </a:r>
          </a:p>
          <a:p>
            <a:r>
              <a:rPr lang="ru-RU" sz="1200" dirty="0" smtClean="0"/>
              <a:t>Дети, отвечающие, что </a:t>
            </a:r>
            <a:r>
              <a:rPr lang="ru-RU" sz="1200" dirty="0" err="1" smtClean="0"/>
              <a:t>Салли</a:t>
            </a:r>
            <a:r>
              <a:rPr lang="ru-RU" sz="1200" dirty="0" smtClean="0"/>
              <a:t> будет исследовать коробку, признаются имеющими искажённое психическое развитие (аутизм), если они старше 4-х лет.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200" b="1" dirty="0" smtClean="0">
                <a:solidFill>
                  <a:srgbClr val="00B050"/>
                </a:solidFill>
                <a:latin typeface="Calibri" pitchFamily="34" charset="0"/>
              </a:rPr>
              <a:t>Понимание ложности собственных убеждений</a:t>
            </a:r>
            <a:endParaRPr lang="ru-RU" sz="1200" b="1" dirty="0" smtClean="0">
              <a:solidFill>
                <a:srgbClr val="3C5253"/>
              </a:solidFill>
              <a:latin typeface="Calibri" pitchFamily="34" charset="0"/>
            </a:endParaRPr>
          </a:p>
          <a:p>
            <a:r>
              <a:rPr lang="ru-RU" sz="1200" b="1" dirty="0" smtClean="0">
                <a:solidFill>
                  <a:srgbClr val="3C5253"/>
                </a:solidFill>
                <a:latin typeface="Calibri" pitchFamily="34" charset="0"/>
              </a:rPr>
              <a:t>«Казалось—оказалось» </a:t>
            </a:r>
            <a:r>
              <a:rPr lang="ru-RU" sz="1200" dirty="0" smtClean="0"/>
              <a:t>Ребёнка просят угадать, что находится в коробке из-под конфет. Когда ребёнок говорит «конфетки», коробочку открывают, показывая, что на самом деле там лежит карандаш. </a:t>
            </a:r>
          </a:p>
          <a:p>
            <a:r>
              <a:rPr lang="ru-RU" sz="1200" dirty="0" smtClean="0"/>
              <a:t>Затем экспериментатор снова закрывает крышку и говорит: «Когда придёт Петя, я покажу ему эту коробку закрытой, как тебе. Я спрошу его, что там внутри. Что он скажет?» </a:t>
            </a:r>
          </a:p>
          <a:p>
            <a:r>
              <a:rPr lang="ru-RU" sz="1200" dirty="0" smtClean="0"/>
              <a:t>С этим заданием легко справляются четырёхлетние дети. </a:t>
            </a:r>
          </a:p>
          <a:p>
            <a:r>
              <a:rPr lang="ru-RU" sz="1200" dirty="0" smtClean="0"/>
              <a:t>Дети помладше, а также </a:t>
            </a:r>
            <a:r>
              <a:rPr lang="ru-RU" sz="1200" dirty="0" err="1" smtClean="0"/>
              <a:t>аутисты</a:t>
            </a:r>
            <a:r>
              <a:rPr lang="ru-RU" sz="1200" dirty="0" smtClean="0"/>
              <a:t> зачастую не могут верно ответить на вопрос. </a:t>
            </a:r>
          </a:p>
          <a:p>
            <a:endParaRPr lang="ru-RU"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21</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sz="1200" kern="1200" dirty="0" err="1" smtClean="0">
                <a:solidFill>
                  <a:srgbClr val="000000"/>
                </a:solidFill>
                <a:latin typeface="Times New Roman" pitchFamily="16" charset="0"/>
                <a:ea typeface="+mn-ea"/>
                <a:cs typeface="+mn-cs"/>
              </a:rPr>
              <a:t>Выготского</a:t>
            </a:r>
            <a:r>
              <a:rPr lang="ru-RU" sz="1200" kern="1200" dirty="0" smtClean="0">
                <a:solidFill>
                  <a:srgbClr val="000000"/>
                </a:solidFill>
                <a:latin typeface="Times New Roman" pitchFamily="16" charset="0"/>
                <a:ea typeface="+mn-ea"/>
                <a:cs typeface="+mn-cs"/>
              </a:rPr>
              <a:t> особенно интересовал вопрос о том, как ребенок становится тем, кем он становится. Для рассмотрения этой проблемы </a:t>
            </a:r>
            <a:r>
              <a:rPr lang="ru-RU" sz="1200" kern="1200" dirty="0" err="1" smtClean="0">
                <a:solidFill>
                  <a:srgbClr val="000000"/>
                </a:solidFill>
                <a:latin typeface="Times New Roman" pitchFamily="16" charset="0"/>
                <a:ea typeface="+mn-ea"/>
                <a:cs typeface="+mn-cs"/>
              </a:rPr>
              <a:t>Выготский</a:t>
            </a:r>
            <a:r>
              <a:rPr lang="ru-RU" sz="1200" kern="1200" dirty="0" smtClean="0">
                <a:solidFill>
                  <a:srgbClr val="000000"/>
                </a:solidFill>
                <a:latin typeface="Times New Roman" pitchFamily="16" charset="0"/>
                <a:ea typeface="+mn-ea"/>
                <a:cs typeface="+mn-cs"/>
              </a:rPr>
              <a:t> определил два уровня когнитивного развития.  </a:t>
            </a:r>
          </a:p>
          <a:p>
            <a:r>
              <a:rPr lang="ru-RU" sz="1200" kern="1200" dirty="0" smtClean="0">
                <a:solidFill>
                  <a:srgbClr val="000000"/>
                </a:solidFill>
                <a:latin typeface="Times New Roman" pitchFamily="16" charset="0"/>
                <a:ea typeface="+mn-ea"/>
                <a:cs typeface="+mn-cs"/>
              </a:rPr>
              <a:t>Первый уровень — это уровень актуального развития ребенка, определяемый его способностью самостоятельно решать задачи.</a:t>
            </a:r>
          </a:p>
          <a:p>
            <a:r>
              <a:rPr lang="ru-RU" sz="1200" kern="1200" dirty="0" smtClean="0">
                <a:solidFill>
                  <a:srgbClr val="000000"/>
                </a:solidFill>
                <a:latin typeface="Times New Roman" pitchFamily="16" charset="0"/>
                <a:ea typeface="+mn-ea"/>
                <a:cs typeface="+mn-cs"/>
              </a:rPr>
              <a:t>Второй уровень — это уровень его потенциального Развития, определяемый характером задач, которые ребенок мог бы решить под руководством взрослых</a:t>
            </a:r>
          </a:p>
          <a:p>
            <a:r>
              <a:rPr lang="ru-RU" sz="1200" kern="1200" dirty="0" smtClean="0">
                <a:solidFill>
                  <a:srgbClr val="000000"/>
                </a:solidFill>
                <a:latin typeface="Times New Roman" pitchFamily="16" charset="0"/>
                <a:ea typeface="+mn-ea"/>
                <a:cs typeface="+mn-cs"/>
              </a:rPr>
              <a:t>или в сотрудничестве с более способным сверстником. Расстояние между этими двумя уровнями </a:t>
            </a:r>
            <a:r>
              <a:rPr lang="ru-RU" sz="1200" kern="1200" dirty="0" err="1" smtClean="0">
                <a:solidFill>
                  <a:srgbClr val="000000"/>
                </a:solidFill>
                <a:latin typeface="Times New Roman" pitchFamily="16" charset="0"/>
                <a:ea typeface="+mn-ea"/>
                <a:cs typeface="+mn-cs"/>
              </a:rPr>
              <a:t>Выготский</a:t>
            </a:r>
            <a:r>
              <a:rPr lang="ru-RU" sz="1200" i="1" kern="1200" dirty="0" smtClean="0">
                <a:solidFill>
                  <a:srgbClr val="000000"/>
                </a:solidFill>
                <a:latin typeface="Times New Roman" pitchFamily="16" charset="0"/>
                <a:ea typeface="+mn-ea"/>
                <a:cs typeface="+mn-cs"/>
              </a:rPr>
              <a:t> </a:t>
            </a:r>
            <a:r>
              <a:rPr lang="ru-RU" sz="1200" kern="1200" dirty="0" smtClean="0">
                <a:solidFill>
                  <a:srgbClr val="000000"/>
                </a:solidFill>
                <a:latin typeface="Times New Roman" pitchFamily="16" charset="0"/>
                <a:ea typeface="+mn-ea"/>
                <a:cs typeface="+mn-cs"/>
              </a:rPr>
              <a:t>назвал зоной ближайшего развития</a:t>
            </a:r>
          </a:p>
          <a:p>
            <a:r>
              <a:rPr lang="ru-RU" b="1" dirty="0" smtClean="0">
                <a:solidFill>
                  <a:srgbClr val="FF0000"/>
                </a:solidFill>
              </a:rPr>
              <a:t>Зона ближайшего развития   - р</a:t>
            </a:r>
            <a:r>
              <a:rPr lang="ru-RU" sz="1200" b="1" kern="1200" dirty="0" smtClean="0">
                <a:solidFill>
                  <a:srgbClr val="000000"/>
                </a:solidFill>
                <a:latin typeface="Times New Roman" pitchFamily="16" charset="0"/>
                <a:ea typeface="+mn-ea"/>
                <a:cs typeface="+mn-cs"/>
              </a:rPr>
              <a:t>асстояние между актуальным уровнем самостоятельной деятельности ребенка и потенциальным уровнем его деятельности под руководством взрослых или более опытных сверстников.  </a:t>
            </a:r>
            <a:r>
              <a:rPr lang="ru-RU" sz="1200" kern="1200" dirty="0" smtClean="0">
                <a:solidFill>
                  <a:srgbClr val="000000"/>
                </a:solidFill>
                <a:latin typeface="Times New Roman" pitchFamily="16" charset="0"/>
                <a:ea typeface="+mn-ea"/>
                <a:cs typeface="+mn-cs"/>
              </a:rPr>
              <a:t>(</a:t>
            </a:r>
            <a:r>
              <a:rPr lang="ru-RU" sz="1200" kern="1200" dirty="0" err="1" smtClean="0">
                <a:solidFill>
                  <a:srgbClr val="000000"/>
                </a:solidFill>
                <a:latin typeface="Times New Roman" pitchFamily="16" charset="0"/>
                <a:ea typeface="+mn-ea"/>
                <a:cs typeface="+mn-cs"/>
              </a:rPr>
              <a:t>Rogoff</a:t>
            </a:r>
            <a:r>
              <a:rPr lang="ru-RU" sz="1200" kern="1200" dirty="0" smtClean="0">
                <a:solidFill>
                  <a:srgbClr val="000000"/>
                </a:solidFill>
                <a:latin typeface="Times New Roman" pitchFamily="16" charset="0"/>
                <a:ea typeface="+mn-ea"/>
                <a:cs typeface="+mn-cs"/>
              </a:rPr>
              <a:t> &amp; </a:t>
            </a:r>
            <a:r>
              <a:rPr lang="en-US" sz="1200" kern="1200" dirty="0" err="1" smtClean="0">
                <a:solidFill>
                  <a:srgbClr val="000000"/>
                </a:solidFill>
                <a:latin typeface="Times New Roman" pitchFamily="16" charset="0"/>
                <a:ea typeface="+mn-ea"/>
                <a:cs typeface="+mn-cs"/>
              </a:rPr>
              <a:t>Wertsch</a:t>
            </a:r>
            <a:r>
              <a:rPr lang="ru-RU" sz="1200" kern="1200" dirty="0" smtClean="0">
                <a:solidFill>
                  <a:srgbClr val="000000"/>
                </a:solidFill>
                <a:latin typeface="Times New Roman" pitchFamily="16" charset="0"/>
                <a:ea typeface="+mn-ea"/>
                <a:cs typeface="+mn-cs"/>
              </a:rPr>
              <a:t>, 1984).</a:t>
            </a:r>
            <a:endParaRPr lang="en-US" sz="1200" kern="1200" dirty="0" smtClean="0">
              <a:solidFill>
                <a:srgbClr val="000000"/>
              </a:solidFill>
              <a:latin typeface="Times New Roman" pitchFamily="16"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200" kern="1200" dirty="0" smtClean="0">
                <a:solidFill>
                  <a:srgbClr val="000000"/>
                </a:solidFill>
                <a:latin typeface="Times New Roman" pitchFamily="16" charset="0"/>
                <a:ea typeface="+mn-ea"/>
                <a:cs typeface="+mn-cs"/>
              </a:rPr>
              <a:t>Он иллюстрировал это понятие материалами исследования двух детей, каждый из которых по результатам тестирования интеллек­та мог быть отнесен к 7-летнему умственному возрасту. Один ребенок с помощью наводящих вопросов и наглядного материала мог легко решать задачи теста, рассчи­танного на возраст двумя годами старше, чем его актуальный уровень развития. Од­нако другой ребенок даже под руководством и при демонстрации наглядных пособий мог решать задачи, рассчитанные только на 6-месячное опережение его актуального уровня развития. </a:t>
            </a:r>
            <a:r>
              <a:rPr lang="ru-RU" sz="1200" kern="1200" dirty="0" err="1" smtClean="0">
                <a:solidFill>
                  <a:srgbClr val="000000"/>
                </a:solidFill>
                <a:latin typeface="Times New Roman" pitchFamily="16" charset="0"/>
                <a:ea typeface="+mn-ea"/>
                <a:cs typeface="+mn-cs"/>
              </a:rPr>
              <a:t>Выготский</a:t>
            </a:r>
            <a:r>
              <a:rPr lang="ru-RU" sz="1200" kern="1200" dirty="0" smtClean="0">
                <a:solidFill>
                  <a:srgbClr val="000000"/>
                </a:solidFill>
                <a:latin typeface="Times New Roman" pitchFamily="16" charset="0"/>
                <a:ea typeface="+mn-ea"/>
                <a:cs typeface="+mn-cs"/>
              </a:rPr>
              <a:t> подчеркивал, что для полного понимания когнитивного развития детей и соответствующего построения обучения необходимо знать </a:t>
            </a:r>
            <a:r>
              <a:rPr lang="ru-RU" sz="1200" i="1" kern="1200" dirty="0" smtClean="0">
                <a:solidFill>
                  <a:srgbClr val="000000"/>
                </a:solidFill>
                <a:latin typeface="Times New Roman" pitchFamily="16" charset="0"/>
                <a:ea typeface="+mn-ea"/>
                <a:cs typeface="+mn-cs"/>
              </a:rPr>
              <a:t>как ак­туальный, так и потенциальный уровень их развития</a:t>
            </a:r>
            <a:r>
              <a:rPr lang="ru-RU" sz="1200" kern="1200" dirty="0" smtClean="0">
                <a:solidFill>
                  <a:srgbClr val="000000"/>
                </a:solidFill>
                <a:latin typeface="Times New Roman" pitchFamily="16" charset="0"/>
                <a:ea typeface="+mn-ea"/>
                <a:cs typeface="+mn-cs"/>
              </a:rPr>
              <a:t> (</a:t>
            </a:r>
            <a:r>
              <a:rPr lang="ru-RU" sz="1200" kern="1200" dirty="0" err="1" smtClean="0">
                <a:solidFill>
                  <a:srgbClr val="000000"/>
                </a:solidFill>
                <a:latin typeface="Times New Roman" pitchFamily="16" charset="0"/>
                <a:ea typeface="+mn-ea"/>
                <a:cs typeface="+mn-cs"/>
              </a:rPr>
              <a:t>Выготский</a:t>
            </a:r>
            <a:r>
              <a:rPr lang="ru-RU" sz="1200" kern="1200" dirty="0" smtClean="0">
                <a:solidFill>
                  <a:srgbClr val="000000"/>
                </a:solidFill>
                <a:latin typeface="Times New Roman" pitchFamily="16" charset="0"/>
                <a:ea typeface="+mn-ea"/>
                <a:cs typeface="+mn-cs"/>
              </a:rPr>
              <a:t> Л. С., 1982).</a:t>
            </a:r>
            <a:endParaRPr lang="en-US" sz="1200" kern="1200" dirty="0" smtClean="0">
              <a:solidFill>
                <a:srgbClr val="000000"/>
              </a:solidFill>
              <a:latin typeface="Times New Roman" pitchFamily="16"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200" kern="1200" dirty="0" smtClean="0">
                <a:solidFill>
                  <a:srgbClr val="000000"/>
                </a:solidFill>
                <a:latin typeface="Times New Roman" pitchFamily="16" charset="0"/>
                <a:ea typeface="+mn-ea"/>
                <a:cs typeface="+mn-cs"/>
              </a:rPr>
              <a:t>Лучшие достижения ребенка говорят о том, что его знания появляются в результате сотрудничества с более компетентными сверстниками или со взрослыми (</a:t>
            </a:r>
            <a:r>
              <a:rPr lang="en-US" sz="1200" kern="1200" dirty="0" err="1" smtClean="0">
                <a:solidFill>
                  <a:srgbClr val="000000"/>
                </a:solidFill>
                <a:latin typeface="Times New Roman" pitchFamily="16" charset="0"/>
                <a:ea typeface="+mn-ea"/>
                <a:cs typeface="+mn-cs"/>
              </a:rPr>
              <a:t>Berke</a:t>
            </a:r>
            <a:r>
              <a:rPr lang="ru-RU" sz="1200" kern="1200" dirty="0" smtClean="0">
                <a:solidFill>
                  <a:srgbClr val="000000"/>
                </a:solidFill>
                <a:latin typeface="Times New Roman" pitchFamily="16" charset="0"/>
                <a:ea typeface="+mn-ea"/>
                <a:cs typeface="+mn-cs"/>
              </a:rPr>
              <a:t>, 1994). Барбара </a:t>
            </a:r>
            <a:r>
              <a:rPr lang="ru-RU" sz="1200" kern="1200" dirty="0" err="1" smtClean="0">
                <a:solidFill>
                  <a:srgbClr val="000000"/>
                </a:solidFill>
                <a:latin typeface="Times New Roman" pitchFamily="16" charset="0"/>
                <a:ea typeface="+mn-ea"/>
                <a:cs typeface="+mn-cs"/>
              </a:rPr>
              <a:t>Рогофф</a:t>
            </a:r>
            <a:r>
              <a:rPr lang="ru-RU" sz="1200" kern="1200" dirty="0" smtClean="0">
                <a:solidFill>
                  <a:srgbClr val="000000"/>
                </a:solidFill>
                <a:latin typeface="Times New Roman" pitchFamily="16" charset="0"/>
                <a:ea typeface="+mn-ea"/>
                <a:cs typeface="+mn-cs"/>
              </a:rPr>
              <a:t> (</a:t>
            </a:r>
            <a:r>
              <a:rPr lang="en-US" sz="1200" kern="1200" dirty="0" err="1" smtClean="0">
                <a:solidFill>
                  <a:srgbClr val="000000"/>
                </a:solidFill>
                <a:latin typeface="Times New Roman" pitchFamily="16" charset="0"/>
                <a:ea typeface="+mn-ea"/>
                <a:cs typeface="+mn-cs"/>
              </a:rPr>
              <a:t>Rogoff</a:t>
            </a:r>
            <a:r>
              <a:rPr lang="ru-RU" sz="1200" kern="1200" dirty="0" smtClean="0">
                <a:solidFill>
                  <a:srgbClr val="000000"/>
                </a:solidFill>
                <a:latin typeface="Times New Roman" pitchFamily="16" charset="0"/>
                <a:ea typeface="+mn-ea"/>
                <a:cs typeface="+mn-cs"/>
              </a:rPr>
              <a:t>, 1990) описывает этот процесс как «ученичество в мышлении». Детям и другим неопытным «ученикам» дозволяется под руководством «мастеров» </a:t>
            </a:r>
            <a:r>
              <a:rPr lang="ru-RU" sz="1200" i="1" kern="1200" dirty="0" smtClean="0">
                <a:solidFill>
                  <a:srgbClr val="000000"/>
                </a:solidFill>
                <a:latin typeface="Times New Roman" pitchFamily="16" charset="0"/>
                <a:ea typeface="+mn-ea"/>
                <a:cs typeface="+mn-cs"/>
              </a:rPr>
              <a:t>участвовать</a:t>
            </a:r>
            <a:r>
              <a:rPr lang="ru-RU" sz="1200" kern="1200" dirty="0" smtClean="0">
                <a:solidFill>
                  <a:srgbClr val="000000"/>
                </a:solidFill>
                <a:latin typeface="Times New Roman" pitchFamily="16" charset="0"/>
                <a:ea typeface="+mn-ea"/>
                <a:cs typeface="+mn-cs"/>
              </a:rPr>
              <a:t> в ценной, с точки зрения данной культуры, деятельности. Воспитатели и товарищи организу­ют участие ребенка в этой деятельности, обеспечивая ему поддержку и ставя перед ним задачи. </a:t>
            </a:r>
          </a:p>
          <a:p>
            <a:endParaRPr lang="ru-RU" sz="1200" kern="1200" dirty="0" smtClean="0">
              <a:solidFill>
                <a:srgbClr val="000000"/>
              </a:solidFill>
              <a:latin typeface="Times New Roman" pitchFamily="16" charset="0"/>
              <a:ea typeface="+mn-ea"/>
              <a:cs typeface="+mn-cs"/>
            </a:endParaRPr>
          </a:p>
          <a:p>
            <a:endParaRPr lang="ru-RU" sz="1200" dirty="0">
              <a:latin typeface="Calibri" pitchFamily="34" charset="0"/>
            </a:endParaRPr>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22</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endParaRPr lang="ru-RU" sz="1200" dirty="0">
              <a:latin typeface="Calibri" pitchFamily="34" charset="0"/>
            </a:endParaRPr>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23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r>
              <a:rPr lang="ru-RU" sz="1200" b="0" i="0" kern="1200" dirty="0" smtClean="0">
                <a:solidFill>
                  <a:srgbClr val="000000"/>
                </a:solidFill>
                <a:latin typeface="Times New Roman" pitchFamily="16" charset="0"/>
                <a:ea typeface="+mn-ea"/>
                <a:cs typeface="+mn-cs"/>
              </a:rPr>
              <a:t>Для погружения в тему </a:t>
            </a:r>
            <a:r>
              <a:rPr lang="en-US" sz="1200" b="0" i="0" kern="1200" dirty="0" smtClean="0">
                <a:solidFill>
                  <a:srgbClr val="000000"/>
                </a:solidFill>
                <a:latin typeface="Times New Roman" pitchFamily="16" charset="0"/>
                <a:ea typeface="+mn-ea"/>
                <a:cs typeface="+mn-cs"/>
              </a:rPr>
              <a:t>L2L </a:t>
            </a:r>
            <a:r>
              <a:rPr lang="ru-RU" sz="1200" b="0" i="0" kern="1200" dirty="0" smtClean="0">
                <a:solidFill>
                  <a:srgbClr val="000000"/>
                </a:solidFill>
                <a:latin typeface="Times New Roman" pitchFamily="16" charset="0"/>
                <a:ea typeface="+mn-ea"/>
                <a:cs typeface="+mn-cs"/>
              </a:rPr>
              <a:t>в образовательном и социально-психологическом контексте следует четко разграничить понятия «личность», «индивид», «индивидуальность»,  «человек».</a:t>
            </a:r>
          </a:p>
          <a:p>
            <a:r>
              <a:rPr lang="ru-RU" sz="1200" b="0" i="0" kern="1200" dirty="0" smtClean="0">
                <a:solidFill>
                  <a:srgbClr val="000000"/>
                </a:solidFill>
                <a:latin typeface="Times New Roman" pitchFamily="16" charset="0"/>
                <a:ea typeface="+mn-ea"/>
                <a:cs typeface="+mn-cs"/>
              </a:rPr>
              <a:t>Наиболее общим является понятие </a:t>
            </a:r>
            <a:r>
              <a:rPr lang="ru-RU" sz="1200" b="1" i="0" kern="1200" dirty="0" smtClean="0">
                <a:solidFill>
                  <a:srgbClr val="000000"/>
                </a:solidFill>
                <a:latin typeface="Times New Roman" pitchFamily="16" charset="0"/>
                <a:ea typeface="+mn-ea"/>
                <a:cs typeface="+mn-cs"/>
              </a:rPr>
              <a:t>«человек» </a:t>
            </a:r>
            <a:r>
              <a:rPr lang="ru-RU" sz="1200" b="0" i="0" kern="1200" dirty="0" smtClean="0">
                <a:solidFill>
                  <a:srgbClr val="000000"/>
                </a:solidFill>
                <a:latin typeface="Times New Roman" pitchFamily="16" charset="0"/>
                <a:ea typeface="+mn-ea"/>
                <a:cs typeface="+mn-cs"/>
              </a:rPr>
              <a:t>- </a:t>
            </a:r>
            <a:r>
              <a:rPr lang="ru-RU" sz="1200" b="0" i="0" kern="1200" dirty="0" err="1" smtClean="0">
                <a:solidFill>
                  <a:srgbClr val="000000"/>
                </a:solidFill>
                <a:latin typeface="Times New Roman" pitchFamily="16" charset="0"/>
                <a:ea typeface="+mn-ea"/>
                <a:cs typeface="+mn-cs"/>
              </a:rPr>
              <a:t>биосоциальное</a:t>
            </a:r>
            <a:r>
              <a:rPr lang="ru-RU" sz="1200" b="0" i="0" kern="1200" dirty="0" smtClean="0">
                <a:solidFill>
                  <a:srgbClr val="000000"/>
                </a:solidFill>
                <a:latin typeface="Times New Roman" pitchFamily="16" charset="0"/>
                <a:ea typeface="+mn-ea"/>
                <a:cs typeface="+mn-cs"/>
              </a:rPr>
              <a:t> существо, обладающее членораздельной речью, сознанием, высшими психическими функциями (абстрактно-логическое мышление, логическая память и т.д.), способное создавать орудия, пользоваться ими в процессе общественного труда. Эти специфические человеческие способности и свойства (речь, сознание трудовая деятельность и пр.) не передаются людям в порядке биологической наследственности, а формируются у них прижизненно, в процессе усвоения ими культуры, созданной предшествующими поколениями. Существуют достоверные факты, которые свидетельствуют о том, что если дети с самого раннего возраста развиваются вне общества, то они остаются на уровне развития животных, у них не формируются речь, </a:t>
            </a:r>
            <a:r>
              <a:rPr lang="ru-RU" sz="1200" b="0" i="0" kern="1200" dirty="0" err="1" smtClean="0">
                <a:solidFill>
                  <a:srgbClr val="000000"/>
                </a:solidFill>
                <a:latin typeface="Times New Roman" pitchFamily="16" charset="0"/>
                <a:ea typeface="+mn-ea"/>
                <a:cs typeface="+mn-cs"/>
              </a:rPr>
              <a:t>сознанание</a:t>
            </a:r>
            <a:r>
              <a:rPr lang="ru-RU" sz="1200" b="0" i="0" kern="1200" dirty="0" smtClean="0">
                <a:solidFill>
                  <a:srgbClr val="000000"/>
                </a:solidFill>
                <a:latin typeface="Times New Roman" pitchFamily="16" charset="0"/>
                <a:ea typeface="+mn-ea"/>
                <a:cs typeface="+mn-cs"/>
              </a:rPr>
              <a:t>, мышление, нет вертикальной походки. </a:t>
            </a:r>
            <a:r>
              <a:rPr lang="ru-RU" sz="1200" b="1" i="0" kern="1200" dirty="0" smtClean="0">
                <a:solidFill>
                  <a:srgbClr val="000000"/>
                </a:solidFill>
                <a:latin typeface="Times New Roman" pitchFamily="16" charset="0"/>
                <a:ea typeface="+mn-ea"/>
                <a:cs typeface="+mn-cs"/>
              </a:rPr>
              <a:t>Никакой личный опыт человека не может привести к тому, что у него самостоятельно сформируется логическое мышление, самостоятельно сложатся системы понятий. </a:t>
            </a:r>
            <a:r>
              <a:rPr lang="ru-RU" sz="1200" b="0" i="0" kern="1200" dirty="0" smtClean="0">
                <a:solidFill>
                  <a:srgbClr val="000000"/>
                </a:solidFill>
                <a:latin typeface="Times New Roman" pitchFamily="16" charset="0"/>
                <a:ea typeface="+mn-ea"/>
                <a:cs typeface="+mn-cs"/>
              </a:rPr>
              <a:t>Для этого потребовалась бы не одна, а тысяча жизней. Люди каждого последующего поколения начинают свою жизнь в мире предметов и явлений, созданных предшествующими поколениями.</a:t>
            </a:r>
          </a:p>
          <a:p>
            <a:r>
              <a:rPr lang="ru-RU" sz="1200" b="0" i="0" kern="1200" dirty="0" smtClean="0">
                <a:solidFill>
                  <a:srgbClr val="000000"/>
                </a:solidFill>
                <a:latin typeface="Times New Roman" pitchFamily="16" charset="0"/>
                <a:ea typeface="+mn-ea"/>
                <a:cs typeface="+mn-cs"/>
              </a:rPr>
              <a:t>Участвуя в труде и различных формах общественной деятельности, они развивают в себе те специфические человеческие способности, которые уже сформировались у человечества. Необходимые условия усвоения ребенком общественно-исторического опыта:</a:t>
            </a:r>
          </a:p>
          <a:p>
            <a:r>
              <a:rPr lang="ru-RU" sz="1200" b="0" i="0" kern="1200" dirty="0" smtClean="0">
                <a:solidFill>
                  <a:srgbClr val="000000"/>
                </a:solidFill>
                <a:latin typeface="Times New Roman" pitchFamily="16" charset="0"/>
                <a:ea typeface="+mn-ea"/>
                <a:cs typeface="+mn-cs"/>
              </a:rPr>
              <a:t>1) общение ребенка со взрослыми людьми, в ходе которого ребенок обучается адекватной деятельности, усваивает человеческую культуру. Если бы в результате катастрофы погибло взрослое население и остались в живых только маленькие дети, то, хотя человеческий род и не прекратился бы, история человечества была бы прервана. Машины, книги и прочая </a:t>
            </a:r>
            <a:r>
              <a:rPr lang="ru-RU" sz="1200" b="0" i="0" kern="1200" dirty="0" err="1" smtClean="0">
                <a:solidFill>
                  <a:srgbClr val="000000"/>
                </a:solidFill>
                <a:latin typeface="Times New Roman" pitchFamily="16" charset="0"/>
                <a:ea typeface="+mn-ea"/>
                <a:cs typeface="+mn-cs"/>
              </a:rPr>
              <a:t>культуpa</a:t>
            </a:r>
            <a:r>
              <a:rPr lang="ru-RU" sz="1200" b="0" i="0" kern="1200" dirty="0" smtClean="0">
                <a:solidFill>
                  <a:srgbClr val="000000"/>
                </a:solidFill>
                <a:latin typeface="Times New Roman" pitchFamily="16" charset="0"/>
                <a:ea typeface="+mn-ea"/>
                <a:cs typeface="+mn-cs"/>
              </a:rPr>
              <a:t> продолжали бы физически существовать, но некому было бы раскрыть для детей их назначение; </a:t>
            </a:r>
          </a:p>
          <a:p>
            <a:r>
              <a:rPr lang="ru-RU" sz="1200" b="0" i="0" kern="1200" dirty="0" smtClean="0">
                <a:solidFill>
                  <a:srgbClr val="000000"/>
                </a:solidFill>
                <a:latin typeface="Times New Roman" pitchFamily="16" charset="0"/>
                <a:ea typeface="+mn-ea"/>
                <a:cs typeface="+mn-cs"/>
              </a:rPr>
              <a:t>2) чтобы овладеть теми предметами, которые являются продуктами исторического развития, необходимо осуществить по отношению к ним не любую, а такую адекватную деятельность, которая будет воспроизводить в себе существенные общественно выработанные способы деятельности человека и человечества. Усвоение общественно-исторического опыта выступает как процесс воспроизводства в свойствах ребенка исторически сложившихся свойств и способностей человеческого рода.</a:t>
            </a:r>
          </a:p>
          <a:p>
            <a:r>
              <a:rPr lang="ru-RU" sz="1200" b="0" i="0" kern="1200" dirty="0" smtClean="0">
                <a:solidFill>
                  <a:srgbClr val="000000"/>
                </a:solidFill>
                <a:latin typeface="Times New Roman" pitchFamily="16" charset="0"/>
                <a:ea typeface="+mn-ea"/>
                <a:cs typeface="+mn-cs"/>
              </a:rPr>
              <a:t>Без общества, без усвоения общественно-исторического опыта человечества стать человеком, приобрести специфические человеческие качества невозможно, даже если человеческое существо обладает биологической полноценностью. Но не имея биологической полноценности морфологических свойств, присущих человеку как биологическому виду, невозможно даже под влиянием общества, воспитания, образования достичь высших человеческих качеств. Жизнь и деятельность человека обусловлены единством и взаимодействием биологического и социального факторов при ведущей роли социального фактора. </a:t>
            </a:r>
          </a:p>
          <a:p>
            <a:r>
              <a:rPr lang="ru-RU" sz="1200" b="1" i="0" kern="1200" dirty="0" smtClean="0">
                <a:solidFill>
                  <a:srgbClr val="000000"/>
                </a:solidFill>
                <a:latin typeface="Times New Roman" pitchFamily="16" charset="0"/>
                <a:ea typeface="+mn-ea"/>
                <a:cs typeface="+mn-cs"/>
              </a:rPr>
              <a:t>«Индивид» </a:t>
            </a:r>
            <a:r>
              <a:rPr lang="ru-RU" sz="1200" b="0" i="0" kern="1200" dirty="0" smtClean="0">
                <a:solidFill>
                  <a:srgbClr val="000000"/>
                </a:solidFill>
                <a:latin typeface="Times New Roman" pitchFamily="16" charset="0"/>
                <a:ea typeface="+mn-ea"/>
                <a:cs typeface="+mn-cs"/>
              </a:rPr>
              <a:t>- биологический организм, носитель общих генотипических наследственных свойств биологического вида (индивидом мы рождаемся).</a:t>
            </a:r>
          </a:p>
          <a:p>
            <a:r>
              <a:rPr lang="ru-RU" sz="1200" b="1" i="0" kern="1200" dirty="0" smtClean="0">
                <a:solidFill>
                  <a:srgbClr val="000000"/>
                </a:solidFill>
                <a:latin typeface="Times New Roman" pitchFamily="16" charset="0"/>
                <a:ea typeface="+mn-ea"/>
                <a:cs typeface="+mn-cs"/>
              </a:rPr>
              <a:t>«Личность» </a:t>
            </a:r>
            <a:r>
              <a:rPr lang="ru-RU" sz="1200" b="0" i="0" kern="1200" dirty="0" smtClean="0">
                <a:solidFill>
                  <a:srgbClr val="000000"/>
                </a:solidFill>
                <a:latin typeface="Times New Roman" pitchFamily="16" charset="0"/>
                <a:ea typeface="+mn-ea"/>
                <a:cs typeface="+mn-cs"/>
              </a:rPr>
              <a:t>- социально-психологическая сущность человека, формирующаяся в результате усвоения человеком общественных форм сознания и поведения, общественно-исторического опыта человечества (личностью мы становимся под влиянием жизни в обществе, воспитания, обучения, общения, взаимодействия).  При этом личность - не только объект и продукт общественных отношений, но и активный субъект деятельности, общения, сознания, самосознания.</a:t>
            </a:r>
          </a:p>
          <a:p>
            <a:r>
              <a:rPr lang="ru-RU" sz="1200" b="1" i="0" kern="1200" dirty="0" smtClean="0">
                <a:solidFill>
                  <a:srgbClr val="000000"/>
                </a:solidFill>
                <a:latin typeface="Times New Roman" pitchFamily="16" charset="0"/>
                <a:ea typeface="+mn-ea"/>
                <a:cs typeface="+mn-cs"/>
              </a:rPr>
              <a:t>Личность есть понятие социальное, она выражает все, что есть в человеке </a:t>
            </a:r>
            <a:r>
              <a:rPr lang="ru-RU" sz="1200" b="1" i="0" kern="1200" dirty="0" err="1" smtClean="0">
                <a:solidFill>
                  <a:srgbClr val="000000"/>
                </a:solidFill>
                <a:latin typeface="Times New Roman" pitchFamily="16" charset="0"/>
                <a:ea typeface="+mn-ea"/>
                <a:cs typeface="+mn-cs"/>
              </a:rPr>
              <a:t>надприродного</a:t>
            </a:r>
            <a:r>
              <a:rPr lang="ru-RU" sz="1200" b="1" i="0" kern="1200" dirty="0" smtClean="0">
                <a:solidFill>
                  <a:srgbClr val="000000"/>
                </a:solidFill>
                <a:latin typeface="Times New Roman" pitchFamily="16" charset="0"/>
                <a:ea typeface="+mn-ea"/>
                <a:cs typeface="+mn-cs"/>
              </a:rPr>
              <a:t>, исторического. Личность не врожденна, но возникает в результате культурного и социального развития.</a:t>
            </a:r>
          </a:p>
          <a:p>
            <a:r>
              <a:rPr lang="ru-RU" sz="1200" b="0" i="0" kern="1200" dirty="0" smtClean="0">
                <a:solidFill>
                  <a:srgbClr val="000000"/>
                </a:solidFill>
                <a:latin typeface="Times New Roman" pitchFamily="16" charset="0"/>
                <a:ea typeface="+mn-ea"/>
                <a:cs typeface="+mn-cs"/>
              </a:rPr>
              <a:t>Особенная и непохожая на других личность в полноте ее духовных и физических свойств характеризуется понятием «индивидуальность». </a:t>
            </a:r>
            <a:r>
              <a:rPr lang="ru-RU" sz="1200" b="1" i="0" kern="1200" dirty="0" smtClean="0">
                <a:solidFill>
                  <a:srgbClr val="000000"/>
                </a:solidFill>
                <a:latin typeface="Times New Roman" pitchFamily="16" charset="0"/>
                <a:ea typeface="+mn-ea"/>
                <a:cs typeface="+mn-cs"/>
              </a:rPr>
              <a:t>Индивидуальность</a:t>
            </a:r>
            <a:r>
              <a:rPr lang="ru-RU" sz="1200" b="0" i="0" kern="1200" dirty="0" smtClean="0">
                <a:solidFill>
                  <a:srgbClr val="000000"/>
                </a:solidFill>
                <a:latin typeface="Times New Roman" pitchFamily="16" charset="0"/>
                <a:ea typeface="+mn-ea"/>
                <a:cs typeface="+mn-cs"/>
              </a:rPr>
              <a:t> выражается в наличии разного опыта, знаний, мнений, убеждений, в различиях характера и темперамента, индивидуальность свою мы доказываем, утверждаем.</a:t>
            </a:r>
            <a:endParaRPr lang="ru-RU"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4</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endParaRPr lang="ru-RU" sz="1200" dirty="0">
              <a:latin typeface="Calibri" pitchFamily="34" charset="0"/>
            </a:endParaRPr>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24</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dirty="0" smtClean="0"/>
              <a:t>Школа </a:t>
            </a:r>
            <a:r>
              <a:rPr lang="ru-RU" dirty="0" err="1" smtClean="0"/>
              <a:t>Эльконина</a:t>
            </a:r>
            <a:r>
              <a:rPr lang="ru-RU" dirty="0" smtClean="0"/>
              <a:t>–Давыдова определена авторами как система обучения, развивающего рефлексивные способности детского мышления средствами учебной деятельности. Для тех, кто был непосредственно включен в процесс обучения «по </a:t>
            </a:r>
            <a:r>
              <a:rPr lang="ru-RU" dirty="0" err="1" smtClean="0"/>
              <a:t>Эльконину</a:t>
            </a:r>
            <a:r>
              <a:rPr lang="ru-RU" dirty="0" smtClean="0"/>
              <a:t>–Давыдову» (для авторов учебных курсов, для учителей, реализующих авторский замысел в собственной аранжировке), высокий результат был настолько очевиден, что не нуждался в доказательствах. Однако </a:t>
            </a:r>
            <a:r>
              <a:rPr lang="ru-RU" dirty="0" err="1" smtClean="0"/>
              <a:t>док-ва</a:t>
            </a:r>
            <a:r>
              <a:rPr lang="ru-RU" dirty="0" smtClean="0"/>
              <a:t> нужны тем, кто вне системы, для аналитиков, студентов, преподавателей вузов.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dirty="0" smtClean="0">
                <a:latin typeface="Calibri" pitchFamily="34" charset="0"/>
              </a:rPr>
              <a:t>При этом активным участникам и созидателям системы Э-Д нужны четкие критерии определения степени и формы самостоятельности детского действия и педагогические средства воспитания самостоятельности, которые зачастую используются интуитивно и транслируются </a:t>
            </a:r>
            <a:r>
              <a:rPr lang="ru-RU" dirty="0" err="1" smtClean="0">
                <a:latin typeface="Calibri" pitchFamily="34" charset="0"/>
              </a:rPr>
              <a:t>нерефлексивно</a:t>
            </a:r>
            <a:r>
              <a:rPr lang="ru-RU" dirty="0" smtClean="0">
                <a:latin typeface="Calibri" pitchFamily="34" charset="0"/>
              </a:rPr>
              <a:t> – из рук в руки.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dirty="0" smtClean="0">
                <a:latin typeface="Calibri" pitchFamily="34" charset="0"/>
              </a:rPr>
              <a:t>Авторы провели </a:t>
            </a:r>
            <a:r>
              <a:rPr lang="ru-RU" dirty="0" err="1" smtClean="0">
                <a:latin typeface="Calibri" pitchFamily="34" charset="0"/>
              </a:rPr>
              <a:t>лонгитюдное</a:t>
            </a:r>
            <a:r>
              <a:rPr lang="ru-RU" dirty="0" smtClean="0">
                <a:latin typeface="Calibri" pitchFamily="34" charset="0"/>
              </a:rPr>
              <a:t> исследование = 10 лет.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b="1" dirty="0" smtClean="0">
                <a:latin typeface="Calibri" pitchFamily="34" charset="0"/>
              </a:rPr>
              <a:t>Определение Ц-В: </a:t>
            </a:r>
            <a:r>
              <a:rPr lang="ru-RU" dirty="0" smtClean="0">
                <a:latin typeface="Calibri" pitchFamily="34" charset="0"/>
              </a:rPr>
              <a:t>«Умением учиться, или учебной самостоятельностью, мы называем способность человека (1) обнаруживать, каких именно знаний и умений ему недостает для решения данной задачи и (2) находить недостающие знания и осваивать недостающие умения». Первая составляющая умения учиться обеспечивается образованием, расширяющим рефлексивные возможности младших школьников и подростков. Вторая составляющая умения учиться связана с развитием еще одной </a:t>
            </a:r>
            <a:r>
              <a:rPr lang="ru-RU" dirty="0" err="1" smtClean="0">
                <a:latin typeface="Calibri" pitchFamily="34" charset="0"/>
              </a:rPr>
              <a:t>фундамен</a:t>
            </a:r>
            <a:r>
              <a:rPr lang="ru-RU" dirty="0" smtClean="0">
                <a:latin typeface="Calibri" pitchFamily="34" charset="0"/>
              </a:rPr>
              <a:t> </a:t>
            </a:r>
            <a:r>
              <a:rPr lang="ru-RU" dirty="0" err="1" smtClean="0">
                <a:latin typeface="Calibri" pitchFamily="34" charset="0"/>
              </a:rPr>
              <a:t>тальной</a:t>
            </a:r>
            <a:r>
              <a:rPr lang="ru-RU" dirty="0" smtClean="0">
                <a:latin typeface="Calibri" pitchFamily="34" charset="0"/>
              </a:rPr>
              <a:t> человеческой способности – выходить за границы наличного опыта, </a:t>
            </a:r>
            <a:r>
              <a:rPr lang="ru-RU" dirty="0" err="1" smtClean="0">
                <a:latin typeface="Calibri" pitchFamily="34" charset="0"/>
              </a:rPr>
              <a:t>трансцендировать</a:t>
            </a:r>
            <a:r>
              <a:rPr lang="ru-RU" dirty="0" smtClean="0">
                <a:latin typeface="Calibri" pitchFamily="34" charset="0"/>
              </a:rPr>
              <a:t>». </a:t>
            </a:r>
            <a:r>
              <a:rPr lang="ru-RU" i="1" dirty="0" smtClean="0"/>
              <a:t>Это определение включает как эмпирический, так и теоретический тип знаний, которые ищет учащийся для решения новой задачи. Иными словами, в этом определении не различены эмпирический и теоретический тип умения учиться.</a:t>
            </a:r>
            <a:endParaRPr lang="ru-RU" i="1" dirty="0" smtClean="0">
              <a:latin typeface="Calibri" pitchFamily="34" charset="0"/>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i="1" dirty="0" smtClean="0">
                <a:latin typeface="Calibri" pitchFamily="34" charset="0"/>
              </a:rPr>
              <a:t> </a:t>
            </a:r>
          </a:p>
          <a:p>
            <a:endParaRPr lang="ru-RU"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41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dirty="0" smtClean="0"/>
              <a:t>«Самостоятельность»  по Ц-В – самостоятельность – это не только способность ребенка обходиться без помощи взрослого, но и способность запрашивать и получать необходимую помощь по собственной инициативе, и способность критично, независимо оценивать качество помощи, предлагаемой тем или иным источником (авторитетным взрослым, учебником и пр.).</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dirty="0" smtClean="0"/>
              <a:t>«</a:t>
            </a:r>
            <a:r>
              <a:rPr lang="ru-RU" dirty="0" err="1" smtClean="0"/>
              <a:t>Само-й</a:t>
            </a:r>
            <a:r>
              <a:rPr lang="ru-RU" dirty="0" smtClean="0"/>
              <a:t>». Невероятно многозначное слово, </a:t>
            </a:r>
            <a:r>
              <a:rPr lang="ru-RU" i="1" dirty="0" smtClean="0"/>
              <a:t>«мы его используем, не просто разговаривая об учебной самостоятельности школьников, но пытаясь ее вырастить и диагностировать. В общем виде, т. е. в равной мере справедливом и для первоклассников и для десятиклассников, слово «самостоятельный» используется в трех значениях….»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dirty="0" smtClean="0"/>
              <a:t>Значения являются </a:t>
            </a:r>
            <a:r>
              <a:rPr lang="ru-RU" dirty="0" err="1" smtClean="0"/>
              <a:t>взаимодополнительными</a:t>
            </a:r>
            <a:r>
              <a:rPr lang="ru-RU" dirty="0" smtClean="0"/>
              <a:t>: они указывают на три измерения, задающих полноту, пространство учебной само- </a:t>
            </a:r>
            <a:r>
              <a:rPr lang="ru-RU" dirty="0" err="1" smtClean="0"/>
              <a:t>стоятельности</a:t>
            </a:r>
            <a:r>
              <a:rPr lang="ru-RU" dirty="0" smtClean="0"/>
              <a:t>. Эти измерения могут служить как диагностическими индикаторами, так и основаниями проектов образования, стремящегося научить детей учиться</a:t>
            </a:r>
            <a:endParaRPr lang="ru-RU" i="1"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ru-RU" dirty="0" smtClean="0"/>
          </a:p>
          <a:p>
            <a:endParaRPr lang="ru-RU" i="1"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42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dirty="0" smtClean="0"/>
              <a:t>Для доказательства, что образовательная система </a:t>
            </a:r>
            <a:r>
              <a:rPr lang="ru-RU" dirty="0" err="1" smtClean="0"/>
              <a:t>Эльконина</a:t>
            </a:r>
            <a:r>
              <a:rPr lang="ru-RU" dirty="0" smtClean="0"/>
              <a:t>–Давыдова развивает не только рефлексивные способности школьников, но имеет еще один развивающий эффект – воспитывает учебную самостоятельность школьников, необходимы были новые методы анализа событий тех самых уроков, которые для их творцов были непосредственными свидетельствами новых развивающих возможностей системы. Десятилетний </a:t>
            </a:r>
            <a:r>
              <a:rPr lang="ru-RU" dirty="0" err="1" smtClean="0"/>
              <a:t>лонгитюдный</a:t>
            </a:r>
            <a:r>
              <a:rPr lang="ru-RU" dirty="0" smtClean="0"/>
              <a:t> эксперимент стал для нас «полигоном» для создания: 1) языка описания становления учебной самостоятельности ребенка и подростка от начала до конца школьного обучения; 2) методов качественной оценки учебной самостоятельности ученика и класса как учебного сообщества. Одним из таких методов является микроанализ учебного взаимодействия «учитель-ученик», позволяющий </a:t>
            </a:r>
          </a:p>
          <a:p>
            <a:pPr>
              <a:buFontTx/>
              <a:buChar char="-"/>
            </a:pPr>
            <a:r>
              <a:rPr lang="ru-RU" dirty="0" smtClean="0"/>
              <a:t>отличить проявления учебной инициативы в действиях и высказываниях учеников на уроке от других видов детской активности; </a:t>
            </a:r>
          </a:p>
          <a:p>
            <a:pPr>
              <a:buFontTx/>
              <a:buChar char="-"/>
            </a:pPr>
            <a:r>
              <a:rPr lang="ru-RU" dirty="0" smtClean="0"/>
              <a:t> выделить педагогические действия, которые раскрывают или, напротив, блокируют возможности ученика как человека инициативного. </a:t>
            </a:r>
          </a:p>
          <a:p>
            <a:pPr>
              <a:buFontTx/>
              <a:buChar char="-"/>
            </a:pPr>
            <a:r>
              <a:rPr lang="ru-RU" b="1" dirty="0" smtClean="0"/>
              <a:t>Вторым методом </a:t>
            </a:r>
            <a:r>
              <a:rPr lang="ru-RU" dirty="0" smtClean="0"/>
              <a:t>изучения динамики и типологии учебной самостоятельности детей и подростков стал метод экспертных оценок активности школьников на уроках. Благодаря этому методу удалось проследить динамику и построить типологию следующих проявлений детской активности: </a:t>
            </a:r>
          </a:p>
          <a:p>
            <a:pPr>
              <a:buFontTx/>
              <a:buChar char="-"/>
            </a:pPr>
            <a:r>
              <a:rPr lang="ru-RU" dirty="0" smtClean="0"/>
              <a:t>участие в поиске новых способов и средств решения задач; </a:t>
            </a:r>
          </a:p>
          <a:p>
            <a:pPr>
              <a:buFontTx/>
              <a:buChar char="-"/>
            </a:pPr>
            <a:r>
              <a:rPr lang="ru-RU" dirty="0" smtClean="0"/>
              <a:t>участие в </a:t>
            </a:r>
            <a:r>
              <a:rPr lang="ru-RU" dirty="0" err="1" smtClean="0"/>
              <a:t>общеклассной</a:t>
            </a:r>
            <a:r>
              <a:rPr lang="ru-RU" dirty="0" smtClean="0"/>
              <a:t> дискуссии; </a:t>
            </a:r>
          </a:p>
          <a:p>
            <a:pPr>
              <a:buFontTx/>
              <a:buChar char="-"/>
            </a:pPr>
            <a:r>
              <a:rPr lang="ru-RU" dirty="0" smtClean="0"/>
              <a:t>- выполнение инструкций. </a:t>
            </a:r>
          </a:p>
          <a:p>
            <a:pPr>
              <a:buFontTx/>
              <a:buNone/>
            </a:pPr>
            <a:r>
              <a:rPr lang="ru-RU" dirty="0" smtClean="0"/>
              <a:t>В ходе </a:t>
            </a:r>
            <a:r>
              <a:rPr lang="ru-RU" dirty="0" err="1" smtClean="0"/>
              <a:t>лонгитюда</a:t>
            </a:r>
            <a:r>
              <a:rPr lang="ru-RU" dirty="0" smtClean="0"/>
              <a:t> метод экспертных оценок применялся систематически на протяжении восьми лет обучения двух параллельных классов в начальной и основной школе. Обучение велось по системе </a:t>
            </a:r>
            <a:r>
              <a:rPr lang="ru-RU" dirty="0" err="1" smtClean="0"/>
              <a:t>Эльконина</a:t>
            </a:r>
            <a:r>
              <a:rPr lang="ru-RU" dirty="0" smtClean="0"/>
              <a:t>–Давыдова по большинству учебных предметов, многие из которых создавались и апробировались впервые. </a:t>
            </a:r>
          </a:p>
          <a:p>
            <a:pPr>
              <a:buFontTx/>
              <a:buNone/>
            </a:pPr>
            <a:r>
              <a:rPr lang="ru-RU" dirty="0" smtClean="0"/>
              <a:t>Таким образом, </a:t>
            </a:r>
            <a:r>
              <a:rPr lang="ru-RU" dirty="0" err="1" smtClean="0"/>
              <a:t>лонгитюд</a:t>
            </a:r>
            <a:r>
              <a:rPr lang="ru-RU" dirty="0" smtClean="0"/>
              <a:t> был погружен в классический генетико-моделирующий эксперимент и служил инструментом его мониторинга. </a:t>
            </a:r>
          </a:p>
          <a:p>
            <a:pPr>
              <a:buFontTx/>
              <a:buNone/>
            </a:pPr>
            <a:r>
              <a:rPr lang="ru-RU" dirty="0" smtClean="0"/>
              <a:t>Это мониторинговое сопровождение предназначалось не только для исследовательских целей, но также было практико-ориентированным. </a:t>
            </a:r>
          </a:p>
          <a:p>
            <a:pPr>
              <a:buFont typeface="Arial" pitchFamily="34" charset="0"/>
              <a:buNone/>
            </a:pPr>
            <a:r>
              <a:rPr lang="ru-RU" b="1" dirty="0" smtClean="0"/>
              <a:t>Все 68 школьников, участвовавших в нашем </a:t>
            </a:r>
            <a:r>
              <a:rPr lang="ru-RU" b="1" dirty="0" err="1" smtClean="0"/>
              <a:t>лонгитюде</a:t>
            </a:r>
            <a:r>
              <a:rPr lang="ru-RU" b="1" dirty="0" smtClean="0"/>
              <a:t>, были обследованы с помощью нескольких десятков диагностических методик, определяющих уровень и индивидуальные особенности когнитивного и личностного развития человека</a:t>
            </a:r>
            <a:r>
              <a:rPr lang="ru-RU" dirty="0" smtClean="0"/>
              <a:t>. Данные этой многолетней психолого-педагогической диагностики, а также постоянные наблюдения за учениками на уроках, неформальное общение с ними и их родителями вне уроков позволяли своевременно замечать и корректировать несовершенства, которые неминуемо возникают в индивидуальных учебных траекториях каждого школьника и затрудняют действие на максимуме потенциальных возможностей человека. </a:t>
            </a:r>
          </a:p>
          <a:p>
            <a:pPr>
              <a:buFont typeface="Arial" pitchFamily="34" charset="0"/>
              <a:buNone/>
            </a:pPr>
            <a:r>
              <a:rPr lang="ru-RU" dirty="0" smtClean="0"/>
              <a:t>Таким образом, в </a:t>
            </a:r>
            <a:r>
              <a:rPr lang="ru-RU" dirty="0" err="1" smtClean="0"/>
              <a:t>лонгитюде</a:t>
            </a:r>
            <a:r>
              <a:rPr lang="ru-RU" dirty="0" smtClean="0"/>
              <a:t> сочетались три группы методов психолого-педагогического исследования: • клинический метод; • генетико-моделирующий эксперимент; • методы классической </a:t>
            </a:r>
            <a:r>
              <a:rPr lang="ru-RU" dirty="0" err="1" smtClean="0"/>
              <a:t>психолого</a:t>
            </a:r>
            <a:r>
              <a:rPr lang="ru-RU" dirty="0" smtClean="0"/>
              <a:t>- педагогической диагностики. </a:t>
            </a:r>
          </a:p>
          <a:p>
            <a:pPr>
              <a:buFont typeface="Arial" pitchFamily="34" charset="0"/>
              <a:buNone/>
            </a:pPr>
            <a:r>
              <a:rPr lang="ru-RU" dirty="0" smtClean="0"/>
              <a:t>В течение многих лет мы наблюдали и измеряли качественные и количественные изменения разнообразных проявлений учебной самостоятельности 68 школьников, погруженных в учебную деятельность. Были собраны эмпирические доказательства, одеть в ткань феноменов детского развития средствами обучения, сделать очевидным (непосредственно на </a:t>
            </a:r>
            <a:r>
              <a:rPr lang="ru-RU" dirty="0" err="1" smtClean="0"/>
              <a:t>блюдаемым</a:t>
            </a:r>
            <a:r>
              <a:rPr lang="ru-RU" dirty="0" smtClean="0"/>
              <a:t>) утверждение, несомненное для непосредственных участников и </a:t>
            </a:r>
            <a:r>
              <a:rPr lang="ru-RU" dirty="0" err="1" smtClean="0"/>
              <a:t>твор</a:t>
            </a:r>
            <a:r>
              <a:rPr lang="ru-RU" dirty="0" smtClean="0"/>
              <a:t>- </a:t>
            </a:r>
            <a:r>
              <a:rPr lang="ru-RU" dirty="0" err="1" smtClean="0"/>
              <a:t>цов</a:t>
            </a:r>
            <a:r>
              <a:rPr lang="ru-RU" dirty="0" smtClean="0"/>
              <a:t> системы образования, построенного в форме учебной деятельности3</a:t>
            </a:r>
            <a:endParaRPr lang="ru-RU" i="1"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43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400" b="1" dirty="0" smtClean="0">
                <a:solidFill>
                  <a:schemeClr val="tx1"/>
                </a:solidFill>
                <a:latin typeface="+mn-lt"/>
              </a:rPr>
              <a:t>Определение понятия «умение учиться» от Евросоюза:</a:t>
            </a:r>
            <a:r>
              <a:rPr lang="ru-RU" sz="1400" dirty="0" smtClean="0">
                <a:solidFill>
                  <a:schemeClr val="tx1"/>
                </a:solidFill>
                <a:latin typeface="+mn-lt"/>
              </a:rPr>
              <a:t> «Это способность к обучению через организацию своей учебной деятельности, в том числе через эффективное управление временем и информацией, индивидуально и в группе. Эта компетенция включает осознание собственного процесса обучения и своих потребностей, определение доступных возможностей, и способность преодолевать препятствия, чтобы учиться успешно. Эта компетенция подразумевает получение, анализ и усвоение новых знаний и навыков, также как поиск и использование наставничества. Умение учиться вовлекает учащихся в опережающее обучение и в использование жизненного опыта для применения полученных знаний и навыков в разных условиях: дома, на работе, в образовании и в тренинге. Мотивация и уверенность в себе критичны для формирования компетенции».</a:t>
            </a:r>
            <a:endParaRPr lang="ru-RU" dirty="0"/>
          </a:p>
        </p:txBody>
      </p:sp>
      <p:sp>
        <p:nvSpPr>
          <p:cNvPr id="4" name="Номер слайда 3"/>
          <p:cNvSpPr>
            <a:spLocks noGrp="1"/>
          </p:cNvSpPr>
          <p:nvPr>
            <p:ph type="sldNum" sz="quarter" idx="10"/>
          </p:nvPr>
        </p:nvSpPr>
        <p:spPr/>
        <p:txBody>
          <a:bodyPr/>
          <a:lstStyle/>
          <a:p>
            <a:fld id="{FE233A5A-01DA-4F3F-BF1F-5FB9866D534E}" type="slidenum">
              <a:rPr lang="ru-RU" smtClean="0"/>
              <a:pPr/>
              <a:t>48</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smtClean="0"/>
              <a:t>Речь шла о способности одаренных детей после пер- </a:t>
            </a:r>
            <a:r>
              <a:rPr lang="ru-RU" dirty="0" err="1" smtClean="0"/>
              <a:t>вых</a:t>
            </a:r>
            <a:r>
              <a:rPr lang="ru-RU" dirty="0" smtClean="0"/>
              <a:t> попыток решения новой задачи </a:t>
            </a:r>
            <a:r>
              <a:rPr lang="ru-RU" dirty="0" err="1" smtClean="0"/>
              <a:t>выде</a:t>
            </a:r>
            <a:r>
              <a:rPr lang="ru-RU" dirty="0" smtClean="0"/>
              <a:t>- </a:t>
            </a:r>
            <a:r>
              <a:rPr lang="ru-RU" dirty="0" err="1" smtClean="0"/>
              <a:t>лять</a:t>
            </a:r>
            <a:r>
              <a:rPr lang="ru-RU" dirty="0" smtClean="0"/>
              <a:t> ее наиболее существенные условия и, ориентируясь на них, решать затем все за- дачи того же класса «с места», </a:t>
            </a:r>
            <a:r>
              <a:rPr lang="ru-RU" dirty="0" err="1" smtClean="0"/>
              <a:t>практиче</a:t>
            </a:r>
            <a:r>
              <a:rPr lang="ru-RU" dirty="0" smtClean="0"/>
              <a:t>- </a:t>
            </a:r>
            <a:r>
              <a:rPr lang="ru-RU" dirty="0" err="1" smtClean="0"/>
              <a:t>ски</a:t>
            </a:r>
            <a:r>
              <a:rPr lang="ru-RU" dirty="0" smtClean="0"/>
              <a:t> без ошибок. При этом саму фазу ориентации в условиях действия одаренные дети самостоятельно, без подсказок выделяют как отдельную задачу. Это </a:t>
            </a:r>
            <a:r>
              <a:rPr lang="ru-RU" dirty="0" err="1" smtClean="0"/>
              <a:t>означа</a:t>
            </a:r>
            <a:r>
              <a:rPr lang="ru-RU" dirty="0" smtClean="0"/>
              <a:t>- </a:t>
            </a:r>
            <a:r>
              <a:rPr lang="ru-RU" dirty="0" err="1" smtClean="0"/>
              <a:t>ет</a:t>
            </a:r>
            <a:r>
              <a:rPr lang="ru-RU" dirty="0" smtClean="0"/>
              <a:t>, что перед тем как приступить к новому практическому действию, они строят остро- </a:t>
            </a:r>
            <a:r>
              <a:rPr lang="ru-RU" dirty="0" err="1" smtClean="0"/>
              <a:t>вок</a:t>
            </a:r>
            <a:r>
              <a:rPr lang="ru-RU" dirty="0" smtClean="0"/>
              <a:t> самообучения – ориентации в </a:t>
            </a:r>
            <a:r>
              <a:rPr lang="ru-RU" dirty="0" err="1" smtClean="0"/>
              <a:t>услови</a:t>
            </a:r>
            <a:r>
              <a:rPr lang="ru-RU" dirty="0" smtClean="0"/>
              <a:t>- </a:t>
            </a:r>
            <a:r>
              <a:rPr lang="ru-RU" dirty="0" err="1" smtClean="0"/>
              <a:t>ях</a:t>
            </a:r>
            <a:r>
              <a:rPr lang="ru-RU" dirty="0" smtClean="0"/>
              <a:t> выполнения будущего действия. Одарен- </a:t>
            </a:r>
            <a:r>
              <a:rPr lang="ru-RU" dirty="0" err="1" smtClean="0"/>
              <a:t>ность</a:t>
            </a:r>
            <a:r>
              <a:rPr lang="ru-RU" dirty="0" smtClean="0"/>
              <a:t> детей проявляется и в том, что они </a:t>
            </a:r>
            <a:r>
              <a:rPr lang="ru-RU" dirty="0" err="1" smtClean="0"/>
              <a:t>са</a:t>
            </a:r>
            <a:r>
              <a:rPr lang="ru-RU" dirty="0" smtClean="0"/>
              <a:t>- </a:t>
            </a:r>
            <a:r>
              <a:rPr lang="ru-RU" dirty="0" err="1" smtClean="0"/>
              <a:t>мостоятельно</a:t>
            </a:r>
            <a:r>
              <a:rPr lang="ru-RU" dirty="0" smtClean="0"/>
              <a:t> отделяют учение от действия, и в том, что на этапе самообучения строят достаточно полную и обобщенную </a:t>
            </a:r>
            <a:r>
              <a:rPr lang="ru-RU" dirty="0" err="1" smtClean="0"/>
              <a:t>ориенти</a:t>
            </a:r>
            <a:r>
              <a:rPr lang="ru-RU" dirty="0" smtClean="0"/>
              <a:t>- </a:t>
            </a:r>
            <a:r>
              <a:rPr lang="ru-RU" dirty="0" err="1" smtClean="0"/>
              <a:t>ровочную</a:t>
            </a:r>
            <a:r>
              <a:rPr lang="ru-RU" dirty="0" smtClean="0"/>
              <a:t> основу предстоящего действия. Д. Б. </a:t>
            </a:r>
            <a:r>
              <a:rPr lang="ru-RU" dirty="0" err="1" smtClean="0"/>
              <a:t>Эльконин</a:t>
            </a:r>
            <a:r>
              <a:rPr lang="ru-RU" dirty="0" smtClean="0"/>
              <a:t> предположил, что если на первом же шаге обучения новому пред- мету взрослый поможет детям сделать то, что «одаренные» делают без посторонней помощи: выделить и зафиксировать связи, наиболее существенные для этого </a:t>
            </a:r>
            <a:r>
              <a:rPr lang="ru-RU" dirty="0" err="1" smtClean="0"/>
              <a:t>предме</a:t>
            </a:r>
            <a:r>
              <a:rPr lang="ru-RU" dirty="0" smtClean="0"/>
              <a:t>- та, то у большинства младших школьников можно развить способность к </a:t>
            </a:r>
            <a:r>
              <a:rPr lang="ru-RU" dirty="0" err="1" smtClean="0"/>
              <a:t>рефлек</a:t>
            </a:r>
            <a:r>
              <a:rPr lang="ru-RU" dirty="0" smtClean="0"/>
              <a:t>- сии, которая при спонтанном развитии </a:t>
            </a:r>
            <a:r>
              <a:rPr lang="ru-RU" dirty="0" err="1" smtClean="0"/>
              <a:t>счи</a:t>
            </a:r>
            <a:r>
              <a:rPr lang="ru-RU" dirty="0" smtClean="0"/>
              <a:t>- тается уделом избранных. Для </a:t>
            </a:r>
            <a:r>
              <a:rPr lang="ru-RU" dirty="0" err="1" smtClean="0"/>
              <a:t>превраще</a:t>
            </a:r>
            <a:r>
              <a:rPr lang="ru-RU" dirty="0" smtClean="0"/>
              <a:t>- </a:t>
            </a:r>
            <a:r>
              <a:rPr lang="ru-RU" dirty="0" err="1" smtClean="0"/>
              <a:t>ния</a:t>
            </a:r>
            <a:r>
              <a:rPr lang="ru-RU" dirty="0" smtClean="0"/>
              <a:t> этой гипотезы в теорию учебной де- </a:t>
            </a:r>
            <a:r>
              <a:rPr lang="ru-RU" dirty="0" err="1" smtClean="0"/>
              <a:t>ятельности</a:t>
            </a:r>
            <a:r>
              <a:rPr lang="ru-RU" dirty="0" smtClean="0"/>
              <a:t> как формы развития </a:t>
            </a:r>
            <a:r>
              <a:rPr lang="ru-RU" dirty="0" err="1" smtClean="0"/>
              <a:t>теоре</a:t>
            </a:r>
            <a:r>
              <a:rPr lang="ru-RU" dirty="0" smtClean="0"/>
              <a:t>- </a:t>
            </a:r>
            <a:r>
              <a:rPr lang="ru-RU" dirty="0" err="1" smtClean="0"/>
              <a:t>тического</a:t>
            </a:r>
            <a:r>
              <a:rPr lang="ru-RU" dirty="0" smtClean="0"/>
              <a:t> сознания младших </a:t>
            </a:r>
            <a:r>
              <a:rPr lang="ru-RU" dirty="0" err="1" smtClean="0"/>
              <a:t>школьни</a:t>
            </a:r>
            <a:r>
              <a:rPr lang="ru-RU" dirty="0" smtClean="0"/>
              <a:t>- ков [3] потребовался сорокалетний </a:t>
            </a:r>
            <a:r>
              <a:rPr lang="ru-RU" dirty="0" err="1" smtClean="0"/>
              <a:t>экспе</a:t>
            </a:r>
            <a:r>
              <a:rPr lang="ru-RU" dirty="0" smtClean="0"/>
              <a:t>- </a:t>
            </a:r>
            <a:r>
              <a:rPr lang="ru-RU" dirty="0" err="1" smtClean="0"/>
              <a:t>римент</a:t>
            </a:r>
            <a:r>
              <a:rPr lang="ru-RU" dirty="0" smtClean="0"/>
              <a:t>, проводившийся под руководством В. В. Давыдова. Решая вопрос о </a:t>
            </a:r>
            <a:r>
              <a:rPr lang="ru-RU" dirty="0" err="1" smtClean="0"/>
              <a:t>возрастосообразно</a:t>
            </a:r>
            <a:r>
              <a:rPr lang="ru-RU" dirty="0" smtClean="0"/>
              <a:t>- </a:t>
            </a:r>
            <a:r>
              <a:rPr lang="ru-RU" dirty="0" err="1" smtClean="0"/>
              <a:t>сти</a:t>
            </a:r>
            <a:r>
              <a:rPr lang="ru-RU" dirty="0" smtClean="0"/>
              <a:t> обучения, Д. Б. </a:t>
            </a:r>
            <a:r>
              <a:rPr lang="ru-RU" dirty="0" err="1" smtClean="0"/>
              <a:t>Эльконин</a:t>
            </a:r>
            <a:r>
              <a:rPr lang="ru-RU" dirty="0" smtClean="0"/>
              <a:t> и В. В. </a:t>
            </a:r>
            <a:r>
              <a:rPr lang="ru-RU" dirty="0" err="1" smtClean="0"/>
              <a:t>Давы</a:t>
            </a:r>
            <a:r>
              <a:rPr lang="ru-RU" dirty="0" smtClean="0"/>
              <a:t>- </a:t>
            </a:r>
            <a:r>
              <a:rPr lang="ru-RU" dirty="0" err="1" smtClean="0"/>
              <a:t>дов</a:t>
            </a:r>
            <a:r>
              <a:rPr lang="ru-RU" dirty="0" smtClean="0"/>
              <a:t> вынуждены были подвергнуть ревизии и перепроверке культурно-историческую меру возрастных возможностей </a:t>
            </a:r>
            <a:r>
              <a:rPr lang="ru-RU" dirty="0" err="1" smtClean="0"/>
              <a:t>школьни</a:t>
            </a:r>
            <a:r>
              <a:rPr lang="ru-RU" dirty="0" smtClean="0"/>
              <a:t>- ков, понимая при этом, что возраст – это категория противоречивая: искусственно- естественная, социально-природная. </a:t>
            </a:r>
          </a:p>
          <a:p>
            <a:r>
              <a:rPr lang="ru-RU" dirty="0" smtClean="0"/>
              <a:t>Теле- </a:t>
            </a:r>
            <a:r>
              <a:rPr lang="ru-RU" dirty="0" err="1" smtClean="0"/>
              <a:t>сная</a:t>
            </a:r>
            <a:r>
              <a:rPr lang="ru-RU" dirty="0" smtClean="0"/>
              <a:t> (естественная) составляющая </a:t>
            </a:r>
            <a:r>
              <a:rPr lang="ru-RU" dirty="0" err="1" smtClean="0"/>
              <a:t>разви</a:t>
            </a:r>
            <a:r>
              <a:rPr lang="ru-RU" dirty="0" smtClean="0"/>
              <a:t>- </a:t>
            </a:r>
            <a:r>
              <a:rPr lang="ru-RU" dirty="0" err="1" smtClean="0"/>
              <a:t>тия</a:t>
            </a:r>
            <a:r>
              <a:rPr lang="ru-RU" dirty="0" smtClean="0"/>
              <a:t> запрещает волюнтаристски назначать границы и потенциальные возможности возраста, но не может быть ни единствен- </a:t>
            </a:r>
            <a:r>
              <a:rPr lang="ru-RU" dirty="0" err="1" smtClean="0"/>
              <a:t>ным</a:t>
            </a:r>
            <a:r>
              <a:rPr lang="ru-RU" dirty="0" smtClean="0"/>
              <a:t>, ни даже главным их определителем. Психофизиологический аспект </a:t>
            </a:r>
            <a:r>
              <a:rPr lang="ru-RU" dirty="0" err="1" smtClean="0"/>
              <a:t>возрастно</a:t>
            </a:r>
            <a:r>
              <a:rPr lang="ru-RU" dirty="0" smtClean="0"/>
              <a:t>- го развития может играть роль </a:t>
            </a:r>
            <a:r>
              <a:rPr lang="ru-RU" dirty="0" err="1" smtClean="0"/>
              <a:t>противопо</a:t>
            </a:r>
            <a:r>
              <a:rPr lang="ru-RU" dirty="0" smtClean="0"/>
              <a:t>- </a:t>
            </a:r>
            <a:r>
              <a:rPr lang="ru-RU" dirty="0" err="1" smtClean="0"/>
              <a:t>казания</a:t>
            </a:r>
            <a:r>
              <a:rPr lang="ru-RU" dirty="0" smtClean="0"/>
              <a:t>, определяя, чего НЕЛЬЗЯ делать с детьми того или иного возраста, что по- вредит их здоровью. Показатели развития, выбор направления развития возрастной когорты задается культурно-историческим вектором, который психологи </a:t>
            </a:r>
            <a:r>
              <a:rPr lang="ru-RU" dirty="0" err="1" smtClean="0"/>
              <a:t>осмыслива</a:t>
            </a:r>
            <a:r>
              <a:rPr lang="ru-RU" dirty="0" smtClean="0"/>
              <a:t>- ют сначала в ценностных, а потом в норма- </a:t>
            </a:r>
            <a:r>
              <a:rPr lang="ru-RU" dirty="0" err="1" smtClean="0"/>
              <a:t>тивных</a:t>
            </a:r>
            <a:r>
              <a:rPr lang="ru-RU" dirty="0" smtClean="0"/>
              <a:t> категориях.</a:t>
            </a:r>
            <a:endParaRPr lang="ru-RU"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49</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r>
              <a:rPr lang="ru-RU" sz="1200" b="1" i="0" kern="1200" dirty="0" smtClean="0">
                <a:solidFill>
                  <a:srgbClr val="000000"/>
                </a:solidFill>
                <a:latin typeface="Times New Roman" pitchFamily="16" charset="0"/>
                <a:ea typeface="+mn-ea"/>
                <a:cs typeface="+mn-cs"/>
              </a:rPr>
              <a:t>Фактические знания</a:t>
            </a:r>
            <a:endParaRPr lang="ru-RU" sz="1200" b="0" i="0" kern="1200" dirty="0" smtClean="0">
              <a:solidFill>
                <a:srgbClr val="000000"/>
              </a:solidFill>
              <a:latin typeface="Times New Roman" pitchFamily="16" charset="0"/>
              <a:ea typeface="+mn-ea"/>
              <a:cs typeface="+mn-cs"/>
            </a:endParaRPr>
          </a:p>
          <a:p>
            <a:r>
              <a:rPr lang="ru-RU" sz="1200" b="0" i="0" kern="1200" dirty="0" smtClean="0">
                <a:solidFill>
                  <a:srgbClr val="000000"/>
                </a:solidFill>
                <a:latin typeface="Times New Roman" pitchFamily="16" charset="0"/>
                <a:ea typeface="+mn-ea"/>
                <a:cs typeface="+mn-cs"/>
              </a:rPr>
              <a:t>• </a:t>
            </a:r>
            <a:r>
              <a:rPr lang="ru-RU" sz="1200" b="1" i="0" kern="1200" dirty="0" smtClean="0">
                <a:solidFill>
                  <a:srgbClr val="000000"/>
                </a:solidFill>
                <a:latin typeface="Times New Roman" pitchFamily="16" charset="0"/>
                <a:ea typeface="+mn-ea"/>
                <a:cs typeface="+mn-cs"/>
              </a:rPr>
              <a:t>Кто, </a:t>
            </a:r>
            <a:r>
              <a:rPr lang="ru-RU" sz="1200" b="0" i="0" kern="1200" dirty="0" smtClean="0">
                <a:solidFill>
                  <a:srgbClr val="000000"/>
                </a:solidFill>
                <a:latin typeface="Times New Roman" pitchFamily="16" charset="0"/>
                <a:ea typeface="+mn-ea"/>
                <a:cs typeface="+mn-cs"/>
              </a:rPr>
              <a:t>где, когда?</a:t>
            </a:r>
          </a:p>
          <a:p>
            <a:r>
              <a:rPr lang="ru-RU" sz="1200" b="0" i="0" kern="1200" dirty="0" smtClean="0">
                <a:solidFill>
                  <a:srgbClr val="000000"/>
                </a:solidFill>
                <a:latin typeface="Times New Roman" pitchFamily="16" charset="0"/>
                <a:ea typeface="+mn-ea"/>
                <a:cs typeface="+mn-cs"/>
              </a:rPr>
              <a:t>• Примеры возможных ситуаций</a:t>
            </a:r>
          </a:p>
          <a:p>
            <a:r>
              <a:rPr lang="ru-RU" sz="1200" b="0" i="0" kern="1200" dirty="0" smtClean="0">
                <a:solidFill>
                  <a:srgbClr val="000000"/>
                </a:solidFill>
                <a:latin typeface="Times New Roman" pitchFamily="16" charset="0"/>
                <a:ea typeface="+mn-ea"/>
                <a:cs typeface="+mn-cs"/>
              </a:rPr>
              <a:t>• Различные варианты (формы любви и замужества)</a:t>
            </a:r>
          </a:p>
          <a:p>
            <a:r>
              <a:rPr lang="ru-RU" sz="1200" b="1" i="0" kern="1200" dirty="0" smtClean="0">
                <a:solidFill>
                  <a:srgbClr val="000000"/>
                </a:solidFill>
                <a:latin typeface="Times New Roman" pitchFamily="16" charset="0"/>
                <a:ea typeface="+mn-ea"/>
                <a:cs typeface="+mn-cs"/>
              </a:rPr>
              <a:t>Методологические знания</a:t>
            </a:r>
            <a:endParaRPr lang="ru-RU" sz="1200" b="0" i="0" kern="1200" dirty="0" smtClean="0">
              <a:solidFill>
                <a:srgbClr val="000000"/>
              </a:solidFill>
              <a:latin typeface="Times New Roman" pitchFamily="16" charset="0"/>
              <a:ea typeface="+mn-ea"/>
              <a:cs typeface="+mn-cs"/>
            </a:endParaRPr>
          </a:p>
          <a:p>
            <a:r>
              <a:rPr lang="ru-RU" sz="1200" b="0" i="0" kern="1200" dirty="0" smtClean="0">
                <a:solidFill>
                  <a:srgbClr val="000000"/>
                </a:solidFill>
                <a:latin typeface="Times New Roman" pitchFamily="16" charset="0"/>
                <a:ea typeface="+mn-ea"/>
                <a:cs typeface="+mn-cs"/>
              </a:rPr>
              <a:t>• Стратегии того, как искать информацию, принять решение и дать совет</a:t>
            </a:r>
          </a:p>
          <a:p>
            <a:r>
              <a:rPr lang="ru-RU" sz="1200" b="0" i="0" kern="1200" dirty="0" smtClean="0">
                <a:solidFill>
                  <a:srgbClr val="000000"/>
                </a:solidFill>
                <a:latin typeface="Times New Roman" pitchFamily="16" charset="0"/>
                <a:ea typeface="+mn-ea"/>
                <a:cs typeface="+mn-cs"/>
              </a:rPr>
              <a:t>• Выбор времени для того, чтобы дать совет, отслеживание эмоциональных реакций</a:t>
            </a:r>
          </a:p>
          <a:p>
            <a:r>
              <a:rPr lang="ru-RU" sz="1200" b="0" i="0" kern="1200" dirty="0" smtClean="0">
                <a:solidFill>
                  <a:srgbClr val="000000"/>
                </a:solidFill>
                <a:latin typeface="Times New Roman" pitchFamily="16" charset="0"/>
                <a:ea typeface="+mn-ea"/>
                <a:cs typeface="+mn-cs"/>
              </a:rPr>
              <a:t>• Анализ затрат и выгод: планы действий</a:t>
            </a:r>
          </a:p>
          <a:p>
            <a:r>
              <a:rPr lang="ru-RU" sz="1200" b="0" i="0" kern="1200" dirty="0" smtClean="0">
                <a:solidFill>
                  <a:srgbClr val="000000"/>
                </a:solidFill>
                <a:latin typeface="Times New Roman" pitchFamily="16" charset="0"/>
                <a:ea typeface="+mn-ea"/>
                <a:cs typeface="+mn-cs"/>
              </a:rPr>
              <a:t>• Анализ средств и вариантов конечного результата</a:t>
            </a:r>
          </a:p>
          <a:p>
            <a:r>
              <a:rPr lang="ru-RU" sz="1200" b="1" i="0" kern="1200" dirty="0" smtClean="0">
                <a:solidFill>
                  <a:srgbClr val="000000"/>
                </a:solidFill>
                <a:latin typeface="Times New Roman" pitchFamily="16" charset="0"/>
                <a:ea typeface="+mn-ea"/>
                <a:cs typeface="+mn-cs"/>
              </a:rPr>
              <a:t>Жизненный </a:t>
            </a:r>
            <a:r>
              <a:rPr lang="ru-RU" sz="1200" b="1" i="0" kern="1200" dirty="0" err="1" smtClean="0">
                <a:solidFill>
                  <a:srgbClr val="000000"/>
                </a:solidFill>
                <a:latin typeface="Times New Roman" pitchFamily="16" charset="0"/>
                <a:ea typeface="+mn-ea"/>
                <a:cs typeface="+mn-cs"/>
              </a:rPr>
              <a:t>контекстуализм</a:t>
            </a:r>
            <a:endParaRPr lang="ru-RU" sz="1200" b="0" i="0" kern="1200" dirty="0" smtClean="0">
              <a:solidFill>
                <a:srgbClr val="000000"/>
              </a:solidFill>
              <a:latin typeface="Times New Roman" pitchFamily="16" charset="0"/>
              <a:ea typeface="+mn-ea"/>
              <a:cs typeface="+mn-cs"/>
            </a:endParaRPr>
          </a:p>
          <a:p>
            <a:r>
              <a:rPr lang="ru-RU" sz="1200" b="0" i="0" kern="1200" dirty="0" smtClean="0">
                <a:solidFill>
                  <a:srgbClr val="000000"/>
                </a:solidFill>
                <a:latin typeface="Times New Roman" pitchFamily="16" charset="0"/>
                <a:ea typeface="+mn-ea"/>
                <a:cs typeface="+mn-cs"/>
              </a:rPr>
              <a:t>• Возрастной (например, проблемы юношества), культурный (например, изменение ценностей), идиосинкразический (например, неизлечимые болезни), контексты во времени и различных сферах жизни</a:t>
            </a:r>
          </a:p>
          <a:p>
            <a:r>
              <a:rPr lang="ru-RU" sz="1200" b="1" i="0" kern="1200" dirty="0" smtClean="0">
                <a:solidFill>
                  <a:srgbClr val="000000"/>
                </a:solidFill>
                <a:latin typeface="Times New Roman" pitchFamily="16" charset="0"/>
                <a:ea typeface="+mn-ea"/>
                <a:cs typeface="+mn-cs"/>
              </a:rPr>
              <a:t>Ценностный релятивизм</a:t>
            </a:r>
            <a:endParaRPr lang="ru-RU" sz="1200" b="0" i="0" kern="1200" dirty="0" smtClean="0">
              <a:solidFill>
                <a:srgbClr val="000000"/>
              </a:solidFill>
              <a:latin typeface="Times New Roman" pitchFamily="16" charset="0"/>
              <a:ea typeface="+mn-ea"/>
              <a:cs typeface="+mn-cs"/>
            </a:endParaRPr>
          </a:p>
          <a:p>
            <a:r>
              <a:rPr lang="ru-RU" sz="1200" b="0" i="0" kern="1200" dirty="0" smtClean="0">
                <a:solidFill>
                  <a:srgbClr val="000000"/>
                </a:solidFill>
                <a:latin typeface="Times New Roman" pitchFamily="16" charset="0"/>
                <a:ea typeface="+mn-ea"/>
                <a:cs typeface="+mn-cs"/>
              </a:rPr>
              <a:t>• Отделение собственных (личных) ценностей от ценностей других людей</a:t>
            </a:r>
          </a:p>
          <a:p>
            <a:r>
              <a:rPr lang="ru-RU" sz="1200" b="0" i="0" kern="1200" dirty="0" smtClean="0">
                <a:solidFill>
                  <a:srgbClr val="000000"/>
                </a:solidFill>
                <a:latin typeface="Times New Roman" pitchFamily="16" charset="0"/>
                <a:ea typeface="+mn-ea"/>
                <a:cs typeface="+mn-cs"/>
              </a:rPr>
              <a:t>• Религиозные предпочтения</a:t>
            </a:r>
          </a:p>
          <a:p>
            <a:r>
              <a:rPr lang="ru-RU" sz="1200" b="0" i="0" kern="1200" dirty="0" smtClean="0">
                <a:solidFill>
                  <a:srgbClr val="000000"/>
                </a:solidFill>
                <a:latin typeface="Times New Roman" pitchFamily="16" charset="0"/>
                <a:ea typeface="+mn-ea"/>
                <a:cs typeface="+mn-cs"/>
              </a:rPr>
              <a:t>• Современные/будущие ценности</a:t>
            </a:r>
          </a:p>
          <a:p>
            <a:r>
              <a:rPr lang="ru-RU" sz="1200" b="0" i="0" kern="1200" dirty="0" smtClean="0">
                <a:solidFill>
                  <a:srgbClr val="000000"/>
                </a:solidFill>
                <a:latin typeface="Times New Roman" pitchFamily="16" charset="0"/>
                <a:ea typeface="+mn-ea"/>
                <a:cs typeface="+mn-cs"/>
              </a:rPr>
              <a:t>• Культурно-исторический релятивизм</a:t>
            </a:r>
          </a:p>
          <a:p>
            <a:r>
              <a:rPr lang="ru-RU" sz="1200" b="1" i="0" kern="1200" dirty="0" smtClean="0">
                <a:solidFill>
                  <a:srgbClr val="000000"/>
                </a:solidFill>
                <a:latin typeface="Times New Roman" pitchFamily="16" charset="0"/>
                <a:ea typeface="+mn-ea"/>
                <a:cs typeface="+mn-cs"/>
              </a:rPr>
              <a:t>Неопределенность (сомнение)</a:t>
            </a:r>
            <a:endParaRPr lang="ru-RU" sz="1200" b="0" i="0" kern="1200" dirty="0" smtClean="0">
              <a:solidFill>
                <a:srgbClr val="000000"/>
              </a:solidFill>
              <a:latin typeface="Times New Roman" pitchFamily="16" charset="0"/>
              <a:ea typeface="+mn-ea"/>
              <a:cs typeface="+mn-cs"/>
            </a:endParaRPr>
          </a:p>
          <a:p>
            <a:r>
              <a:rPr lang="ru-RU" sz="1200" b="0" i="0" kern="1200" dirty="0" smtClean="0">
                <a:solidFill>
                  <a:srgbClr val="000000"/>
                </a:solidFill>
                <a:latin typeface="Times New Roman" pitchFamily="16" charset="0"/>
                <a:ea typeface="+mn-ea"/>
                <a:cs typeface="+mn-cs"/>
              </a:rPr>
              <a:t>• Не существует совершенного решения</a:t>
            </a:r>
          </a:p>
          <a:p>
            <a:r>
              <a:rPr lang="ru-RU" sz="1200" b="0" i="0" kern="1200" dirty="0" smtClean="0">
                <a:solidFill>
                  <a:srgbClr val="000000"/>
                </a:solidFill>
                <a:latin typeface="Times New Roman" pitchFamily="16" charset="0"/>
                <a:ea typeface="+mn-ea"/>
                <a:cs typeface="+mn-cs"/>
              </a:rPr>
              <a:t>• Оптимизация соотношения выгод и потерь</a:t>
            </a:r>
          </a:p>
          <a:p>
            <a:r>
              <a:rPr lang="ru-RU" sz="1200" b="0" i="0" kern="1200" dirty="0" smtClean="0">
                <a:solidFill>
                  <a:srgbClr val="000000"/>
                </a:solidFill>
                <a:latin typeface="Times New Roman" pitchFamily="16" charset="0"/>
                <a:ea typeface="+mn-ea"/>
                <a:cs typeface="+mn-cs"/>
              </a:rPr>
              <a:t>• Будущее нельзя предсказать полностью</a:t>
            </a:r>
          </a:p>
          <a:p>
            <a:r>
              <a:rPr lang="ru-RU" sz="1200" b="0" i="0" kern="1200" dirty="0" smtClean="0">
                <a:solidFill>
                  <a:srgbClr val="000000"/>
                </a:solidFill>
                <a:latin typeface="Times New Roman" pitchFamily="16" charset="0"/>
                <a:ea typeface="+mn-ea"/>
                <a:cs typeface="+mn-cs"/>
              </a:rPr>
              <a:t>• Резервные решения</a:t>
            </a:r>
          </a:p>
          <a:p>
            <a:endParaRPr lang="ru-RU"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59</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rgbClr val="000000"/>
                </a:solidFill>
                <a:latin typeface="Times New Roman" pitchFamily="16" charset="0"/>
                <a:ea typeface="+mn-ea"/>
                <a:cs typeface="+mn-cs"/>
              </a:rPr>
              <a:t>Развитие взрослого человека можно описать в контексте трех самостоятельных систем, которые соотносятся с различными аспектами его Я. Они включают развитие личного Я, Я как члена семьи (взрослый ребенок, супруг (а) или родитель) и Я как работника. Эти системы взаимосвязаны. Например, исследования показали, что чем больше удовлетворение приносит отцу трудовая деятельность, тем выше его самоуважение и тем вероятнее, что ему будет свойственен принимающий, любящий и поощряющий стиль родительского поведения.- Подробнее на </a:t>
            </a:r>
            <a:r>
              <a:rPr lang="ru-RU" sz="1200" b="0" i="0" kern="1200" dirty="0" err="1" smtClean="0">
                <a:solidFill>
                  <a:srgbClr val="000000"/>
                </a:solidFill>
                <a:latin typeface="Times New Roman" pitchFamily="16" charset="0"/>
                <a:ea typeface="+mn-ea"/>
                <a:cs typeface="+mn-cs"/>
              </a:rPr>
              <a:t>Referatwork.ru</a:t>
            </a:r>
            <a:r>
              <a:rPr lang="ru-RU" sz="1200" b="0" i="0" kern="1200" dirty="0" smtClean="0">
                <a:solidFill>
                  <a:srgbClr val="000000"/>
                </a:solidFill>
                <a:latin typeface="Times New Roman" pitchFamily="16" charset="0"/>
                <a:ea typeface="+mn-ea"/>
                <a:cs typeface="+mn-cs"/>
              </a:rPr>
              <a:t>: </a:t>
            </a:r>
            <a:r>
              <a:rPr lang="ru-RU" sz="1200" b="0" i="0" kern="1200" dirty="0" smtClean="0">
                <a:solidFill>
                  <a:srgbClr val="000000"/>
                </a:solidFill>
                <a:latin typeface="Times New Roman" pitchFamily="16" charset="0"/>
                <a:ea typeface="+mn-ea"/>
                <a:cs typeface="+mn-cs"/>
                <a:hlinkClick r:id="rId3"/>
              </a:rPr>
              <a:t>http://referatwork.ru/psy_lichnost/section-8.html</a:t>
            </a:r>
            <a:endParaRPr lang="ru-RU"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60</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Объясняющее видео – </a:t>
            </a:r>
            <a:r>
              <a:rPr lang="en-US" dirty="0" smtClean="0"/>
              <a:t>https://youtu.be/RU0zEGWp56Y</a:t>
            </a:r>
            <a:endParaRPr lang="ru-RU" dirty="0" smtClean="0"/>
          </a:p>
          <a:p>
            <a:r>
              <a:rPr lang="en-US" dirty="0" smtClean="0"/>
              <a:t>https://youtu.be/KYDYzR-ZWRQ</a:t>
            </a:r>
            <a:r>
              <a:rPr lang="ru-RU" dirty="0" smtClean="0"/>
              <a:t> и </a:t>
            </a:r>
            <a:r>
              <a:rPr lang="en-US" dirty="0" smtClean="0"/>
              <a:t>https://youtu.be/xvVaTy8mQrg </a:t>
            </a:r>
          </a:p>
          <a:p>
            <a:r>
              <a:rPr lang="ru-RU" dirty="0" smtClean="0"/>
              <a:t>На русском - </a:t>
            </a:r>
            <a:r>
              <a:rPr lang="en-US" dirty="0" smtClean="0"/>
              <a:t> https://youtu.be/dKNOOdb4VfQ?list=PLC79JY2rbJTHeeTSb6BrTYsxiJT3VHBOb</a:t>
            </a:r>
            <a:endParaRPr lang="ru-RU"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63</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rgbClr val="000000"/>
                </a:solidFill>
                <a:latin typeface="Times New Roman" pitchFamily="16" charset="0"/>
                <a:ea typeface="+mn-ea"/>
                <a:cs typeface="+mn-cs"/>
              </a:rPr>
              <a:t>Опубликованный дневник Златы </a:t>
            </a:r>
            <a:r>
              <a:rPr lang="ru-RU" sz="1200" kern="1200" dirty="0" err="1" smtClean="0">
                <a:solidFill>
                  <a:srgbClr val="000000"/>
                </a:solidFill>
                <a:latin typeface="Times New Roman" pitchFamily="16" charset="0"/>
                <a:ea typeface="+mn-ea"/>
                <a:cs typeface="+mn-cs"/>
              </a:rPr>
              <a:t>Филипович</a:t>
            </a:r>
            <a:r>
              <a:rPr lang="ru-RU" sz="1200" kern="1200" dirty="0" smtClean="0">
                <a:solidFill>
                  <a:srgbClr val="000000"/>
                </a:solidFill>
                <a:latin typeface="Times New Roman" pitchFamily="16" charset="0"/>
                <a:ea typeface="+mn-ea"/>
                <a:cs typeface="+mn-cs"/>
              </a:rPr>
              <a:t>, боснийской девочки, прошедшей через ужасы гражданской войны в Югославии, дает некоторое представление о пережитых ею тяготах, о том, что значит расти, когда вокруг рвутся сна­ряды, царят смерть и разрушение. (</a:t>
            </a:r>
            <a:r>
              <a:rPr lang="en-US" sz="1200" kern="1200" dirty="0" err="1" smtClean="0">
                <a:solidFill>
                  <a:srgbClr val="000000"/>
                </a:solidFill>
                <a:latin typeface="Times New Roman" pitchFamily="16" charset="0"/>
                <a:ea typeface="+mn-ea"/>
                <a:cs typeface="+mn-cs"/>
              </a:rPr>
              <a:t>Filipovic</a:t>
            </a:r>
            <a:r>
              <a:rPr lang="ru-RU" sz="1200" kern="1200" dirty="0" smtClean="0">
                <a:solidFill>
                  <a:srgbClr val="000000"/>
                </a:solidFill>
                <a:latin typeface="Times New Roman" pitchFamily="16" charset="0"/>
                <a:ea typeface="+mn-ea"/>
                <a:cs typeface="+mn-cs"/>
              </a:rPr>
              <a:t>, 1994). Несмотря на страдания Златы, ее дневник — свидетельство силы духа этой девочки и сплоченности ее семьи перед лицом испыта­ний. Действительно, как показывают исследования, величина страданий, испытываемых ребенком во время войны, определяется взаимодействием 5 факторов: </a:t>
            </a:r>
            <a:r>
              <a:rPr lang="ru-RU" sz="1200" b="1" kern="1200" dirty="0" smtClean="0">
                <a:solidFill>
                  <a:srgbClr val="000000"/>
                </a:solidFill>
                <a:latin typeface="Times New Roman" pitchFamily="16" charset="0"/>
                <a:ea typeface="+mn-ea"/>
                <a:cs typeface="+mn-cs"/>
              </a:rPr>
              <a:t>психобиологической конституцией ребенка, разобщенностью семьи, разрывом социальных связей, положительными влияниями культуры и силой, внезапностью и продолжительностью военного опыта </a:t>
            </a:r>
            <a:r>
              <a:rPr lang="ru-RU" sz="1200" kern="1200" dirty="0" smtClean="0">
                <a:solidFill>
                  <a:srgbClr val="000000"/>
                </a:solidFill>
                <a:latin typeface="Times New Roman" pitchFamily="16" charset="0"/>
                <a:ea typeface="+mn-ea"/>
                <a:cs typeface="+mn-cs"/>
              </a:rPr>
              <a:t>(</a:t>
            </a:r>
            <a:r>
              <a:rPr lang="en-US" sz="1200" kern="1200" dirty="0" err="1" smtClean="0">
                <a:solidFill>
                  <a:srgbClr val="000000"/>
                </a:solidFill>
                <a:latin typeface="Times New Roman" pitchFamily="16" charset="0"/>
                <a:ea typeface="+mn-ea"/>
                <a:cs typeface="+mn-cs"/>
              </a:rPr>
              <a:t>Elbedour</a:t>
            </a:r>
            <a:r>
              <a:rPr lang="ru-RU" sz="1200" kern="1200" dirty="0" smtClean="0">
                <a:solidFill>
                  <a:srgbClr val="000000"/>
                </a:solidFill>
                <a:latin typeface="Times New Roman" pitchFamily="16" charset="0"/>
                <a:ea typeface="+mn-ea"/>
                <a:cs typeface="+mn-cs"/>
              </a:rPr>
              <a:t>, </a:t>
            </a:r>
            <a:r>
              <a:rPr lang="en-US" sz="1200" kern="1200" dirty="0" err="1" smtClean="0">
                <a:solidFill>
                  <a:srgbClr val="000000"/>
                </a:solidFill>
                <a:latin typeface="Times New Roman" pitchFamily="16" charset="0"/>
                <a:ea typeface="+mn-ea"/>
                <a:cs typeface="+mn-cs"/>
              </a:rPr>
              <a:t>Bensel</a:t>
            </a:r>
            <a:r>
              <a:rPr lang="ru-RU" sz="1200" kern="1200" dirty="0" smtClean="0">
                <a:solidFill>
                  <a:srgbClr val="000000"/>
                </a:solidFill>
                <a:latin typeface="Times New Roman" pitchFamily="16" charset="0"/>
                <a:ea typeface="+mn-ea"/>
                <a:cs typeface="+mn-cs"/>
              </a:rPr>
              <a:t>, &amp; </a:t>
            </a:r>
            <a:r>
              <a:rPr lang="en-US" sz="1200" kern="1200" dirty="0" err="1" smtClean="0">
                <a:solidFill>
                  <a:srgbClr val="000000"/>
                </a:solidFill>
                <a:latin typeface="Times New Roman" pitchFamily="16" charset="0"/>
                <a:ea typeface="+mn-ea"/>
                <a:cs typeface="+mn-cs"/>
              </a:rPr>
              <a:t>Bastien</a:t>
            </a:r>
            <a:r>
              <a:rPr lang="ru-RU" sz="1200" kern="1200" dirty="0" smtClean="0">
                <a:solidFill>
                  <a:srgbClr val="000000"/>
                </a:solidFill>
                <a:latin typeface="Times New Roman" pitchFamily="16" charset="0"/>
                <a:ea typeface="+mn-ea"/>
                <a:cs typeface="+mn-cs"/>
              </a:rPr>
              <a:t>, 1993).</a:t>
            </a:r>
          </a:p>
          <a:p>
            <a:r>
              <a:rPr lang="ru-RU" sz="1200" kern="1200" dirty="0" err="1" smtClean="0">
                <a:solidFill>
                  <a:srgbClr val="000000"/>
                </a:solidFill>
                <a:latin typeface="Times New Roman" pitchFamily="16" charset="0"/>
                <a:ea typeface="+mn-ea"/>
                <a:cs typeface="+mn-cs"/>
              </a:rPr>
              <a:t>Джанни</a:t>
            </a:r>
            <a:r>
              <a:rPr lang="ru-RU" sz="1200" kern="1200" dirty="0" smtClean="0">
                <a:solidFill>
                  <a:srgbClr val="000000"/>
                </a:solidFill>
                <a:latin typeface="Times New Roman" pitchFamily="16" charset="0"/>
                <a:ea typeface="+mn-ea"/>
                <a:cs typeface="+mn-cs"/>
              </a:rPr>
              <a:t> </a:t>
            </a:r>
            <a:r>
              <a:rPr lang="ru-RU" sz="1200" kern="1200" dirty="0" err="1" smtClean="0">
                <a:solidFill>
                  <a:srgbClr val="000000"/>
                </a:solidFill>
                <a:latin typeface="Times New Roman" pitchFamily="16" charset="0"/>
                <a:ea typeface="+mn-ea"/>
                <a:cs typeface="+mn-cs"/>
              </a:rPr>
              <a:t>ди</a:t>
            </a:r>
            <a:r>
              <a:rPr lang="ru-RU" sz="1200" kern="1200" dirty="0" smtClean="0">
                <a:solidFill>
                  <a:srgbClr val="000000"/>
                </a:solidFill>
                <a:latin typeface="Times New Roman" pitchFamily="16" charset="0"/>
                <a:ea typeface="+mn-ea"/>
                <a:cs typeface="+mn-cs"/>
              </a:rPr>
              <a:t> Джованни, журналистка, написавшая предисловие к опубликованному дневнику девочки, отмечает: Злата «играла Баха и Шопена, даже когда с холмов эхом доносились звуки орудийной стрельбы. И ей было приятно сознавать, что, несмотря на войну, она играет на пианино все лучше. Ненадолго это помогало ей забыть, что снаружи, на улице, идет война. И все это время она ежедневно делала записи в дневнике».</a:t>
            </a:r>
          </a:p>
          <a:p>
            <a:r>
              <a:rPr lang="ru-RU" sz="1200" kern="1200" dirty="0" smtClean="0">
                <a:solidFill>
                  <a:srgbClr val="000000"/>
                </a:solidFill>
                <a:latin typeface="Times New Roman" pitchFamily="16" charset="0"/>
                <a:ea typeface="+mn-ea"/>
                <a:cs typeface="+mn-cs"/>
              </a:rPr>
              <a:t>Отношение к детям и вызванное им родительское поведение меняются не только со временем, они зависят и от культурных традиций. Например, ученые устано­вили, что в Японии дети до трех лет спят либо вместе с родителями, либо с бабушкой-дедушкой, либо с братьями-сестрами, но никогда — одни. Такая организация детского сна, по-видимому, развилась как составная часть процесса социализации способствующая установлению близких, гармоничных отношений между детьми и родителями и полному принятию культуры, в которой высоко ценится коллектив </a:t>
            </a:r>
            <a:r>
              <a:rPr lang="ru-RU" sz="1200" kern="1200" dirty="0" err="1" smtClean="0">
                <a:solidFill>
                  <a:srgbClr val="000000"/>
                </a:solidFill>
                <a:latin typeface="Times New Roman" pitchFamily="16" charset="0"/>
                <a:ea typeface="+mn-ea"/>
                <a:cs typeface="+mn-cs"/>
              </a:rPr>
              <a:t>ная</a:t>
            </a:r>
            <a:r>
              <a:rPr lang="ru-RU" sz="1200" kern="1200" dirty="0" smtClean="0">
                <a:solidFill>
                  <a:srgbClr val="000000"/>
                </a:solidFill>
                <a:latin typeface="Times New Roman" pitchFamily="16" charset="0"/>
                <a:ea typeface="+mn-ea"/>
                <a:cs typeface="+mn-cs"/>
              </a:rPr>
              <a:t> гармония. Дети в Америке, наоборот, почти всегда спят одни, в отдельной ком нате. Это тоже часть процесса социализации, но в отличие от целей, которые ставя! перед собой японцы, американские родители, организуя сон ребенка таким </a:t>
            </a:r>
            <a:r>
              <a:rPr lang="ru-RU" sz="1200" kern="1200" dirty="0" err="1" smtClean="0">
                <a:solidFill>
                  <a:srgbClr val="000000"/>
                </a:solidFill>
                <a:latin typeface="Times New Roman" pitchFamily="16" charset="0"/>
                <a:ea typeface="+mn-ea"/>
                <a:cs typeface="+mn-cs"/>
              </a:rPr>
              <a:t>обра</a:t>
            </a:r>
            <a:r>
              <a:rPr lang="ru-RU" sz="1200" kern="1200" dirty="0" smtClean="0">
                <a:solidFill>
                  <a:srgbClr val="000000"/>
                </a:solidFill>
                <a:latin typeface="Times New Roman" pitchFamily="16" charset="0"/>
                <a:ea typeface="+mn-ea"/>
                <a:cs typeface="+mn-cs"/>
              </a:rPr>
              <a:t> </a:t>
            </a:r>
            <a:r>
              <a:rPr lang="ru-RU" sz="1200" kern="1200" dirty="0" err="1" smtClean="0">
                <a:solidFill>
                  <a:srgbClr val="000000"/>
                </a:solidFill>
                <a:latin typeface="Times New Roman" pitchFamily="16" charset="0"/>
                <a:ea typeface="+mn-ea"/>
                <a:cs typeface="+mn-cs"/>
              </a:rPr>
              <a:t>зом</a:t>
            </a:r>
            <a:r>
              <a:rPr lang="ru-RU" sz="1200" kern="1200" dirty="0" smtClean="0">
                <a:solidFill>
                  <a:srgbClr val="000000"/>
                </a:solidFill>
                <a:latin typeface="Times New Roman" pitchFamily="16" charset="0"/>
                <a:ea typeface="+mn-ea"/>
                <a:cs typeface="+mn-cs"/>
              </a:rPr>
              <a:t>, содействуют развитию независимости своих детей и, в конечном итоге, из адаптации к обществу, в котором ценится это качество (</a:t>
            </a:r>
            <a:r>
              <a:rPr lang="en-US" sz="1200" kern="1200" dirty="0" smtClean="0">
                <a:solidFill>
                  <a:srgbClr val="000000"/>
                </a:solidFill>
                <a:latin typeface="Times New Roman" pitchFamily="16" charset="0"/>
                <a:ea typeface="+mn-ea"/>
                <a:cs typeface="+mn-cs"/>
              </a:rPr>
              <a:t>Nugent</a:t>
            </a:r>
            <a:r>
              <a:rPr lang="ru-RU" sz="1200" kern="1200" dirty="0" smtClean="0">
                <a:solidFill>
                  <a:srgbClr val="000000"/>
                </a:solidFill>
                <a:latin typeface="Times New Roman" pitchFamily="16" charset="0"/>
                <a:ea typeface="+mn-ea"/>
                <a:cs typeface="+mn-cs"/>
              </a:rPr>
              <a:t>, 1994).</a:t>
            </a:r>
          </a:p>
          <a:p>
            <a:endParaRPr lang="ru-RU"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71</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r>
              <a:rPr lang="ru-RU" sz="1200" b="0" i="0" kern="1200" dirty="0" smtClean="0">
                <a:solidFill>
                  <a:srgbClr val="000000"/>
                </a:solidFill>
                <a:latin typeface="Times New Roman" pitchFamily="16" charset="0"/>
                <a:ea typeface="+mn-ea"/>
                <a:cs typeface="+mn-cs"/>
              </a:rPr>
              <a:t>Особенная и непохожая на других личность в полноте ее духовных и физических свойств характеризуется понятием «индивидуальность». Основные ее параметры – мотивация, </a:t>
            </a:r>
            <a:r>
              <a:rPr lang="ru-RU" sz="1200" b="0" i="0" kern="1200" dirty="0" err="1" smtClean="0">
                <a:solidFill>
                  <a:srgbClr val="000000"/>
                </a:solidFill>
                <a:latin typeface="Times New Roman" pitchFamily="16" charset="0"/>
                <a:ea typeface="+mn-ea"/>
                <a:cs typeface="+mn-cs"/>
              </a:rPr>
              <a:t>спососности</a:t>
            </a:r>
            <a:r>
              <a:rPr lang="ru-RU" sz="1200" b="0" i="0" kern="1200" dirty="0" smtClean="0">
                <a:solidFill>
                  <a:srgbClr val="000000"/>
                </a:solidFill>
                <a:latin typeface="Times New Roman" pitchFamily="16" charset="0"/>
                <a:ea typeface="+mn-ea"/>
                <a:cs typeface="+mn-cs"/>
              </a:rPr>
              <a:t>, темперамент,  характер.  </a:t>
            </a:r>
          </a:p>
          <a:p>
            <a:r>
              <a:rPr lang="ru-RU" sz="1200" b="0" i="0" kern="1200" dirty="0" smtClean="0">
                <a:solidFill>
                  <a:srgbClr val="000000"/>
                </a:solidFill>
                <a:latin typeface="Times New Roman" pitchFamily="16" charset="0"/>
                <a:ea typeface="+mn-ea"/>
                <a:cs typeface="+mn-cs"/>
              </a:rPr>
              <a:t>Эмоциональность, активность выступают как вторичные функции темперамента. Активность, </a:t>
            </a:r>
            <a:r>
              <a:rPr lang="ru-RU" sz="1200" b="0" i="0" kern="1200" dirty="0" err="1" smtClean="0">
                <a:solidFill>
                  <a:srgbClr val="000000"/>
                </a:solidFill>
                <a:latin typeface="Times New Roman" pitchFamily="16" charset="0"/>
                <a:ea typeface="+mn-ea"/>
                <a:cs typeface="+mn-cs"/>
              </a:rPr>
              <a:t>саморегуляция</a:t>
            </a:r>
            <a:r>
              <a:rPr lang="ru-RU" sz="1200" b="0" i="0" kern="1200" dirty="0" smtClean="0">
                <a:solidFill>
                  <a:srgbClr val="000000"/>
                </a:solidFill>
                <a:latin typeface="Times New Roman" pitchFamily="16" charset="0"/>
                <a:ea typeface="+mn-ea"/>
                <a:cs typeface="+mn-cs"/>
              </a:rPr>
              <a:t> проявляются как характеристики способностей. А в характере выделим важнейшие компоненты: </a:t>
            </a:r>
            <a:r>
              <a:rPr lang="ru-RU" sz="1200" b="0" i="0" kern="1200" dirty="0" err="1" smtClean="0">
                <a:solidFill>
                  <a:srgbClr val="000000"/>
                </a:solidFill>
                <a:latin typeface="Times New Roman" pitchFamily="16" charset="0"/>
                <a:ea typeface="+mn-ea"/>
                <a:cs typeface="+mn-cs"/>
              </a:rPr>
              <a:t>саморегуляция</a:t>
            </a:r>
            <a:r>
              <a:rPr lang="ru-RU" sz="1200" b="0" i="0" kern="1200" dirty="0" smtClean="0">
                <a:solidFill>
                  <a:srgbClr val="000000"/>
                </a:solidFill>
                <a:latin typeface="Times New Roman" pitchFamily="16" charset="0"/>
                <a:ea typeface="+mn-ea"/>
                <a:cs typeface="+mn-cs"/>
              </a:rPr>
              <a:t> (воля) и побуждения.</a:t>
            </a:r>
          </a:p>
          <a:p>
            <a:r>
              <a:rPr lang="ru-RU" sz="1200" b="0" i="0" kern="1200" dirty="0" smtClean="0">
                <a:solidFill>
                  <a:srgbClr val="000000"/>
                </a:solidFill>
                <a:latin typeface="Times New Roman" pitchFamily="16" charset="0"/>
                <a:ea typeface="+mn-ea"/>
                <a:cs typeface="+mn-cs"/>
              </a:rPr>
              <a:t>На данной схеме организм и личность составляют единство; соответствующие компоненты - мотивация, темперамент, способности и характер - объединены </a:t>
            </a:r>
            <a:r>
              <a:rPr lang="ru-RU" sz="1200" b="0" i="0" kern="1200" dirty="0" err="1" smtClean="0">
                <a:solidFill>
                  <a:srgbClr val="000000"/>
                </a:solidFill>
                <a:latin typeface="Times New Roman" pitchFamily="16" charset="0"/>
                <a:ea typeface="+mn-ea"/>
                <a:cs typeface="+mn-cs"/>
              </a:rPr>
              <a:t>системообразующими</a:t>
            </a:r>
            <a:r>
              <a:rPr lang="ru-RU" sz="1200" b="0" i="0" kern="1200" dirty="0" smtClean="0">
                <a:solidFill>
                  <a:srgbClr val="000000"/>
                </a:solidFill>
                <a:latin typeface="Times New Roman" pitchFamily="16" charset="0"/>
                <a:ea typeface="+mn-ea"/>
                <a:cs typeface="+mn-cs"/>
              </a:rPr>
              <a:t> признаками: эмоциональностью, активностью, </a:t>
            </a:r>
            <a:r>
              <a:rPr lang="ru-RU" sz="1200" b="0" i="0" kern="1200" dirty="0" err="1" smtClean="0">
                <a:solidFill>
                  <a:srgbClr val="000000"/>
                </a:solidFill>
                <a:latin typeface="Times New Roman" pitchFamily="16" charset="0"/>
                <a:ea typeface="+mn-ea"/>
                <a:cs typeface="+mn-cs"/>
              </a:rPr>
              <a:t>саморегуляцией</a:t>
            </a:r>
            <a:r>
              <a:rPr lang="ru-RU" sz="1200" b="0" i="0" kern="1200" dirty="0" smtClean="0">
                <a:solidFill>
                  <a:srgbClr val="000000"/>
                </a:solidFill>
                <a:latin typeface="Times New Roman" pitchFamily="16" charset="0"/>
                <a:ea typeface="+mn-ea"/>
                <a:cs typeface="+mn-cs"/>
              </a:rPr>
              <a:t> и побуждениями. Примем следующие определения:</a:t>
            </a:r>
          </a:p>
          <a:p>
            <a:r>
              <a:rPr lang="ru-RU" sz="1200" b="1" i="0" kern="1200" dirty="0" smtClean="0">
                <a:solidFill>
                  <a:srgbClr val="000000"/>
                </a:solidFill>
                <a:latin typeface="Times New Roman" pitchFamily="16" charset="0"/>
                <a:ea typeface="+mn-ea"/>
                <a:cs typeface="+mn-cs"/>
              </a:rPr>
              <a:t>Направленность </a:t>
            </a:r>
            <a:r>
              <a:rPr lang="ru-RU" sz="1200" b="0" i="0" kern="1200" dirty="0" smtClean="0">
                <a:solidFill>
                  <a:srgbClr val="000000"/>
                </a:solidFill>
                <a:latin typeface="Times New Roman" pitchFamily="16" charset="0"/>
                <a:ea typeface="+mn-ea"/>
                <a:cs typeface="+mn-cs"/>
              </a:rPr>
              <a:t>- важнейшее свойство личности, в котором выражается динамика развития человека как общественного существа, главные тенденции его поведения.</a:t>
            </a:r>
          </a:p>
          <a:p>
            <a:r>
              <a:rPr lang="ru-RU" sz="1200" b="1" i="0" kern="1200" dirty="0" smtClean="0">
                <a:solidFill>
                  <a:srgbClr val="000000"/>
                </a:solidFill>
                <a:latin typeface="Times New Roman" pitchFamily="16" charset="0"/>
                <a:ea typeface="+mn-ea"/>
                <a:cs typeface="+mn-cs"/>
              </a:rPr>
              <a:t>Потребность </a:t>
            </a:r>
            <a:r>
              <a:rPr lang="ru-RU" sz="1200" b="0" i="0" kern="1200" dirty="0" smtClean="0">
                <a:solidFill>
                  <a:srgbClr val="000000"/>
                </a:solidFill>
                <a:latin typeface="Times New Roman" pitchFamily="16" charset="0"/>
                <a:ea typeface="+mn-ea"/>
                <a:cs typeface="+mn-cs"/>
              </a:rPr>
              <a:t>- испытываемая человеком нужда в определенных условиях жизни и развития.</a:t>
            </a:r>
          </a:p>
          <a:p>
            <a:r>
              <a:rPr lang="ru-RU" sz="1200" b="1" i="0" kern="1200" dirty="0" smtClean="0">
                <a:solidFill>
                  <a:srgbClr val="000000"/>
                </a:solidFill>
                <a:latin typeface="Times New Roman" pitchFamily="16" charset="0"/>
                <a:ea typeface="+mn-ea"/>
                <a:cs typeface="+mn-cs"/>
              </a:rPr>
              <a:t>Мотивы</a:t>
            </a:r>
            <a:r>
              <a:rPr lang="ru-RU" sz="1200" b="0" i="0" kern="1200" dirty="0" smtClean="0">
                <a:solidFill>
                  <a:srgbClr val="000000"/>
                </a:solidFill>
                <a:latin typeface="Times New Roman" pitchFamily="16" charset="0"/>
                <a:ea typeface="+mn-ea"/>
                <a:cs typeface="+mn-cs"/>
              </a:rPr>
              <a:t> - связанные с удовлетворением определенных потребностей побуждения к деятельности, отвечающие на вопрос: «Ради чего она совершается?» Мотив предполагает знание о тех материальных или идеальных объектах, которые способны удовлетворить потребность, и тех действиях, которые способны привести к ее удовлетворению.</a:t>
            </a:r>
          </a:p>
          <a:p>
            <a:r>
              <a:rPr lang="ru-RU" sz="1200" b="1" i="0" kern="1200" dirty="0" smtClean="0">
                <a:solidFill>
                  <a:srgbClr val="000000"/>
                </a:solidFill>
                <a:latin typeface="Times New Roman" pitchFamily="16" charset="0"/>
                <a:ea typeface="+mn-ea"/>
                <a:cs typeface="+mn-cs"/>
              </a:rPr>
              <a:t>Мотивация </a:t>
            </a:r>
            <a:r>
              <a:rPr lang="ru-RU" sz="1200" b="0" i="0" kern="1200" dirty="0" smtClean="0">
                <a:solidFill>
                  <a:srgbClr val="000000"/>
                </a:solidFill>
                <a:latin typeface="Times New Roman" pitchFamily="16" charset="0"/>
                <a:ea typeface="+mn-ea"/>
                <a:cs typeface="+mn-cs"/>
              </a:rPr>
              <a:t>- относительно устойчивая и индивидуально неповторимая система мотивов.</a:t>
            </a:r>
          </a:p>
          <a:p>
            <a:r>
              <a:rPr lang="ru-RU" sz="1200" b="1" i="0" kern="1200" dirty="0" smtClean="0">
                <a:solidFill>
                  <a:srgbClr val="000000"/>
                </a:solidFill>
                <a:latin typeface="Times New Roman" pitchFamily="16" charset="0"/>
                <a:ea typeface="+mn-ea"/>
                <a:cs typeface="+mn-cs"/>
              </a:rPr>
              <a:t>Темперамент</a:t>
            </a:r>
            <a:r>
              <a:rPr lang="ru-RU" sz="1200" b="0" i="0" kern="1200" dirty="0" smtClean="0">
                <a:solidFill>
                  <a:srgbClr val="000000"/>
                </a:solidFill>
                <a:latin typeface="Times New Roman" pitchFamily="16" charset="0"/>
                <a:ea typeface="+mn-ea"/>
                <a:cs typeface="+mn-cs"/>
              </a:rPr>
              <a:t> - характеристика индивида со стороны нервно-динамических особенностей его психической деятельности.</a:t>
            </a:r>
          </a:p>
          <a:p>
            <a:r>
              <a:rPr lang="ru-RU" sz="1200" b="1" i="0" kern="1200" dirty="0" smtClean="0">
                <a:solidFill>
                  <a:srgbClr val="000000"/>
                </a:solidFill>
                <a:latin typeface="Times New Roman" pitchFamily="16" charset="0"/>
                <a:ea typeface="+mn-ea"/>
                <a:cs typeface="+mn-cs"/>
              </a:rPr>
              <a:t>Способности</a:t>
            </a:r>
            <a:r>
              <a:rPr lang="ru-RU" sz="1200" b="0" i="0" kern="1200" dirty="0" smtClean="0">
                <a:solidFill>
                  <a:srgbClr val="000000"/>
                </a:solidFill>
                <a:latin typeface="Times New Roman" pitchFamily="16" charset="0"/>
                <a:ea typeface="+mn-ea"/>
                <a:cs typeface="+mn-cs"/>
              </a:rPr>
              <a:t> - психические свойства, являющиеся условиями успешного выполнения какой-либо одной или нескольких видов деятельности.</a:t>
            </a:r>
          </a:p>
          <a:p>
            <a:r>
              <a:rPr lang="ru-RU" sz="1200" b="1" i="0" kern="1200" dirty="0" smtClean="0">
                <a:solidFill>
                  <a:srgbClr val="000000"/>
                </a:solidFill>
                <a:latin typeface="Times New Roman" pitchFamily="16" charset="0"/>
                <a:ea typeface="+mn-ea"/>
                <a:cs typeface="+mn-cs"/>
              </a:rPr>
              <a:t>Характер</a:t>
            </a:r>
            <a:r>
              <a:rPr lang="ru-RU" sz="1200" b="0" i="0" kern="1200" dirty="0" smtClean="0">
                <a:solidFill>
                  <a:srgbClr val="000000"/>
                </a:solidFill>
                <a:latin typeface="Times New Roman" pitchFamily="16" charset="0"/>
                <a:ea typeface="+mn-ea"/>
                <a:cs typeface="+mn-cs"/>
              </a:rPr>
              <a:t> - совокупность стержневых прижизненно формируемых свойств - отношений человека к миру, накладывающих отпечаток на все его действия и поступки.</a:t>
            </a:r>
          </a:p>
          <a:p>
            <a:r>
              <a:rPr lang="ru-RU" sz="1200" b="1" i="0" kern="1200" dirty="0" smtClean="0">
                <a:solidFill>
                  <a:srgbClr val="000000"/>
                </a:solidFill>
                <a:latin typeface="Times New Roman" pitchFamily="16" charset="0"/>
                <a:ea typeface="+mn-ea"/>
                <a:cs typeface="+mn-cs"/>
              </a:rPr>
              <a:t>Эмоциональность </a:t>
            </a:r>
            <a:r>
              <a:rPr lang="ru-RU" sz="1200" b="0" i="0" kern="1200" dirty="0" smtClean="0">
                <a:solidFill>
                  <a:srgbClr val="000000"/>
                </a:solidFill>
                <a:latin typeface="Times New Roman" pitchFamily="16" charset="0"/>
                <a:ea typeface="+mn-ea"/>
                <a:cs typeface="+mn-cs"/>
              </a:rPr>
              <a:t>- совокупность качеств, описывающих динамику возникновения, протекания и прекращения эмоциональных состояний; чувствительность к </a:t>
            </a:r>
            <a:r>
              <a:rPr lang="ru-RU" sz="1200" b="0" i="0" kern="1200" dirty="0" err="1" smtClean="0">
                <a:solidFill>
                  <a:srgbClr val="000000"/>
                </a:solidFill>
                <a:latin typeface="Times New Roman" pitchFamily="16" charset="0"/>
                <a:ea typeface="+mn-ea"/>
                <a:cs typeface="+mn-cs"/>
              </a:rPr>
              <a:t>эмоциогенным</a:t>
            </a:r>
            <a:r>
              <a:rPr lang="ru-RU" sz="1200" b="0" i="0" kern="1200" dirty="0" smtClean="0">
                <a:solidFill>
                  <a:srgbClr val="000000"/>
                </a:solidFill>
                <a:latin typeface="Times New Roman" pitchFamily="16" charset="0"/>
                <a:ea typeface="+mn-ea"/>
                <a:cs typeface="+mn-cs"/>
              </a:rPr>
              <a:t> ситуациям.</a:t>
            </a:r>
          </a:p>
          <a:p>
            <a:r>
              <a:rPr lang="ru-RU" sz="1200" b="1" i="0" kern="1200" dirty="0" smtClean="0">
                <a:solidFill>
                  <a:srgbClr val="000000"/>
                </a:solidFill>
                <a:latin typeface="Times New Roman" pitchFamily="16" charset="0"/>
                <a:ea typeface="+mn-ea"/>
                <a:cs typeface="+mn-cs"/>
              </a:rPr>
              <a:t>Активность </a:t>
            </a:r>
            <a:r>
              <a:rPr lang="ru-RU" sz="1200" b="0" i="0" kern="1200" dirty="0" smtClean="0">
                <a:solidFill>
                  <a:srgbClr val="000000"/>
                </a:solidFill>
                <a:latin typeface="Times New Roman" pitchFamily="16" charset="0"/>
                <a:ea typeface="+mn-ea"/>
                <a:cs typeface="+mn-cs"/>
              </a:rPr>
              <a:t>- мера взаимодействия субъекта с окружающей действительностью; интенсивность, продолжительность и частота выполняемых действий или деятельности любого рода.</a:t>
            </a:r>
          </a:p>
          <a:p>
            <a:r>
              <a:rPr lang="ru-RU" sz="1200" b="1" i="0" kern="1200" dirty="0" err="1" smtClean="0">
                <a:solidFill>
                  <a:srgbClr val="000000"/>
                </a:solidFill>
                <a:latin typeface="Times New Roman" pitchFamily="16" charset="0"/>
                <a:ea typeface="+mn-ea"/>
                <a:cs typeface="+mn-cs"/>
              </a:rPr>
              <a:t>Саморегуляция</a:t>
            </a:r>
            <a:r>
              <a:rPr lang="ru-RU" sz="1200" b="1" i="0" kern="1200" dirty="0" smtClean="0">
                <a:solidFill>
                  <a:srgbClr val="000000"/>
                </a:solidFill>
                <a:latin typeface="Times New Roman" pitchFamily="16" charset="0"/>
                <a:ea typeface="+mn-ea"/>
                <a:cs typeface="+mn-cs"/>
              </a:rPr>
              <a:t> </a:t>
            </a:r>
            <a:r>
              <a:rPr lang="ru-RU" sz="1200" b="0" i="0" kern="1200" dirty="0" smtClean="0">
                <a:solidFill>
                  <a:srgbClr val="000000"/>
                </a:solidFill>
                <a:latin typeface="Times New Roman" pitchFamily="16" charset="0"/>
                <a:ea typeface="+mn-ea"/>
                <a:cs typeface="+mn-cs"/>
              </a:rPr>
              <a:t>- регуляция субъектом своего поведения и деятельности.</a:t>
            </a:r>
          </a:p>
          <a:p>
            <a:r>
              <a:rPr lang="ru-RU" sz="1200" b="1" i="0" kern="1200" dirty="0" smtClean="0">
                <a:solidFill>
                  <a:srgbClr val="000000"/>
                </a:solidFill>
                <a:latin typeface="Times New Roman" pitchFamily="16" charset="0"/>
                <a:ea typeface="+mn-ea"/>
                <a:cs typeface="+mn-cs"/>
              </a:rPr>
              <a:t>Побуждения </a:t>
            </a:r>
            <a:r>
              <a:rPr lang="ru-RU" sz="1200" b="0" i="0" kern="1200" dirty="0" smtClean="0">
                <a:solidFill>
                  <a:srgbClr val="000000"/>
                </a:solidFill>
                <a:latin typeface="Times New Roman" pitchFamily="16" charset="0"/>
                <a:ea typeface="+mn-ea"/>
                <a:cs typeface="+mn-cs"/>
              </a:rPr>
              <a:t>- мотивационный компонент характера.</a:t>
            </a:r>
          </a:p>
          <a:p>
            <a:r>
              <a:rPr lang="ru-RU" sz="1200" b="1" i="0" kern="1200" dirty="0" smtClean="0">
                <a:solidFill>
                  <a:srgbClr val="000000"/>
                </a:solidFill>
                <a:latin typeface="Times New Roman" pitchFamily="16" charset="0"/>
                <a:ea typeface="+mn-ea"/>
                <a:cs typeface="+mn-cs"/>
              </a:rPr>
              <a:t>Воля </a:t>
            </a:r>
            <a:r>
              <a:rPr lang="ru-RU" sz="1200" b="0" i="0" kern="1200" dirty="0" smtClean="0">
                <a:solidFill>
                  <a:srgbClr val="000000"/>
                </a:solidFill>
                <a:latin typeface="Times New Roman" pitchFamily="16" charset="0"/>
                <a:ea typeface="+mn-ea"/>
                <a:cs typeface="+mn-cs"/>
              </a:rPr>
              <a:t>- потребность в преодолении препятствий, сознательная мобилизация личностью своих психических и физических возможностей для преодоления трудностей и препятствии, для совершения целенаправленных действий и поступков.</a:t>
            </a:r>
          </a:p>
          <a:p>
            <a:endParaRPr lang="ru-RU"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5</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0000" lnSpcReduction="20000"/>
          </a:bodyPr>
          <a:lstStyle/>
          <a:p>
            <a:r>
              <a:rPr lang="ru-RU" sz="1200" b="1" kern="1200" dirty="0" smtClean="0">
                <a:solidFill>
                  <a:srgbClr val="000000"/>
                </a:solidFill>
                <a:latin typeface="Times New Roman" pitchFamily="16" charset="0"/>
                <a:ea typeface="+mn-ea"/>
                <a:cs typeface="+mn-cs"/>
              </a:rPr>
              <a:t>ОСНОВНЫЕ ТЕРМИНЫ И ПОНЯТИЯ</a:t>
            </a:r>
            <a:endParaRPr lang="ru-RU" sz="1200" kern="1200" dirty="0" smtClean="0">
              <a:solidFill>
                <a:srgbClr val="000000"/>
              </a:solidFill>
              <a:latin typeface="Times New Roman" pitchFamily="16" charset="0"/>
              <a:ea typeface="+mn-ea"/>
              <a:cs typeface="+mn-cs"/>
            </a:endParaRPr>
          </a:p>
          <a:p>
            <a:r>
              <a:rPr lang="ru-RU" sz="1200" kern="1200" dirty="0" err="1" smtClean="0">
                <a:solidFill>
                  <a:srgbClr val="000000"/>
                </a:solidFill>
                <a:latin typeface="Times New Roman" pitchFamily="16" charset="0"/>
                <a:ea typeface="+mn-ea"/>
                <a:cs typeface="+mn-cs"/>
              </a:rPr>
              <a:t>Валидность</a:t>
            </a:r>
            <a:r>
              <a:rPr lang="ru-RU" sz="1200" kern="1200" dirty="0" smtClean="0">
                <a:solidFill>
                  <a:srgbClr val="000000"/>
                </a:solidFill>
                <a:latin typeface="Times New Roman" pitchFamily="16" charset="0"/>
                <a:ea typeface="+mn-ea"/>
                <a:cs typeface="+mn-cs"/>
              </a:rPr>
              <a:t> (</a:t>
            </a:r>
            <a:r>
              <a:rPr lang="en-US" sz="1200" kern="1200" dirty="0" smtClean="0">
                <a:solidFill>
                  <a:srgbClr val="000000"/>
                </a:solidFill>
                <a:latin typeface="Times New Roman" pitchFamily="16" charset="0"/>
                <a:ea typeface="+mn-ea"/>
                <a:cs typeface="+mn-cs"/>
              </a:rPr>
              <a:t>validity</a:t>
            </a:r>
            <a:r>
              <a:rPr lang="ru-RU" sz="1200" kern="1200" dirty="0" smtClean="0">
                <a:solidFill>
                  <a:srgbClr val="000000"/>
                </a:solidFill>
                <a:latin typeface="Times New Roman" pitchFamily="16" charset="0"/>
                <a:ea typeface="+mn-ea"/>
                <a:cs typeface="+mn-cs"/>
              </a:rPr>
              <a:t>)</a:t>
            </a:r>
          </a:p>
          <a:p>
            <a:r>
              <a:rPr lang="ru-RU" sz="1200" kern="1200" dirty="0" smtClean="0">
                <a:solidFill>
                  <a:srgbClr val="000000"/>
                </a:solidFill>
                <a:latin typeface="Times New Roman" pitchFamily="16" charset="0"/>
                <a:ea typeface="+mn-ea"/>
                <a:cs typeface="+mn-cs"/>
              </a:rPr>
              <a:t>Готовность (</a:t>
            </a:r>
            <a:r>
              <a:rPr lang="en-US" sz="1200" kern="1200" dirty="0" smtClean="0">
                <a:solidFill>
                  <a:srgbClr val="000000"/>
                </a:solidFill>
                <a:latin typeface="Times New Roman" pitchFamily="16" charset="0"/>
                <a:ea typeface="+mn-ea"/>
                <a:cs typeface="+mn-cs"/>
              </a:rPr>
              <a:t>readiness</a:t>
            </a:r>
            <a:r>
              <a:rPr lang="ru-RU" sz="1200" kern="1200" dirty="0" smtClean="0">
                <a:solidFill>
                  <a:srgbClr val="000000"/>
                </a:solidFill>
                <a:latin typeface="Times New Roman" pitchFamily="16" charset="0"/>
                <a:ea typeface="+mn-ea"/>
                <a:cs typeface="+mn-cs"/>
              </a:rPr>
              <a:t>)</a:t>
            </a:r>
          </a:p>
          <a:p>
            <a:r>
              <a:rPr lang="ru-RU" sz="1200" kern="1200" dirty="0" smtClean="0">
                <a:solidFill>
                  <a:srgbClr val="000000"/>
                </a:solidFill>
                <a:latin typeface="Times New Roman" pitchFamily="16" charset="0"/>
                <a:ea typeface="+mn-ea"/>
                <a:cs typeface="+mn-cs"/>
              </a:rPr>
              <a:t>Зависимая переменная (</a:t>
            </a:r>
            <a:r>
              <a:rPr lang="en-US" sz="1200" kern="1200" dirty="0" smtClean="0">
                <a:solidFill>
                  <a:srgbClr val="000000"/>
                </a:solidFill>
                <a:latin typeface="Times New Roman" pitchFamily="16" charset="0"/>
                <a:ea typeface="+mn-ea"/>
                <a:cs typeface="+mn-cs"/>
              </a:rPr>
              <a:t>dependent variable</a:t>
            </a:r>
            <a:r>
              <a:rPr lang="ru-RU" sz="1200" kern="1200" dirty="0" smtClean="0">
                <a:solidFill>
                  <a:srgbClr val="000000"/>
                </a:solidFill>
                <a:latin typeface="Times New Roman" pitchFamily="16" charset="0"/>
                <a:ea typeface="+mn-ea"/>
                <a:cs typeface="+mn-cs"/>
              </a:rPr>
              <a:t>)</a:t>
            </a:r>
          </a:p>
          <a:p>
            <a:r>
              <a:rPr lang="ru-RU" sz="1200" kern="1200" dirty="0" smtClean="0">
                <a:solidFill>
                  <a:srgbClr val="000000"/>
                </a:solidFill>
                <a:latin typeface="Times New Roman" pitchFamily="16" charset="0"/>
                <a:ea typeface="+mn-ea"/>
                <a:cs typeface="+mn-cs"/>
              </a:rPr>
              <a:t>Когорта (</a:t>
            </a:r>
            <a:r>
              <a:rPr lang="en-US" sz="1200" kern="1200" dirty="0" smtClean="0">
                <a:solidFill>
                  <a:srgbClr val="000000"/>
                </a:solidFill>
                <a:latin typeface="Times New Roman" pitchFamily="16" charset="0"/>
                <a:ea typeface="+mn-ea"/>
                <a:cs typeface="+mn-cs"/>
              </a:rPr>
              <a:t>cohort</a:t>
            </a:r>
            <a:r>
              <a:rPr lang="ru-RU" sz="1200" kern="1200" dirty="0" smtClean="0">
                <a:solidFill>
                  <a:srgbClr val="000000"/>
                </a:solidFill>
                <a:latin typeface="Times New Roman" pitchFamily="16" charset="0"/>
                <a:ea typeface="+mn-ea"/>
                <a:cs typeface="+mn-cs"/>
              </a:rPr>
              <a:t>)</a:t>
            </a:r>
          </a:p>
          <a:p>
            <a:r>
              <a:rPr lang="ru-RU" sz="1200" kern="1200" dirty="0" err="1" smtClean="0">
                <a:solidFill>
                  <a:srgbClr val="000000"/>
                </a:solidFill>
                <a:latin typeface="Times New Roman" pitchFamily="16" charset="0"/>
                <a:ea typeface="+mn-ea"/>
                <a:cs typeface="+mn-cs"/>
              </a:rPr>
              <a:t>Когортно-последователъний</a:t>
            </a:r>
            <a:r>
              <a:rPr lang="ru-RU" sz="1200" kern="1200" dirty="0" smtClean="0">
                <a:solidFill>
                  <a:srgbClr val="000000"/>
                </a:solidFill>
                <a:latin typeface="Times New Roman" pitchFamily="16" charset="0"/>
                <a:ea typeface="+mn-ea"/>
                <a:cs typeface="+mn-cs"/>
              </a:rPr>
              <a:t> план (</a:t>
            </a:r>
            <a:r>
              <a:rPr lang="en-US" sz="1200" kern="1200" dirty="0" smtClean="0">
                <a:solidFill>
                  <a:srgbClr val="000000"/>
                </a:solidFill>
                <a:latin typeface="Times New Roman" pitchFamily="16" charset="0"/>
                <a:ea typeface="+mn-ea"/>
                <a:cs typeface="+mn-cs"/>
              </a:rPr>
              <a:t>sequential</a:t>
            </a:r>
            <a:r>
              <a:rPr lang="ru-RU" sz="1200" kern="1200" dirty="0" smtClean="0">
                <a:solidFill>
                  <a:srgbClr val="000000"/>
                </a:solidFill>
                <a:latin typeface="Times New Roman" pitchFamily="16" charset="0"/>
                <a:ea typeface="+mn-ea"/>
                <a:cs typeface="+mn-cs"/>
              </a:rPr>
              <a:t>/</a:t>
            </a:r>
            <a:r>
              <a:rPr lang="en-US" sz="1200" kern="1200" dirty="0" smtClean="0">
                <a:solidFill>
                  <a:srgbClr val="000000"/>
                </a:solidFill>
                <a:latin typeface="Times New Roman" pitchFamily="16" charset="0"/>
                <a:ea typeface="+mn-ea"/>
                <a:cs typeface="+mn-cs"/>
              </a:rPr>
              <a:t>age cohort design</a:t>
            </a:r>
            <a:r>
              <a:rPr lang="ru-RU" sz="1200" kern="1200" dirty="0" smtClean="0">
                <a:solidFill>
                  <a:srgbClr val="000000"/>
                </a:solidFill>
                <a:latin typeface="Times New Roman" pitchFamily="16" charset="0"/>
                <a:ea typeface="+mn-ea"/>
                <a:cs typeface="+mn-cs"/>
              </a:rPr>
              <a:t>)</a:t>
            </a:r>
          </a:p>
          <a:p>
            <a:r>
              <a:rPr lang="ru-RU" sz="1200" kern="1200" dirty="0" smtClean="0">
                <a:solidFill>
                  <a:srgbClr val="000000"/>
                </a:solidFill>
                <a:latin typeface="Times New Roman" pitchFamily="16" charset="0"/>
                <a:ea typeface="+mn-ea"/>
                <a:cs typeface="+mn-cs"/>
              </a:rPr>
              <a:t>Корреляция (</a:t>
            </a:r>
            <a:r>
              <a:rPr lang="en-US" sz="1200" kern="1200" dirty="0" smtClean="0">
                <a:solidFill>
                  <a:srgbClr val="000000"/>
                </a:solidFill>
                <a:latin typeface="Times New Roman" pitchFamily="16" charset="0"/>
                <a:ea typeface="+mn-ea"/>
                <a:cs typeface="+mn-cs"/>
              </a:rPr>
              <a:t>correlation</a:t>
            </a:r>
            <a:r>
              <a:rPr lang="ru-RU" sz="1200" kern="1200" dirty="0" smtClean="0">
                <a:solidFill>
                  <a:srgbClr val="000000"/>
                </a:solidFill>
                <a:latin typeface="Times New Roman" pitchFamily="16" charset="0"/>
                <a:ea typeface="+mn-ea"/>
                <a:cs typeface="+mn-cs"/>
              </a:rPr>
              <a:t>)</a:t>
            </a:r>
          </a:p>
          <a:p>
            <a:r>
              <a:rPr lang="ru-RU" sz="1200" kern="1200" dirty="0" smtClean="0">
                <a:solidFill>
                  <a:srgbClr val="000000"/>
                </a:solidFill>
                <a:latin typeface="Times New Roman" pitchFamily="16" charset="0"/>
                <a:ea typeface="+mn-ea"/>
                <a:cs typeface="+mn-cs"/>
              </a:rPr>
              <a:t>Критический период (</a:t>
            </a:r>
            <a:r>
              <a:rPr lang="en-US" sz="1200" kern="1200" dirty="0" smtClean="0">
                <a:solidFill>
                  <a:srgbClr val="000000"/>
                </a:solidFill>
                <a:latin typeface="Times New Roman" pitchFamily="16" charset="0"/>
                <a:ea typeface="+mn-ea"/>
                <a:cs typeface="+mn-cs"/>
              </a:rPr>
              <a:t>critical period</a:t>
            </a:r>
            <a:r>
              <a:rPr lang="ru-RU" sz="1200" kern="1200" dirty="0" smtClean="0">
                <a:solidFill>
                  <a:srgbClr val="000000"/>
                </a:solidFill>
                <a:latin typeface="Times New Roman" pitchFamily="16" charset="0"/>
                <a:ea typeface="+mn-ea"/>
                <a:cs typeface="+mn-cs"/>
              </a:rPr>
              <a:t>)</a:t>
            </a:r>
          </a:p>
          <a:p>
            <a:r>
              <a:rPr lang="ru-RU" sz="1200" kern="1200" dirty="0" err="1" smtClean="0">
                <a:solidFill>
                  <a:srgbClr val="000000"/>
                </a:solidFill>
                <a:latin typeface="Times New Roman" pitchFamily="16" charset="0"/>
                <a:ea typeface="+mn-ea"/>
                <a:cs typeface="+mn-cs"/>
              </a:rPr>
              <a:t>Лонгитюдный</a:t>
            </a:r>
            <a:r>
              <a:rPr lang="ru-RU" sz="1200" kern="1200" dirty="0" smtClean="0">
                <a:solidFill>
                  <a:srgbClr val="000000"/>
                </a:solidFill>
                <a:latin typeface="Times New Roman" pitchFamily="16" charset="0"/>
                <a:ea typeface="+mn-ea"/>
                <a:cs typeface="+mn-cs"/>
              </a:rPr>
              <a:t> метод (план) (</a:t>
            </a:r>
            <a:r>
              <a:rPr lang="en-US" sz="1200" kern="1200" dirty="0" smtClean="0">
                <a:solidFill>
                  <a:srgbClr val="000000"/>
                </a:solidFill>
                <a:latin typeface="Times New Roman" pitchFamily="16" charset="0"/>
                <a:ea typeface="+mn-ea"/>
                <a:cs typeface="+mn-cs"/>
              </a:rPr>
              <a:t>longitudinal design</a:t>
            </a:r>
            <a:r>
              <a:rPr lang="ru-RU" sz="1200" kern="1200" dirty="0" smtClean="0">
                <a:solidFill>
                  <a:srgbClr val="000000"/>
                </a:solidFill>
                <a:latin typeface="Times New Roman" pitchFamily="16" charset="0"/>
                <a:ea typeface="+mn-ea"/>
                <a:cs typeface="+mn-cs"/>
              </a:rPr>
              <a:t>)</a:t>
            </a:r>
          </a:p>
          <a:p>
            <a:r>
              <a:rPr lang="ru-RU" sz="1200" kern="1200" dirty="0" smtClean="0">
                <a:solidFill>
                  <a:srgbClr val="000000"/>
                </a:solidFill>
                <a:latin typeface="Times New Roman" pitchFamily="16" charset="0"/>
                <a:ea typeface="+mn-ea"/>
                <a:cs typeface="+mn-cs"/>
              </a:rPr>
              <a:t>Метод поперечных срезов</a:t>
            </a:r>
            <a:r>
              <a:rPr lang="en-US" sz="1200" kern="1200" dirty="0" smtClean="0">
                <a:solidFill>
                  <a:srgbClr val="000000"/>
                </a:solidFill>
                <a:latin typeface="Times New Roman" pitchFamily="16" charset="0"/>
                <a:ea typeface="+mn-ea"/>
                <a:cs typeface="+mn-cs"/>
              </a:rPr>
              <a:t> (cross-sectional design)</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Модель экологических систем (</a:t>
            </a:r>
            <a:r>
              <a:rPr lang="en-US" sz="1200" kern="1200" dirty="0" smtClean="0">
                <a:solidFill>
                  <a:srgbClr val="000000"/>
                </a:solidFill>
                <a:latin typeface="Times New Roman" pitchFamily="16" charset="0"/>
                <a:ea typeface="+mn-ea"/>
                <a:cs typeface="+mn-cs"/>
              </a:rPr>
              <a:t>ecological systems model</a:t>
            </a:r>
            <a:r>
              <a:rPr lang="ru-RU" sz="1200" kern="1200" dirty="0" smtClean="0">
                <a:solidFill>
                  <a:srgbClr val="000000"/>
                </a:solidFill>
                <a:latin typeface="Times New Roman" pitchFamily="16" charset="0"/>
                <a:ea typeface="+mn-ea"/>
                <a:cs typeface="+mn-cs"/>
              </a:rPr>
              <a:t>)</a:t>
            </a:r>
          </a:p>
          <a:p>
            <a:r>
              <a:rPr lang="ru-RU" sz="1200" kern="1200" dirty="0" smtClean="0">
                <a:solidFill>
                  <a:srgbClr val="000000"/>
                </a:solidFill>
                <a:latin typeface="Times New Roman" pitchFamily="16" charset="0"/>
                <a:ea typeface="+mn-ea"/>
                <a:cs typeface="+mn-cs"/>
              </a:rPr>
              <a:t>Надежность</a:t>
            </a:r>
            <a:r>
              <a:rPr lang="en-US" sz="1200" kern="1200" dirty="0" smtClean="0">
                <a:solidFill>
                  <a:srgbClr val="000000"/>
                </a:solidFill>
                <a:latin typeface="Times New Roman" pitchFamily="16" charset="0"/>
                <a:ea typeface="+mn-ea"/>
                <a:cs typeface="+mn-cs"/>
              </a:rPr>
              <a:t> (reliability)</a:t>
            </a:r>
            <a:endParaRPr lang="ru-RU" sz="1200" kern="1200" dirty="0" smtClean="0">
              <a:solidFill>
                <a:srgbClr val="000000"/>
              </a:solidFill>
              <a:latin typeface="Times New Roman" pitchFamily="16" charset="0"/>
              <a:ea typeface="+mn-ea"/>
              <a:cs typeface="+mn-cs"/>
            </a:endParaRPr>
          </a:p>
          <a:p>
            <a:r>
              <a:rPr lang="ru-RU" sz="1200" kern="1200" dirty="0" err="1" smtClean="0">
                <a:solidFill>
                  <a:srgbClr val="000000"/>
                </a:solidFill>
                <a:latin typeface="Times New Roman" pitchFamily="16" charset="0"/>
                <a:ea typeface="+mn-ea"/>
                <a:cs typeface="+mn-cs"/>
              </a:rPr>
              <a:t>Научение</a:t>
            </a:r>
            <a:r>
              <a:rPr lang="en-US" sz="1200" kern="1200" dirty="0" smtClean="0">
                <a:solidFill>
                  <a:srgbClr val="000000"/>
                </a:solidFill>
                <a:latin typeface="Times New Roman" pitchFamily="16" charset="0"/>
                <a:ea typeface="+mn-ea"/>
                <a:cs typeface="+mn-cs"/>
              </a:rPr>
              <a:t> (learning)</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Научный метод</a:t>
            </a:r>
            <a:r>
              <a:rPr lang="en-US" sz="1200" kern="1200" dirty="0" smtClean="0">
                <a:solidFill>
                  <a:srgbClr val="000000"/>
                </a:solidFill>
                <a:latin typeface="Times New Roman" pitchFamily="16" charset="0"/>
                <a:ea typeface="+mn-ea"/>
                <a:cs typeface="+mn-cs"/>
              </a:rPr>
              <a:t> (scientific method)</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Независимая переменная (</a:t>
            </a:r>
            <a:r>
              <a:rPr lang="en-US" sz="1200" kern="1200" dirty="0" smtClean="0">
                <a:solidFill>
                  <a:srgbClr val="000000"/>
                </a:solidFill>
                <a:latin typeface="Times New Roman" pitchFamily="16" charset="0"/>
                <a:ea typeface="+mn-ea"/>
                <a:cs typeface="+mn-cs"/>
              </a:rPr>
              <a:t>independent variable</a:t>
            </a:r>
            <a:r>
              <a:rPr lang="ru-RU" sz="1200" kern="1200" dirty="0" smtClean="0">
                <a:solidFill>
                  <a:srgbClr val="000000"/>
                </a:solidFill>
                <a:latin typeface="Times New Roman" pitchFamily="16" charset="0"/>
                <a:ea typeface="+mn-ea"/>
                <a:cs typeface="+mn-cs"/>
              </a:rPr>
              <a:t>)</a:t>
            </a:r>
          </a:p>
          <a:p>
            <a:r>
              <a:rPr lang="ru-RU" sz="1200" kern="1200" dirty="0" smtClean="0">
                <a:solidFill>
                  <a:srgbClr val="000000"/>
                </a:solidFill>
                <a:latin typeface="Times New Roman" pitchFamily="16" charset="0"/>
                <a:ea typeface="+mn-ea"/>
                <a:cs typeface="+mn-cs"/>
              </a:rPr>
              <a:t>Причинность (</a:t>
            </a:r>
            <a:r>
              <a:rPr lang="en-US" sz="1200" kern="1200" dirty="0" smtClean="0">
                <a:solidFill>
                  <a:srgbClr val="000000"/>
                </a:solidFill>
                <a:latin typeface="Times New Roman" pitchFamily="16" charset="0"/>
                <a:ea typeface="+mn-ea"/>
                <a:cs typeface="+mn-cs"/>
              </a:rPr>
              <a:t>causality</a:t>
            </a:r>
            <a:r>
              <a:rPr lang="ru-RU" sz="1200" kern="1200" dirty="0" smtClean="0">
                <a:solidFill>
                  <a:srgbClr val="000000"/>
                </a:solidFill>
                <a:latin typeface="Times New Roman" pitchFamily="16" charset="0"/>
                <a:ea typeface="+mn-ea"/>
                <a:cs typeface="+mn-cs"/>
              </a:rPr>
              <a:t>)</a:t>
            </a:r>
          </a:p>
          <a:p>
            <a:r>
              <a:rPr lang="ru-RU" sz="1200" kern="1200" dirty="0" smtClean="0">
                <a:solidFill>
                  <a:srgbClr val="000000"/>
                </a:solidFill>
                <a:latin typeface="Times New Roman" pitchFamily="16" charset="0"/>
                <a:ea typeface="+mn-ea"/>
                <a:cs typeface="+mn-cs"/>
              </a:rPr>
              <a:t>Развитие</a:t>
            </a:r>
            <a:r>
              <a:rPr lang="en-US" sz="1200" kern="1200" dirty="0" smtClean="0">
                <a:solidFill>
                  <a:srgbClr val="000000"/>
                </a:solidFill>
                <a:latin typeface="Times New Roman" pitchFamily="16" charset="0"/>
                <a:ea typeface="+mn-ea"/>
                <a:cs typeface="+mn-cs"/>
              </a:rPr>
              <a:t> (development)</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Рост</a:t>
            </a:r>
            <a:r>
              <a:rPr lang="en-US" sz="1200" kern="1200" dirty="0" smtClean="0">
                <a:solidFill>
                  <a:srgbClr val="000000"/>
                </a:solidFill>
                <a:latin typeface="Times New Roman" pitchFamily="16" charset="0"/>
                <a:ea typeface="+mn-ea"/>
                <a:cs typeface="+mn-cs"/>
              </a:rPr>
              <a:t> (growth)</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Созревание</a:t>
            </a:r>
            <a:r>
              <a:rPr lang="en-US" sz="1200" kern="1200" dirty="0" smtClean="0">
                <a:solidFill>
                  <a:srgbClr val="000000"/>
                </a:solidFill>
                <a:latin typeface="Times New Roman" pitchFamily="16" charset="0"/>
                <a:ea typeface="+mn-ea"/>
                <a:cs typeface="+mn-cs"/>
              </a:rPr>
              <a:t> (maturation)</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Старение (</a:t>
            </a:r>
            <a:r>
              <a:rPr lang="en-US" sz="1200" kern="1200" dirty="0" smtClean="0">
                <a:solidFill>
                  <a:srgbClr val="000000"/>
                </a:solidFill>
                <a:latin typeface="Times New Roman" pitchFamily="16" charset="0"/>
                <a:ea typeface="+mn-ea"/>
                <a:cs typeface="+mn-cs"/>
              </a:rPr>
              <a:t>aging</a:t>
            </a:r>
            <a:r>
              <a:rPr lang="ru-RU" sz="1200" kern="1200" dirty="0" smtClean="0">
                <a:solidFill>
                  <a:srgbClr val="000000"/>
                </a:solidFill>
                <a:latin typeface="Times New Roman" pitchFamily="16" charset="0"/>
                <a:ea typeface="+mn-ea"/>
                <a:cs typeface="+mn-cs"/>
              </a:rPr>
              <a:t>)</a:t>
            </a:r>
          </a:p>
          <a:p>
            <a:r>
              <a:rPr lang="ru-RU" sz="1200" kern="1200" dirty="0" smtClean="0">
                <a:solidFill>
                  <a:srgbClr val="000000"/>
                </a:solidFill>
                <a:latin typeface="Times New Roman" pitchFamily="16" charset="0"/>
                <a:ea typeface="+mn-ea"/>
                <a:cs typeface="+mn-cs"/>
              </a:rPr>
              <a:t>Экспериментальный план (</a:t>
            </a:r>
            <a:r>
              <a:rPr lang="en-US" sz="1200" kern="1200" dirty="0" smtClean="0">
                <a:solidFill>
                  <a:srgbClr val="000000"/>
                </a:solidFill>
                <a:latin typeface="Times New Roman" pitchFamily="16" charset="0"/>
                <a:ea typeface="+mn-ea"/>
                <a:cs typeface="+mn-cs"/>
              </a:rPr>
              <a:t>experimental design</a:t>
            </a:r>
            <a:r>
              <a:rPr lang="ru-RU" sz="1200" kern="1200" dirty="0" smtClean="0">
                <a:solidFill>
                  <a:srgbClr val="000000"/>
                </a:solidFill>
                <a:latin typeface="Times New Roman" pitchFamily="16" charset="0"/>
                <a:ea typeface="+mn-ea"/>
                <a:cs typeface="+mn-cs"/>
              </a:rPr>
              <a:t>)</a:t>
            </a:r>
          </a:p>
          <a:p>
            <a:r>
              <a:rPr lang="ru-RU" sz="1200" b="1" kern="1200" dirty="0" smtClean="0">
                <a:solidFill>
                  <a:srgbClr val="000000"/>
                </a:solidFill>
                <a:latin typeface="Times New Roman" pitchFamily="16" charset="0"/>
                <a:ea typeface="+mn-ea"/>
                <a:cs typeface="+mn-cs"/>
              </a:rPr>
              <a:t>ДОПОЛНИТЕЛЬНАЯ ЛИТЕРАТУРА</a:t>
            </a:r>
            <a:endParaRPr lang="ru-RU" sz="1200" kern="1200" dirty="0" smtClean="0">
              <a:solidFill>
                <a:srgbClr val="000000"/>
              </a:solidFill>
              <a:latin typeface="Times New Roman" pitchFamily="16" charset="0"/>
              <a:ea typeface="+mn-ea"/>
              <a:cs typeface="+mn-cs"/>
            </a:endParaRPr>
          </a:p>
          <a:p>
            <a:r>
              <a:rPr lang="en-US" sz="1200" kern="1200" dirty="0" smtClean="0">
                <a:solidFill>
                  <a:srgbClr val="000000"/>
                </a:solidFill>
                <a:latin typeface="Times New Roman" pitchFamily="16" charset="0"/>
                <a:ea typeface="+mn-ea"/>
                <a:cs typeface="+mn-cs"/>
              </a:rPr>
              <a:t>Bell-Scott P., </a:t>
            </a:r>
            <a:r>
              <a:rPr lang="en-US" sz="1200" kern="1200" dirty="0" err="1" smtClean="0">
                <a:solidFill>
                  <a:srgbClr val="000000"/>
                </a:solidFill>
                <a:latin typeface="Times New Roman" pitchFamily="16" charset="0"/>
                <a:ea typeface="+mn-ea"/>
                <a:cs typeface="+mn-cs"/>
              </a:rPr>
              <a:t>Quy-Sheftall</a:t>
            </a:r>
            <a:r>
              <a:rPr lang="en-US" sz="1200" kern="1200" dirty="0" smtClean="0">
                <a:solidFill>
                  <a:srgbClr val="000000"/>
                </a:solidFill>
                <a:latin typeface="Times New Roman" pitchFamily="16" charset="0"/>
                <a:ea typeface="+mn-ea"/>
                <a:cs typeface="+mn-cs"/>
              </a:rPr>
              <a:t> </a:t>
            </a:r>
            <a:r>
              <a:rPr lang="ru-RU" sz="1200" kern="1200" dirty="0" smtClean="0">
                <a:solidFill>
                  <a:srgbClr val="000000"/>
                </a:solidFill>
                <a:latin typeface="Times New Roman" pitchFamily="16" charset="0"/>
                <a:ea typeface="+mn-ea"/>
                <a:cs typeface="+mn-cs"/>
              </a:rPr>
              <a:t>В</a:t>
            </a:r>
            <a:r>
              <a:rPr lang="en-US" sz="1200" kern="1200" dirty="0" smtClean="0">
                <a:solidFill>
                  <a:srgbClr val="000000"/>
                </a:solidFill>
                <a:latin typeface="Times New Roman" pitchFamily="16" charset="0"/>
                <a:ea typeface="+mn-ea"/>
                <a:cs typeface="+mn-cs"/>
              </a:rPr>
              <a:t>., </a:t>
            </a:r>
            <a:r>
              <a:rPr lang="en-US" sz="1200" kern="1200" dirty="0" err="1" smtClean="0">
                <a:solidFill>
                  <a:srgbClr val="000000"/>
                </a:solidFill>
                <a:latin typeface="Times New Roman" pitchFamily="16" charset="0"/>
                <a:ea typeface="+mn-ea"/>
                <a:cs typeface="+mn-cs"/>
              </a:rPr>
              <a:t>Joyster</a:t>
            </a:r>
            <a:r>
              <a:rPr lang="en-US" sz="1200" kern="1200" dirty="0" smtClean="0">
                <a:solidFill>
                  <a:srgbClr val="000000"/>
                </a:solidFill>
                <a:latin typeface="Times New Roman" pitchFamily="16" charset="0"/>
                <a:ea typeface="+mn-ea"/>
                <a:cs typeface="+mn-cs"/>
              </a:rPr>
              <a:t> J., Sims-Wood J., </a:t>
            </a:r>
            <a:r>
              <a:rPr lang="en-US" sz="1200" kern="1200" dirty="0" err="1" smtClean="0">
                <a:solidFill>
                  <a:srgbClr val="000000"/>
                </a:solidFill>
                <a:latin typeface="Times New Roman" pitchFamily="16" charset="0"/>
                <a:ea typeface="+mn-ea"/>
                <a:cs typeface="+mn-cs"/>
              </a:rPr>
              <a:t>Decosta</a:t>
            </a:r>
            <a:r>
              <a:rPr lang="en-US" sz="1200" kern="1200" dirty="0" smtClean="0">
                <a:solidFill>
                  <a:srgbClr val="000000"/>
                </a:solidFill>
                <a:latin typeface="Times New Roman" pitchFamily="16" charset="0"/>
                <a:ea typeface="+mn-ea"/>
                <a:cs typeface="+mn-cs"/>
              </a:rPr>
              <a:t>-Willis M. &amp; Fultz L. Double stitch:</a:t>
            </a:r>
            <a:endParaRPr lang="ru-RU" sz="1200" kern="1200" dirty="0" smtClean="0">
              <a:solidFill>
                <a:srgbClr val="000000"/>
              </a:solidFill>
              <a:latin typeface="Times New Roman" pitchFamily="16" charset="0"/>
              <a:ea typeface="+mn-ea"/>
              <a:cs typeface="+mn-cs"/>
            </a:endParaRPr>
          </a:p>
          <a:p>
            <a:r>
              <a:rPr lang="en-US" sz="1200" kern="1200" dirty="0" smtClean="0">
                <a:solidFill>
                  <a:srgbClr val="000000"/>
                </a:solidFill>
                <a:latin typeface="Times New Roman" pitchFamily="16" charset="0"/>
                <a:ea typeface="+mn-ea"/>
                <a:cs typeface="+mn-cs"/>
              </a:rPr>
              <a:t>Black women write about mothers and daughters. — Boston: Bacon, 1991. </a:t>
            </a:r>
            <a:r>
              <a:rPr lang="ru-RU" sz="1200" kern="1200" dirty="0" smtClean="0">
                <a:solidFill>
                  <a:srgbClr val="000000"/>
                </a:solidFill>
                <a:latin typeface="Times New Roman" pitchFamily="16" charset="0"/>
                <a:ea typeface="+mn-ea"/>
                <a:cs typeface="+mn-cs"/>
              </a:rPr>
              <a:t>Антология рассказов, стихов и эссе чернокожих жительниц Америки, тема которых — </a:t>
            </a:r>
            <a:r>
              <a:rPr lang="ru-RU" sz="1200" kern="1200" dirty="0" err="1" smtClean="0">
                <a:solidFill>
                  <a:srgbClr val="000000"/>
                </a:solidFill>
                <a:latin typeface="Times New Roman" pitchFamily="16" charset="0"/>
                <a:ea typeface="+mn-ea"/>
                <a:cs typeface="+mn-cs"/>
              </a:rPr>
              <a:t>внутри-семейные</a:t>
            </a:r>
            <a:r>
              <a:rPr lang="ru-RU" sz="1200" kern="1200" dirty="0" smtClean="0">
                <a:solidFill>
                  <a:srgbClr val="000000"/>
                </a:solidFill>
                <a:latin typeface="Times New Roman" pitchFamily="16" charset="0"/>
                <a:ea typeface="+mn-ea"/>
                <a:cs typeface="+mn-cs"/>
              </a:rPr>
              <a:t> отношения.</a:t>
            </a:r>
          </a:p>
          <a:p>
            <a:r>
              <a:rPr lang="en-US" sz="1200" kern="1200" dirty="0" err="1" smtClean="0">
                <a:solidFill>
                  <a:srgbClr val="000000"/>
                </a:solidFill>
                <a:latin typeface="Times New Roman" pitchFamily="16" charset="0"/>
                <a:ea typeface="+mn-ea"/>
                <a:cs typeface="+mn-cs"/>
              </a:rPr>
              <a:t>Bowlby</a:t>
            </a:r>
            <a:r>
              <a:rPr lang="en-US" sz="1200" kern="1200" dirty="0" smtClean="0">
                <a:solidFill>
                  <a:srgbClr val="000000"/>
                </a:solidFill>
                <a:latin typeface="Times New Roman" pitchFamily="16" charset="0"/>
                <a:ea typeface="+mn-ea"/>
                <a:cs typeface="+mn-cs"/>
              </a:rPr>
              <a:t> J. Charles Darwin: A new life. — New York: Norton, 1990.</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Глубокий психологический анализ внутренней борьбы Дарвина, рассказ о его жизни в семье и его научных достижениях.</a:t>
            </a:r>
          </a:p>
          <a:p>
            <a:r>
              <a:rPr lang="en-US" sz="1200" kern="1200" dirty="0" smtClean="0">
                <a:solidFill>
                  <a:srgbClr val="000000"/>
                </a:solidFill>
                <a:latin typeface="Times New Roman" pitchFamily="16" charset="0"/>
                <a:ea typeface="+mn-ea"/>
                <a:cs typeface="+mn-cs"/>
              </a:rPr>
              <a:t>Coles R. The spiritual life of children. — Boston: Houghton Mifflin, 1990.</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Используя рассказы и рисунки детей, известный ученый, детский психиатр доказывает чита­телям, что дети на удивление глубоко понимают смысл жизни и человеческого существования.</a:t>
            </a:r>
          </a:p>
          <a:p>
            <a:r>
              <a:rPr lang="en-US" sz="1200" kern="1200" dirty="0" err="1" smtClean="0">
                <a:solidFill>
                  <a:srgbClr val="000000"/>
                </a:solidFill>
                <a:latin typeface="Times New Roman" pitchFamily="16" charset="0"/>
                <a:ea typeface="+mn-ea"/>
                <a:cs typeface="+mn-cs"/>
              </a:rPr>
              <a:t>Filipovic</a:t>
            </a:r>
            <a:r>
              <a:rPr lang="en-US" sz="1200" kern="1200" dirty="0" smtClean="0">
                <a:solidFill>
                  <a:srgbClr val="000000"/>
                </a:solidFill>
                <a:latin typeface="Times New Roman" pitchFamily="16" charset="0"/>
                <a:ea typeface="+mn-ea"/>
                <a:cs typeface="+mn-cs"/>
              </a:rPr>
              <a:t> Z. </a:t>
            </a:r>
            <a:r>
              <a:rPr lang="en-US" sz="1200" kern="1200" dirty="0" err="1" smtClean="0">
                <a:solidFill>
                  <a:srgbClr val="000000"/>
                </a:solidFill>
                <a:latin typeface="Times New Roman" pitchFamily="16" charset="0"/>
                <a:ea typeface="+mn-ea"/>
                <a:cs typeface="+mn-cs"/>
              </a:rPr>
              <a:t>Zlata's</a:t>
            </a:r>
            <a:r>
              <a:rPr lang="en-US" sz="1200" kern="1200" dirty="0" smtClean="0">
                <a:solidFill>
                  <a:srgbClr val="000000"/>
                </a:solidFill>
                <a:latin typeface="Times New Roman" pitchFamily="16" charset="0"/>
                <a:ea typeface="+mn-ea"/>
                <a:cs typeface="+mn-cs"/>
              </a:rPr>
              <a:t> diary: A child's life in </a:t>
            </a:r>
            <a:r>
              <a:rPr lang="en-US" sz="1200" kern="1200" dirty="0" err="1" smtClean="0">
                <a:solidFill>
                  <a:srgbClr val="000000"/>
                </a:solidFill>
                <a:latin typeface="Times New Roman" pitchFamily="16" charset="0"/>
                <a:ea typeface="+mn-ea"/>
                <a:cs typeface="+mn-cs"/>
              </a:rPr>
              <a:t>Saraevo</a:t>
            </a:r>
            <a:r>
              <a:rPr lang="en-US" sz="1200" kern="1200" dirty="0" smtClean="0">
                <a:solidFill>
                  <a:srgbClr val="000000"/>
                </a:solidFill>
                <a:latin typeface="Times New Roman" pitchFamily="16" charset="0"/>
                <a:ea typeface="+mn-ea"/>
                <a:cs typeface="+mn-cs"/>
              </a:rPr>
              <a:t>. — New York: Viking, 1994.</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Эта книга — дневники маленькой девочки, жившей в Сараево и оказавшейся в водовороте событий </a:t>
            </a:r>
            <a:r>
              <a:rPr lang="ru-RU" sz="1200" kern="1200" dirty="0" err="1" smtClean="0">
                <a:solidFill>
                  <a:srgbClr val="000000"/>
                </a:solidFill>
                <a:latin typeface="Times New Roman" pitchFamily="16" charset="0"/>
                <a:ea typeface="+mn-ea"/>
                <a:cs typeface="+mn-cs"/>
              </a:rPr>
              <a:t>боснийско-сербской</a:t>
            </a:r>
            <a:r>
              <a:rPr lang="ru-RU" sz="1200" kern="1200" dirty="0" smtClean="0">
                <a:solidFill>
                  <a:srgbClr val="000000"/>
                </a:solidFill>
                <a:latin typeface="Times New Roman" pitchFamily="16" charset="0"/>
                <a:ea typeface="+mn-ea"/>
                <a:cs typeface="+mn-cs"/>
              </a:rPr>
              <a:t> войны.</a:t>
            </a:r>
          </a:p>
          <a:p>
            <a:r>
              <a:rPr lang="en-US" sz="1200" kern="1200" dirty="0" err="1" smtClean="0">
                <a:solidFill>
                  <a:srgbClr val="000000"/>
                </a:solidFill>
                <a:latin typeface="Times New Roman" pitchFamily="16" charset="0"/>
                <a:ea typeface="+mn-ea"/>
                <a:cs typeface="+mn-cs"/>
              </a:rPr>
              <a:t>Gies</a:t>
            </a:r>
            <a:r>
              <a:rPr lang="en-US" sz="1200" kern="1200" dirty="0" smtClean="0">
                <a:solidFill>
                  <a:srgbClr val="000000"/>
                </a:solidFill>
                <a:latin typeface="Times New Roman" pitchFamily="16" charset="0"/>
                <a:ea typeface="+mn-ea"/>
                <a:cs typeface="+mn-cs"/>
              </a:rPr>
              <a:t> F. &amp; </a:t>
            </a:r>
            <a:r>
              <a:rPr lang="en-US" sz="1200" kern="1200" dirty="0" err="1" smtClean="0">
                <a:solidFill>
                  <a:srgbClr val="000000"/>
                </a:solidFill>
                <a:latin typeface="Times New Roman" pitchFamily="16" charset="0"/>
                <a:ea typeface="+mn-ea"/>
                <a:cs typeface="+mn-cs"/>
              </a:rPr>
              <a:t>Gies</a:t>
            </a:r>
            <a:r>
              <a:rPr lang="en-US" sz="1200" kern="1200" dirty="0" smtClean="0">
                <a:solidFill>
                  <a:srgbClr val="000000"/>
                </a:solidFill>
                <a:latin typeface="Times New Roman" pitchFamily="16" charset="0"/>
                <a:ea typeface="+mn-ea"/>
                <a:cs typeface="+mn-cs"/>
              </a:rPr>
              <a:t> J. Life in a medieval village. — New York: Harper &amp; Row, 1990.</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Два профессиональных историка воссоздают обычаи, традиции и социальные условия сельской жизни средневековой Англии.</a:t>
            </a:r>
          </a:p>
          <a:p>
            <a:r>
              <a:rPr lang="en-US" sz="1200" kern="1200" dirty="0" smtClean="0">
                <a:solidFill>
                  <a:srgbClr val="000000"/>
                </a:solidFill>
                <a:latin typeface="Times New Roman" pitchFamily="16" charset="0"/>
                <a:ea typeface="+mn-ea"/>
                <a:cs typeface="+mn-cs"/>
              </a:rPr>
              <a:t>Hewett S. When the bough breaks: The cost of neglecting our children. — New York: Basic Book, 1991. </a:t>
            </a:r>
            <a:r>
              <a:rPr lang="ru-RU" sz="1200" kern="1200" dirty="0" smtClean="0">
                <a:solidFill>
                  <a:srgbClr val="000000"/>
                </a:solidFill>
                <a:latin typeface="Times New Roman" pitchFamily="16" charset="0"/>
                <a:ea typeface="+mn-ea"/>
                <a:cs typeface="+mn-cs"/>
              </a:rPr>
              <a:t>Захватывающий рассказ о сегодняшнем положении детей в США.</a:t>
            </a:r>
          </a:p>
          <a:p>
            <a:r>
              <a:rPr lang="en-US" sz="1200" kern="1200" dirty="0" err="1" smtClean="0">
                <a:solidFill>
                  <a:srgbClr val="000000"/>
                </a:solidFill>
                <a:latin typeface="Times New Roman" pitchFamily="16" charset="0"/>
                <a:ea typeface="+mn-ea"/>
                <a:cs typeface="+mn-cs"/>
              </a:rPr>
              <a:t>Kagan</a:t>
            </a:r>
            <a:r>
              <a:rPr lang="en-US" sz="1200" kern="1200" dirty="0" smtClean="0">
                <a:solidFill>
                  <a:srgbClr val="000000"/>
                </a:solidFill>
                <a:latin typeface="Times New Roman" pitchFamily="16" charset="0"/>
                <a:ea typeface="+mn-ea"/>
                <a:cs typeface="+mn-cs"/>
              </a:rPr>
              <a:t> J</a:t>
            </a:r>
            <a:r>
              <a:rPr lang="ru-RU" sz="1200" kern="1200" dirty="0" smtClean="0">
                <a:solidFill>
                  <a:srgbClr val="000000"/>
                </a:solidFill>
                <a:latin typeface="Times New Roman" pitchFamily="16" charset="0"/>
                <a:ea typeface="+mn-ea"/>
                <a:cs typeface="+mn-cs"/>
              </a:rPr>
              <a:t>. </a:t>
            </a:r>
            <a:r>
              <a:rPr lang="en-US" sz="1200" kern="1200" dirty="0" smtClean="0">
                <a:solidFill>
                  <a:srgbClr val="000000"/>
                </a:solidFill>
                <a:latin typeface="Times New Roman" pitchFamily="16" charset="0"/>
                <a:ea typeface="+mn-ea"/>
                <a:cs typeface="+mn-cs"/>
              </a:rPr>
              <a:t>The nature of the child</a:t>
            </a:r>
            <a:r>
              <a:rPr lang="ru-RU" sz="1200" kern="1200" dirty="0" smtClean="0">
                <a:solidFill>
                  <a:srgbClr val="000000"/>
                </a:solidFill>
                <a:latin typeface="Times New Roman" pitchFamily="16" charset="0"/>
                <a:ea typeface="+mn-ea"/>
                <a:cs typeface="+mn-cs"/>
              </a:rPr>
              <a:t>. — </a:t>
            </a:r>
            <a:r>
              <a:rPr lang="en-US" sz="1200" kern="1200" dirty="0" smtClean="0">
                <a:solidFill>
                  <a:srgbClr val="000000"/>
                </a:solidFill>
                <a:latin typeface="Times New Roman" pitchFamily="16" charset="0"/>
                <a:ea typeface="+mn-ea"/>
                <a:cs typeface="+mn-cs"/>
              </a:rPr>
              <a:t>New York</a:t>
            </a:r>
            <a:r>
              <a:rPr lang="ru-RU" sz="1200" kern="1200" dirty="0" smtClean="0">
                <a:solidFill>
                  <a:srgbClr val="000000"/>
                </a:solidFill>
                <a:latin typeface="Times New Roman" pitchFamily="16" charset="0"/>
                <a:ea typeface="+mn-ea"/>
                <a:cs typeface="+mn-cs"/>
              </a:rPr>
              <a:t>: </a:t>
            </a:r>
            <a:r>
              <a:rPr lang="en-US" sz="1200" kern="1200" dirty="0" smtClean="0">
                <a:solidFill>
                  <a:srgbClr val="000000"/>
                </a:solidFill>
                <a:latin typeface="Times New Roman" pitchFamily="16" charset="0"/>
                <a:ea typeface="+mn-ea"/>
                <a:cs typeface="+mn-cs"/>
              </a:rPr>
              <a:t>Basic Book</a:t>
            </a:r>
            <a:r>
              <a:rPr lang="ru-RU" sz="1200" kern="1200" dirty="0" smtClean="0">
                <a:solidFill>
                  <a:srgbClr val="000000"/>
                </a:solidFill>
                <a:latin typeface="Times New Roman" pitchFamily="16" charset="0"/>
                <a:ea typeface="+mn-ea"/>
                <a:cs typeface="+mn-cs"/>
              </a:rPr>
              <a:t>, 1984.</a:t>
            </a:r>
          </a:p>
          <a:p>
            <a:r>
              <a:rPr lang="ru-RU" sz="1200" kern="1200" dirty="0" smtClean="0">
                <a:solidFill>
                  <a:srgbClr val="000000"/>
                </a:solidFill>
                <a:latin typeface="Times New Roman" pitchFamily="16" charset="0"/>
                <a:ea typeface="+mn-ea"/>
                <a:cs typeface="+mn-cs"/>
              </a:rPr>
              <a:t>Известный специалист в области психологии развития рассказывает об исследованиях, прове­денных за последние 20 лет. Не отвергая значения опыта, приобретаемого ребенком в первые годы жизни, он тем не менее полагает, что детство и юность таят для него многочисленные возможности перемен.</a:t>
            </a:r>
          </a:p>
          <a:p>
            <a:r>
              <a:rPr lang="ru-RU" sz="1200" b="1" kern="1200" dirty="0" smtClean="0">
                <a:solidFill>
                  <a:srgbClr val="000000"/>
                </a:solidFill>
                <a:latin typeface="Times New Roman" pitchFamily="16" charset="0"/>
                <a:ea typeface="+mn-ea"/>
                <a:cs typeface="+mn-cs"/>
              </a:rPr>
              <a:t>58</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 Глава 1. Развитие человека перспективы, процессы и методы исследования</a:t>
            </a:r>
          </a:p>
          <a:p>
            <a:r>
              <a:rPr lang="en-US" sz="1200" kern="1200" dirty="0" err="1" smtClean="0">
                <a:solidFill>
                  <a:srgbClr val="000000"/>
                </a:solidFill>
                <a:latin typeface="Times New Roman" pitchFamily="16" charset="0"/>
                <a:ea typeface="+mn-ea"/>
                <a:cs typeface="+mn-cs"/>
              </a:rPr>
              <a:t>Stoller</a:t>
            </a:r>
            <a:r>
              <a:rPr lang="en-US" sz="1200" kern="1200" dirty="0" smtClean="0">
                <a:solidFill>
                  <a:srgbClr val="000000"/>
                </a:solidFill>
                <a:latin typeface="Times New Roman" pitchFamily="16" charset="0"/>
                <a:ea typeface="+mn-ea"/>
                <a:cs typeface="+mn-cs"/>
              </a:rPr>
              <a:t> </a:t>
            </a:r>
            <a:r>
              <a:rPr lang="ru-RU" sz="1200" kern="1200" dirty="0" smtClean="0">
                <a:solidFill>
                  <a:srgbClr val="000000"/>
                </a:solidFill>
                <a:latin typeface="Times New Roman" pitchFamily="16" charset="0"/>
                <a:ea typeface="+mn-ea"/>
                <a:cs typeface="+mn-cs"/>
              </a:rPr>
              <a:t>Е</a:t>
            </a:r>
            <a:r>
              <a:rPr lang="en-US" sz="1200" kern="1200" dirty="0" smtClean="0">
                <a:solidFill>
                  <a:srgbClr val="000000"/>
                </a:solidFill>
                <a:latin typeface="Times New Roman" pitchFamily="16" charset="0"/>
                <a:ea typeface="+mn-ea"/>
                <a:cs typeface="+mn-cs"/>
              </a:rPr>
              <a:t>. </a:t>
            </a:r>
            <a:r>
              <a:rPr lang="ru-RU" sz="1200" kern="1200" dirty="0" smtClean="0">
                <a:solidFill>
                  <a:srgbClr val="000000"/>
                </a:solidFill>
                <a:latin typeface="Times New Roman" pitchFamily="16" charset="0"/>
                <a:ea typeface="+mn-ea"/>
                <a:cs typeface="+mn-cs"/>
              </a:rPr>
              <a:t>Р</a:t>
            </a:r>
            <a:r>
              <a:rPr lang="en-US" sz="1200" kern="1200" dirty="0" smtClean="0">
                <a:solidFill>
                  <a:srgbClr val="000000"/>
                </a:solidFill>
                <a:latin typeface="Times New Roman" pitchFamily="16" charset="0"/>
                <a:ea typeface="+mn-ea"/>
                <a:cs typeface="+mn-cs"/>
              </a:rPr>
              <a:t>. &amp; Gibson R. </a:t>
            </a:r>
            <a:r>
              <a:rPr lang="ru-RU" sz="1200" kern="1200" dirty="0" smtClean="0">
                <a:solidFill>
                  <a:srgbClr val="000000"/>
                </a:solidFill>
                <a:latin typeface="Times New Roman" pitchFamily="16" charset="0"/>
                <a:ea typeface="+mn-ea"/>
                <a:cs typeface="+mn-cs"/>
              </a:rPr>
              <a:t>С</a:t>
            </a:r>
            <a:r>
              <a:rPr lang="en-US" sz="1200" kern="1200" dirty="0" smtClean="0">
                <a:solidFill>
                  <a:srgbClr val="000000"/>
                </a:solidFill>
                <a:latin typeface="Times New Roman" pitchFamily="16" charset="0"/>
                <a:ea typeface="+mn-ea"/>
                <a:cs typeface="+mn-cs"/>
              </a:rPr>
              <a:t>. Worlds of difference: Inequality in the aging experience. — Thousand</a:t>
            </a:r>
            <a:r>
              <a:rPr lang="en-US" sz="1200" b="1" kern="1200" dirty="0" smtClean="0">
                <a:solidFill>
                  <a:srgbClr val="000000"/>
                </a:solidFill>
                <a:latin typeface="Times New Roman" pitchFamily="16" charset="0"/>
                <a:ea typeface="+mn-ea"/>
                <a:cs typeface="+mn-cs"/>
              </a:rPr>
              <a:t> </a:t>
            </a:r>
            <a:r>
              <a:rPr lang="en-US" sz="1200" kern="1200" dirty="0" smtClean="0">
                <a:solidFill>
                  <a:srgbClr val="000000"/>
                </a:solidFill>
                <a:latin typeface="Times New Roman" pitchFamily="16" charset="0"/>
                <a:ea typeface="+mn-ea"/>
                <a:cs typeface="+mn-cs"/>
              </a:rPr>
              <a:t>Oaks</a:t>
            </a:r>
            <a:r>
              <a:rPr lang="en-US" sz="1200" b="1" kern="1200" dirty="0" smtClean="0">
                <a:solidFill>
                  <a:srgbClr val="000000"/>
                </a:solidFill>
                <a:latin typeface="Times New Roman" pitchFamily="16" charset="0"/>
                <a:ea typeface="+mn-ea"/>
                <a:cs typeface="+mn-cs"/>
              </a:rPr>
              <a:t>, </a:t>
            </a:r>
            <a:r>
              <a:rPr lang="en-US" sz="1200" kern="1200" dirty="0" smtClean="0">
                <a:solidFill>
                  <a:srgbClr val="000000"/>
                </a:solidFill>
                <a:latin typeface="Times New Roman" pitchFamily="16" charset="0"/>
                <a:ea typeface="+mn-ea"/>
                <a:cs typeface="+mn-cs"/>
              </a:rPr>
              <a:t>CA: Pine Forge Press, 1994.</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Авторы дают представление о взглядах социологии и литературы на факторы, определяющие жизнь человека в процессе развития. Особое место в книге уделяется историческим и соци­альным факторам.</a:t>
            </a:r>
          </a:p>
          <a:p>
            <a:r>
              <a:rPr lang="ru-RU" sz="1200" b="1" kern="1200" dirty="0" smtClean="0">
                <a:solidFill>
                  <a:srgbClr val="000000"/>
                </a:solidFill>
                <a:latin typeface="Times New Roman" pitchFamily="16" charset="0"/>
                <a:ea typeface="+mn-ea"/>
                <a:cs typeface="+mn-cs"/>
              </a:rPr>
              <a:t>ДОПОЛНИТЕЛЬНАЯ ЛИТЕРАТУРА НА РУССКОМ ЯЗЫКЕ</a:t>
            </a:r>
            <a:endParaRPr lang="ru-RU" sz="1200" kern="1200" dirty="0" smtClean="0">
              <a:solidFill>
                <a:srgbClr val="000000"/>
              </a:solidFill>
              <a:latin typeface="Times New Roman" pitchFamily="16" charset="0"/>
              <a:ea typeface="+mn-ea"/>
              <a:cs typeface="+mn-cs"/>
            </a:endParaRPr>
          </a:p>
          <a:p>
            <a:r>
              <a:rPr lang="ru-RU" sz="1200" kern="1200" dirty="0" smtClean="0">
                <a:solidFill>
                  <a:srgbClr val="000000"/>
                </a:solidFill>
                <a:latin typeface="Times New Roman" pitchFamily="16" charset="0"/>
                <a:ea typeface="+mn-ea"/>
                <a:cs typeface="+mn-cs"/>
              </a:rPr>
              <a:t>Ананьев Б. Г. О проблемах современного </a:t>
            </a:r>
            <a:r>
              <a:rPr lang="ru-RU" sz="1200" kern="1200" dirty="0" err="1" smtClean="0">
                <a:solidFill>
                  <a:srgbClr val="000000"/>
                </a:solidFill>
                <a:latin typeface="Times New Roman" pitchFamily="16" charset="0"/>
                <a:ea typeface="+mn-ea"/>
                <a:cs typeface="+mn-cs"/>
              </a:rPr>
              <a:t>человекознания</a:t>
            </a:r>
            <a:r>
              <a:rPr lang="ru-RU" sz="1200" kern="1200" dirty="0" smtClean="0">
                <a:solidFill>
                  <a:srgbClr val="000000"/>
                </a:solidFill>
                <a:latin typeface="Times New Roman" pitchFamily="16" charset="0"/>
                <a:ea typeface="+mn-ea"/>
                <a:cs typeface="+mn-cs"/>
              </a:rPr>
              <a:t>. — М.: Наука, 1977.</a:t>
            </a:r>
          </a:p>
          <a:p>
            <a:r>
              <a:rPr lang="ru-RU" sz="1200" kern="1200" dirty="0" smtClean="0">
                <a:solidFill>
                  <a:srgbClr val="000000"/>
                </a:solidFill>
                <a:latin typeface="Times New Roman" pitchFamily="16" charset="0"/>
                <a:ea typeface="+mn-ea"/>
                <a:cs typeface="+mn-cs"/>
              </a:rPr>
              <a:t>Книга содержит избранные труды выдающегося отечественного психолога, академика Б. Г. Ана­ньева, посвященные методологическим вопросам комплексных исследований в психологии и конкретным проблемам индивидуального развития человека в перспективе жизненного пути.</a:t>
            </a:r>
          </a:p>
          <a:p>
            <a:r>
              <a:rPr lang="ru-RU" sz="1200" kern="1200" dirty="0" smtClean="0">
                <a:solidFill>
                  <a:srgbClr val="000000"/>
                </a:solidFill>
                <a:latin typeface="Times New Roman" pitchFamily="16" charset="0"/>
                <a:ea typeface="+mn-ea"/>
                <a:cs typeface="+mn-cs"/>
              </a:rPr>
              <a:t>Аршавский И. А. Основы возрастной периодизации / / Возрастная физиология. (Руководство по физиологии.) — Л.: Наука, 1975, с. 5-67. Предлагается периодизация онтогенеза с точки зрения современной физиологии.</a:t>
            </a:r>
          </a:p>
          <a:p>
            <a:r>
              <a:rPr lang="ru-RU" sz="1200" kern="1200" dirty="0" err="1" smtClean="0">
                <a:solidFill>
                  <a:srgbClr val="000000"/>
                </a:solidFill>
                <a:latin typeface="Times New Roman" pitchFamily="16" charset="0"/>
                <a:ea typeface="+mn-ea"/>
                <a:cs typeface="+mn-cs"/>
              </a:rPr>
              <a:t>Выготский</a:t>
            </a:r>
            <a:r>
              <a:rPr lang="ru-RU" sz="1200" kern="1200" dirty="0" smtClean="0">
                <a:solidFill>
                  <a:srgbClr val="000000"/>
                </a:solidFill>
                <a:latin typeface="Times New Roman" pitchFamily="16" charset="0"/>
                <a:ea typeface="+mn-ea"/>
                <a:cs typeface="+mn-cs"/>
              </a:rPr>
              <a:t> Л. С., </a:t>
            </a:r>
            <a:r>
              <a:rPr lang="ru-RU" sz="1200" kern="1200" dirty="0" err="1" smtClean="0">
                <a:solidFill>
                  <a:srgbClr val="000000"/>
                </a:solidFill>
                <a:latin typeface="Times New Roman" pitchFamily="16" charset="0"/>
                <a:ea typeface="+mn-ea"/>
                <a:cs typeface="+mn-cs"/>
              </a:rPr>
              <a:t>Лурия</a:t>
            </a:r>
            <a:r>
              <a:rPr lang="ru-RU" sz="1200" kern="1200" dirty="0" smtClean="0">
                <a:solidFill>
                  <a:srgbClr val="000000"/>
                </a:solidFill>
                <a:latin typeface="Times New Roman" pitchFamily="16" charset="0"/>
                <a:ea typeface="+mn-ea"/>
                <a:cs typeface="+mn-cs"/>
              </a:rPr>
              <a:t> А. Р. Этюды по истории поведения: Обезьяна. Примитив. Ребенок. — М.: Педагогика-Пресс, 1993.</a:t>
            </a:r>
          </a:p>
          <a:p>
            <a:r>
              <a:rPr lang="ru-RU" sz="1200" kern="1200" dirty="0" smtClean="0">
                <a:solidFill>
                  <a:srgbClr val="000000"/>
                </a:solidFill>
                <a:latin typeface="Times New Roman" pitchFamily="16" charset="0"/>
                <a:ea typeface="+mn-ea"/>
                <a:cs typeface="+mn-cs"/>
              </a:rPr>
              <a:t>Книга классиков современной психологии Л. С. </a:t>
            </a:r>
            <a:r>
              <a:rPr lang="ru-RU" sz="1200" kern="1200" dirty="0" err="1" smtClean="0">
                <a:solidFill>
                  <a:srgbClr val="000000"/>
                </a:solidFill>
                <a:latin typeface="Times New Roman" pitchFamily="16" charset="0"/>
                <a:ea typeface="+mn-ea"/>
                <a:cs typeface="+mn-cs"/>
              </a:rPr>
              <a:t>Выготского</a:t>
            </a:r>
            <a:r>
              <a:rPr lang="ru-RU" sz="1200" kern="1200" dirty="0" smtClean="0">
                <a:solidFill>
                  <a:srgbClr val="000000"/>
                </a:solidFill>
                <a:latin typeface="Times New Roman" pitchFamily="16" charset="0"/>
                <a:ea typeface="+mn-ea"/>
                <a:cs typeface="+mn-cs"/>
              </a:rPr>
              <a:t> и А. Р. </a:t>
            </a:r>
            <a:r>
              <a:rPr lang="ru-RU" sz="1200" kern="1200" dirty="0" err="1" smtClean="0">
                <a:solidFill>
                  <a:srgbClr val="000000"/>
                </a:solidFill>
                <a:latin typeface="Times New Roman" pitchFamily="16" charset="0"/>
                <a:ea typeface="+mn-ea"/>
                <a:cs typeface="+mn-cs"/>
              </a:rPr>
              <a:t>Лурия</a:t>
            </a:r>
            <a:r>
              <a:rPr lang="ru-RU" sz="1200" kern="1200" dirty="0" smtClean="0">
                <a:solidFill>
                  <a:srgbClr val="000000"/>
                </a:solidFill>
                <a:latin typeface="Times New Roman" pitchFamily="16" charset="0"/>
                <a:ea typeface="+mn-ea"/>
                <a:cs typeface="+mn-cs"/>
              </a:rPr>
              <a:t> раскрывает основ­ные положения теории культурно-исторического развития психики.</a:t>
            </a:r>
          </a:p>
          <a:p>
            <a:r>
              <a:rPr lang="ru-RU" sz="1200" kern="1200" dirty="0" smtClean="0">
                <a:solidFill>
                  <a:srgbClr val="000000"/>
                </a:solidFill>
                <a:latin typeface="Times New Roman" pitchFamily="16" charset="0"/>
                <a:ea typeface="+mn-ea"/>
                <a:cs typeface="+mn-cs"/>
              </a:rPr>
              <a:t>Кон И. С. Ребенок и общество. (Историко-этнографическая перспектива.) — М.: Наука, 1988. Книга содержит более глубокий анализ проблем, затрагиваемых в главе 1 данного учебника. Используя понятийный аппарат и фактические данные этнографии, истории, социологии и психологии, автор анализирует понятие возраста и различные подходы к описанию развития человека, соотношение целей и средств воспитания, особенности социализации мальчиков и девочек, специфику родительских установок и функций в разных обществах Востока и Запада.</a:t>
            </a:r>
          </a:p>
          <a:p>
            <a:r>
              <a:rPr lang="ru-RU" sz="1200" kern="1200" dirty="0" err="1" smtClean="0">
                <a:solidFill>
                  <a:srgbClr val="000000"/>
                </a:solidFill>
                <a:latin typeface="Times New Roman" pitchFamily="16" charset="0"/>
                <a:ea typeface="+mn-ea"/>
                <a:cs typeface="+mn-cs"/>
              </a:rPr>
              <a:t>Коул</a:t>
            </a:r>
            <a:r>
              <a:rPr lang="ru-RU" sz="1200" kern="1200" dirty="0" smtClean="0">
                <a:solidFill>
                  <a:srgbClr val="000000"/>
                </a:solidFill>
                <a:latin typeface="Times New Roman" pitchFamily="16" charset="0"/>
                <a:ea typeface="+mn-ea"/>
                <a:cs typeface="+mn-cs"/>
              </a:rPr>
              <a:t> М. Культурно-историческая психология: наука будущего. (Пер. с англ.) — М.: </a:t>
            </a:r>
            <a:r>
              <a:rPr lang="ru-RU" sz="1200" kern="1200" dirty="0" err="1" smtClean="0">
                <a:solidFill>
                  <a:srgbClr val="000000"/>
                </a:solidFill>
                <a:latin typeface="Times New Roman" pitchFamily="16" charset="0"/>
                <a:ea typeface="+mn-ea"/>
                <a:cs typeface="+mn-cs"/>
              </a:rPr>
              <a:t>Когито-Центр</a:t>
            </a:r>
            <a:r>
              <a:rPr lang="ru-RU" sz="1200" kern="1200" dirty="0" smtClean="0">
                <a:solidFill>
                  <a:srgbClr val="000000"/>
                </a:solidFill>
                <a:latin typeface="Times New Roman" pitchFamily="16" charset="0"/>
                <a:ea typeface="+mn-ea"/>
                <a:cs typeface="+mn-cs"/>
              </a:rPr>
              <a:t>; изд-во «Институт психологии РАН», 1997.</a:t>
            </a:r>
          </a:p>
          <a:p>
            <a:r>
              <a:rPr lang="ru-RU" sz="1200" kern="1200" dirty="0" smtClean="0">
                <a:solidFill>
                  <a:srgbClr val="000000"/>
                </a:solidFill>
                <a:latin typeface="Times New Roman" pitchFamily="16" charset="0"/>
                <a:ea typeface="+mn-ea"/>
                <a:cs typeface="+mn-cs"/>
              </a:rPr>
              <a:t>Известный американский психолог Майкл </a:t>
            </a:r>
            <a:r>
              <a:rPr lang="ru-RU" sz="1200" kern="1200" dirty="0" err="1" smtClean="0">
                <a:solidFill>
                  <a:srgbClr val="000000"/>
                </a:solidFill>
                <a:latin typeface="Times New Roman" pitchFamily="16" charset="0"/>
                <a:ea typeface="+mn-ea"/>
                <a:cs typeface="+mn-cs"/>
              </a:rPr>
              <a:t>Коул</a:t>
            </a:r>
            <a:r>
              <a:rPr lang="ru-RU" sz="1200" kern="1200" dirty="0" smtClean="0">
                <a:solidFill>
                  <a:srgbClr val="000000"/>
                </a:solidFill>
                <a:latin typeface="Times New Roman" pitchFamily="16" charset="0"/>
                <a:ea typeface="+mn-ea"/>
                <a:cs typeface="+mn-cs"/>
              </a:rPr>
              <a:t>, определяя психологию развития как культур­но-историческую науку, обращается в этой книге к нескольким фундаментальным вопросам:</a:t>
            </a:r>
          </a:p>
          <a:p>
            <a:r>
              <a:rPr lang="ru-RU" sz="1200" kern="1200" dirty="0" smtClean="0">
                <a:solidFill>
                  <a:srgbClr val="000000"/>
                </a:solidFill>
                <a:latin typeface="Times New Roman" pitchFamily="16" charset="0"/>
                <a:ea typeface="+mn-ea"/>
                <a:cs typeface="+mn-cs"/>
              </a:rPr>
              <a:t>что значит — научно изучать развитие человека? Какого рода науку</a:t>
            </a:r>
            <a:r>
              <a:rPr lang="ru-RU" sz="1200" b="1" kern="1200" dirty="0" smtClean="0">
                <a:solidFill>
                  <a:srgbClr val="000000"/>
                </a:solidFill>
                <a:latin typeface="Times New Roman" pitchFamily="16" charset="0"/>
                <a:ea typeface="+mn-ea"/>
                <a:cs typeface="+mn-cs"/>
              </a:rPr>
              <a:t> мы</a:t>
            </a:r>
            <a:r>
              <a:rPr lang="ru-RU" sz="1200" kern="1200" dirty="0" smtClean="0">
                <a:solidFill>
                  <a:srgbClr val="000000"/>
                </a:solidFill>
                <a:latin typeface="Times New Roman" pitchFamily="16" charset="0"/>
                <a:ea typeface="+mn-ea"/>
                <a:cs typeface="+mn-cs"/>
              </a:rPr>
              <a:t> получаем? Как широко она применима? Какую пользу можно из нее извлечь? И, наконец, почему психологам так труд­но учитывать культуру?</a:t>
            </a:r>
          </a:p>
          <a:p>
            <a:r>
              <a:rPr lang="ru-RU" sz="1200" kern="1200" dirty="0" smtClean="0">
                <a:solidFill>
                  <a:srgbClr val="000000"/>
                </a:solidFill>
                <a:latin typeface="Times New Roman" pitchFamily="16" charset="0"/>
                <a:ea typeface="+mn-ea"/>
                <a:cs typeface="+mn-cs"/>
              </a:rPr>
              <a:t>Развитие ребенка. (Пер с англ.)/ Под ред. А. В. Запорожца и Л. А. </a:t>
            </a:r>
            <a:r>
              <a:rPr lang="ru-RU" sz="1200" kern="1200" dirty="0" err="1" smtClean="0">
                <a:solidFill>
                  <a:srgbClr val="000000"/>
                </a:solidFill>
                <a:latin typeface="Times New Roman" pitchFamily="16" charset="0"/>
                <a:ea typeface="+mn-ea"/>
                <a:cs typeface="+mn-cs"/>
              </a:rPr>
              <a:t>Венгера</a:t>
            </a:r>
            <a:r>
              <a:rPr lang="ru-RU" sz="1200" kern="1200" dirty="0" smtClean="0">
                <a:solidFill>
                  <a:srgbClr val="000000"/>
                </a:solidFill>
                <a:latin typeface="Times New Roman" pitchFamily="16" charset="0"/>
                <a:ea typeface="+mn-ea"/>
                <a:cs typeface="+mn-cs"/>
              </a:rPr>
              <a:t>. — М.: Просвещение, 1968.</a:t>
            </a:r>
          </a:p>
          <a:p>
            <a:r>
              <a:rPr lang="ru-RU" sz="1200" kern="1200" dirty="0" smtClean="0">
                <a:solidFill>
                  <a:srgbClr val="000000"/>
                </a:solidFill>
                <a:latin typeface="Times New Roman" pitchFamily="16" charset="0"/>
                <a:ea typeface="+mn-ea"/>
                <a:cs typeface="+mn-cs"/>
              </a:rPr>
              <a:t>Уникальная книга — введение в лабораторию творческой мысли крупнейших ученых (Р. </a:t>
            </a:r>
            <a:r>
              <a:rPr lang="ru-RU" sz="1200" kern="1200" dirty="0" err="1" smtClean="0">
                <a:solidFill>
                  <a:srgbClr val="000000"/>
                </a:solidFill>
                <a:latin typeface="Times New Roman" pitchFamily="16" charset="0"/>
                <a:ea typeface="+mn-ea"/>
                <a:cs typeface="+mn-cs"/>
              </a:rPr>
              <a:t>Заз-зо</a:t>
            </a:r>
            <a:r>
              <a:rPr lang="ru-RU" sz="1200" kern="1200" dirty="0" smtClean="0">
                <a:solidFill>
                  <a:srgbClr val="000000"/>
                </a:solidFill>
                <a:latin typeface="Times New Roman" pitchFamily="16" charset="0"/>
                <a:ea typeface="+mn-ea"/>
                <a:cs typeface="+mn-cs"/>
              </a:rPr>
              <a:t>, К. Лоренца, М. </a:t>
            </a:r>
            <a:r>
              <a:rPr lang="ru-RU" sz="1200" kern="1200" dirty="0" err="1" smtClean="0">
                <a:solidFill>
                  <a:srgbClr val="000000"/>
                </a:solidFill>
                <a:latin typeface="Times New Roman" pitchFamily="16" charset="0"/>
                <a:ea typeface="+mn-ea"/>
                <a:cs typeface="+mn-cs"/>
              </a:rPr>
              <a:t>Мид</a:t>
            </a:r>
            <a:r>
              <a:rPr lang="ru-RU" sz="1200" kern="1200" dirty="0" smtClean="0">
                <a:solidFill>
                  <a:srgbClr val="000000"/>
                </a:solidFill>
                <a:latin typeface="Times New Roman" pitchFamily="16" charset="0"/>
                <a:ea typeface="+mn-ea"/>
                <a:cs typeface="+mn-cs"/>
              </a:rPr>
              <a:t>, Ж. Пиаже, Дж. </a:t>
            </a:r>
            <a:r>
              <a:rPr lang="ru-RU" sz="1200" kern="1200" dirty="0" err="1" smtClean="0">
                <a:solidFill>
                  <a:srgbClr val="000000"/>
                </a:solidFill>
                <a:latin typeface="Times New Roman" pitchFamily="16" charset="0"/>
                <a:ea typeface="+mn-ea"/>
                <a:cs typeface="+mn-cs"/>
              </a:rPr>
              <a:t>Таннера</a:t>
            </a:r>
            <a:r>
              <a:rPr lang="ru-RU" sz="1200" kern="1200" dirty="0" smtClean="0">
                <a:solidFill>
                  <a:srgbClr val="000000"/>
                </a:solidFill>
                <a:latin typeface="Times New Roman" pitchFamily="16" charset="0"/>
                <a:ea typeface="+mn-ea"/>
                <a:cs typeface="+mn-cs"/>
              </a:rPr>
              <a:t>, Г. </a:t>
            </a:r>
            <a:r>
              <a:rPr lang="ru-RU" sz="1200" kern="1200" dirty="0" err="1" smtClean="0">
                <a:solidFill>
                  <a:srgbClr val="000000"/>
                </a:solidFill>
                <a:latin typeface="Times New Roman" pitchFamily="16" charset="0"/>
                <a:ea typeface="+mn-ea"/>
                <a:cs typeface="+mn-cs"/>
              </a:rPr>
              <a:t>Уолтера</a:t>
            </a:r>
            <a:r>
              <a:rPr lang="ru-RU" sz="1200" kern="1200" dirty="0" smtClean="0">
                <a:solidFill>
                  <a:srgbClr val="000000"/>
                </a:solidFill>
                <a:latin typeface="Times New Roman" pitchFamily="16" charset="0"/>
                <a:ea typeface="+mn-ea"/>
                <a:cs typeface="+mn-cs"/>
              </a:rPr>
              <a:t> и др.), обсуждающих такие важ­ные проблемы, как стадиальность физического и психического развития ребенка, инстинктив­ные механизмы поведения и их роль в онтогенезе человека, роль социальных и биологических факторов в физическом и психическом развитии.</a:t>
            </a:r>
          </a:p>
          <a:p>
            <a:r>
              <a:rPr lang="ru-RU" sz="1200" kern="1200" dirty="0" smtClean="0">
                <a:solidFill>
                  <a:srgbClr val="000000"/>
                </a:solidFill>
                <a:latin typeface="Times New Roman" pitchFamily="16" charset="0"/>
                <a:ea typeface="+mn-ea"/>
                <a:cs typeface="+mn-cs"/>
              </a:rPr>
              <a:t>Рыбалко Е. Ф. Возрастная и дифференциальная психология: Учеб. пособие. — Л.: Изд-во </a:t>
            </a:r>
            <a:r>
              <a:rPr lang="ru-RU" sz="1200" kern="1200" dirty="0" err="1" smtClean="0">
                <a:solidFill>
                  <a:srgbClr val="000000"/>
                </a:solidFill>
                <a:latin typeface="Times New Roman" pitchFamily="16" charset="0"/>
                <a:ea typeface="+mn-ea"/>
                <a:cs typeface="+mn-cs"/>
              </a:rPr>
              <a:t>Ле-нингр</a:t>
            </a:r>
            <a:r>
              <a:rPr lang="ru-RU" sz="1200" kern="1200" dirty="0" smtClean="0">
                <a:solidFill>
                  <a:srgbClr val="000000"/>
                </a:solidFill>
                <a:latin typeface="Times New Roman" pitchFamily="16" charset="0"/>
                <a:ea typeface="+mn-ea"/>
                <a:cs typeface="+mn-cs"/>
              </a:rPr>
              <a:t>. ун-та, 1990.</a:t>
            </a:r>
          </a:p>
          <a:p>
            <a:r>
              <a:rPr lang="ru-RU" sz="1200" kern="1200" dirty="0" smtClean="0">
                <a:solidFill>
                  <a:srgbClr val="000000"/>
                </a:solidFill>
                <a:latin typeface="Times New Roman" pitchFamily="16" charset="0"/>
                <a:ea typeface="+mn-ea"/>
                <a:cs typeface="+mn-cs"/>
              </a:rPr>
              <a:t>В пособии с позиций системного подхода рассматриваются возрастные изменения и развитие психики человека на протяжении всей его жизни.</a:t>
            </a:r>
          </a:p>
          <a:p>
            <a:endParaRPr lang="ru-RU"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74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pPr defTabSz="449208">
              <a:defRPr/>
            </a:pPr>
            <a:r>
              <a:rPr lang="ru-RU" sz="1300" b="1" dirty="0"/>
              <a:t>Индивидуальные (индивидуально-психологические) различия </a:t>
            </a:r>
            <a:r>
              <a:rPr lang="ru-RU" sz="1300" dirty="0"/>
              <a:t>- это особенности психических явлений (процессов, состояний и свойств), отличающих людей друг от друга. Индивидуальные различия, природной предпосылкой которых выступают особенности нервной системы, мозга, создаются и развиваются в ходе жизни, в деятельности и общении, под влиянием воспитания и обучения, в процессе взаимодействия человека с окружающим миром в самом широком значении этого слова.</a:t>
            </a:r>
          </a:p>
          <a:p>
            <a:pPr defTabSz="449208">
              <a:defRPr/>
            </a:pPr>
            <a:r>
              <a:rPr lang="ru-RU" sz="1300" dirty="0"/>
              <a:t>а) </a:t>
            </a:r>
            <a:r>
              <a:rPr lang="ru-RU" sz="1300" b="1" dirty="0"/>
              <a:t>теоретические, </a:t>
            </a:r>
            <a:r>
              <a:rPr lang="ru-RU" sz="1300" dirty="0"/>
              <a:t>определяющие склонность человека к абстрактно-логическому мышлению, и </a:t>
            </a:r>
            <a:r>
              <a:rPr lang="ru-RU" sz="1300" b="1" dirty="0"/>
              <a:t>практические, </a:t>
            </a:r>
            <a:r>
              <a:rPr lang="ru-RU" sz="1300" dirty="0"/>
              <a:t>лежащие в основе склонности к конкретно-практическим действиям. Сочетание этих способностей свойственно лишь разносторонне одаренным людям;</a:t>
            </a:r>
            <a:br>
              <a:rPr lang="ru-RU" sz="1300" dirty="0"/>
            </a:br>
            <a:r>
              <a:rPr lang="ru-RU" sz="1300" dirty="0"/>
              <a:t>в) </a:t>
            </a:r>
            <a:r>
              <a:rPr lang="ru-RU" sz="1300" b="1" dirty="0"/>
              <a:t>учебные</a:t>
            </a:r>
            <a:r>
              <a:rPr lang="ru-RU" sz="1300" dirty="0"/>
              <a:t>, которые влияют на успешность педагогического воздействия, усвоение человеком знаний, умений, навыков, формирования качеств личности, и творческие, связанные с успешностью в создании произведений материальной и духовной культуры, новых идей, открытий, изобретений. Высшая степень творческих проявлений личности называется гениальностью, а высшая степень способностей личности в определенной деятельности (общении) - талантом;</a:t>
            </a:r>
            <a:br>
              <a:rPr lang="ru-RU" sz="1300" dirty="0"/>
            </a:br>
            <a:r>
              <a:rPr lang="ru-RU" sz="1300" dirty="0"/>
              <a:t>г) </a:t>
            </a:r>
            <a:r>
              <a:rPr lang="ru-RU" sz="1300" b="1" dirty="0"/>
              <a:t>способности к общению</a:t>
            </a:r>
            <a:r>
              <a:rPr lang="ru-RU" sz="1300" dirty="0"/>
              <a:t>, взаимодействию с людьми и </a:t>
            </a:r>
            <a:r>
              <a:rPr lang="ru-RU" sz="1300" dirty="0" err="1"/>
              <a:t>предметно-деятельностные</a:t>
            </a:r>
            <a:r>
              <a:rPr lang="ru-RU" sz="1300" dirty="0"/>
              <a:t> способности, связанные со взаимодействием людей с природой, техникой, знаковой информацией, художественными образами и т.д.</a:t>
            </a:r>
          </a:p>
          <a:p>
            <a:r>
              <a:rPr lang="ru-RU" sz="1300" b="1" dirty="0"/>
              <a:t>Задатки </a:t>
            </a:r>
            <a:r>
              <a:rPr lang="ru-RU" sz="1300" dirty="0"/>
              <a:t>- это некоторые генетические детерминированные (врожденные) анатомо-физиологические особенности нервной системы, составляющие индивидуально-природную основу (предпосылку) формирования и развития способностей.</a:t>
            </a:r>
          </a:p>
          <a:p>
            <a:r>
              <a:rPr lang="ru-RU" sz="1300" dirty="0"/>
              <a:t>Способности не статичные, а динамические образования, их формирование и развитие происходит в процессе определенным образом организованной деятельности и общения. Развитие способностей происходит поэтапно.</a:t>
            </a:r>
          </a:p>
          <a:p>
            <a:r>
              <a:rPr lang="ru-RU" sz="1300" b="1" dirty="0"/>
              <a:t>Задатки </a:t>
            </a:r>
            <a:r>
              <a:rPr lang="ru-RU" sz="1300" dirty="0"/>
              <a:t>весьма многозначны, они - лишь предпосылки развития способностей. Способности. развивающиеся на их основе, обусловливаются, но не предопределяются ими. Характерным для задатков является то, что они сами по себе еще ни на что не направлены. Задатки влияют, но не решающим образом, на процесс формирования и развития способностей, которые формируются прижизненно в процессе деятельности и воспитания. Задатки обусловливают разные пути формирования способностей, влияют на уровень достижения, быстроту развития.</a:t>
            </a:r>
          </a:p>
          <a:p>
            <a:r>
              <a:rPr lang="ru-RU" sz="1300" dirty="0"/>
              <a:t>Каждая способность имеет свою структуру, в ней различают ведущие и вспомогательные свойства. Например, ведущими свойствами литературных способностей являются: особенности творческого воображения и мышления; яркие, наглядные образы памяти; чувство языка; развитие эстетических чувств. А ведущими свойствами математических способностей являются: умение обобщать; гибкость мыслительных процессов; легкий переход от прямого к обратному ходу мысли. Для педагогических способностей ведущими являются: педагогический такт, наблюдательность; любовь к детям; потребность в передаче знаний.</a:t>
            </a:r>
          </a:p>
          <a:p>
            <a:r>
              <a:rPr lang="ru-RU" sz="1300" dirty="0"/>
              <a:t>Выделяют также следующие уровни способностей: </a:t>
            </a:r>
            <a:r>
              <a:rPr lang="ru-RU" sz="1300" b="1" dirty="0"/>
              <a:t>репродуктивный,</a:t>
            </a:r>
            <a:r>
              <a:rPr lang="ru-RU" sz="1300" dirty="0"/>
              <a:t> который обеспечивает высокое умение усваивать готовое знание, овладевать сложившимися образцами деятельности и общения, и </a:t>
            </a:r>
            <a:r>
              <a:rPr lang="ru-RU" sz="1300" b="1" dirty="0"/>
              <a:t>творческий,</a:t>
            </a:r>
            <a:r>
              <a:rPr lang="ru-RU" sz="1300" dirty="0"/>
              <a:t> обеспечивающий создание нового, оригинального. Но следует учитывать, что репродуктивный уровень включает элементы творческого, и наоборот.</a:t>
            </a:r>
          </a:p>
          <a:p>
            <a:endParaRPr lang="ru-RU"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6</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200" i="0" kern="1200" dirty="0" smtClean="0">
                <a:solidFill>
                  <a:srgbClr val="000000"/>
                </a:solidFill>
                <a:latin typeface="Calibri" pitchFamily="34" charset="0"/>
                <a:ea typeface="+mn-ea"/>
                <a:cs typeface="+mn-cs"/>
              </a:rPr>
              <a:t>Личность - это активно осваивающий и целенаправленно преобразующий природу, общество и самого себя человек, обладающий уникальным, динамичным соотношением пространственно-временных ориентации, </a:t>
            </a:r>
            <a:r>
              <a:rPr lang="ru-RU" sz="1200" i="0" kern="1200" dirty="0" err="1" smtClean="0">
                <a:solidFill>
                  <a:srgbClr val="000000"/>
                </a:solidFill>
                <a:latin typeface="Calibri" pitchFamily="34" charset="0"/>
                <a:ea typeface="+mn-ea"/>
                <a:cs typeface="+mn-cs"/>
              </a:rPr>
              <a:t>потреб-ностно-волевых</a:t>
            </a:r>
            <a:r>
              <a:rPr lang="ru-RU" sz="1200" i="0" kern="1200" dirty="0" smtClean="0">
                <a:solidFill>
                  <a:srgbClr val="000000"/>
                </a:solidFill>
                <a:latin typeface="Calibri" pitchFamily="34" charset="0"/>
                <a:ea typeface="+mn-ea"/>
                <a:cs typeface="+mn-cs"/>
              </a:rPr>
              <a:t> переживаний, содержательных </a:t>
            </a:r>
            <a:r>
              <a:rPr lang="ru-RU" sz="1200" i="0" kern="1200" dirty="0" err="1" smtClean="0">
                <a:solidFill>
                  <a:srgbClr val="000000"/>
                </a:solidFill>
                <a:latin typeface="Calibri" pitchFamily="34" charset="0"/>
                <a:ea typeface="+mn-ea"/>
                <a:cs typeface="+mn-cs"/>
              </a:rPr>
              <a:t>направ-ленностей</a:t>
            </a:r>
            <a:r>
              <a:rPr lang="ru-RU" sz="1200" i="0" kern="1200" dirty="0" smtClean="0">
                <a:solidFill>
                  <a:srgbClr val="000000"/>
                </a:solidFill>
                <a:latin typeface="Calibri" pitchFamily="34" charset="0"/>
                <a:ea typeface="+mn-ea"/>
                <a:cs typeface="+mn-cs"/>
              </a:rPr>
              <a:t>, уровней освоения и форм реализации деятельности, которая обеспечивает свободу самоопределения в поступках и меру ответственности за их последствия перед природой. Личность получает свою структуру из видового строения человеческой деятельности и характеризуется поэтому пятью потенциалами: познавательным, ценностным, творческим, коммуникативным и художественным.</a:t>
            </a:r>
          </a:p>
          <a:p>
            <a:r>
              <a:rPr lang="ru-RU" sz="1200" b="1" i="0" dirty="0" smtClean="0">
                <a:latin typeface="Calibri" pitchFamily="34" charset="0"/>
              </a:rPr>
              <a:t>Гносеологический (</a:t>
            </a:r>
            <a:r>
              <a:rPr lang="ru-RU" sz="1200" b="1" i="0" dirty="0" err="1" smtClean="0">
                <a:latin typeface="Calibri" pitchFamily="34" charset="0"/>
              </a:rPr>
              <a:t>познавателъный</a:t>
            </a:r>
            <a:r>
              <a:rPr lang="ru-RU" sz="1200" b="1" i="0" dirty="0" smtClean="0">
                <a:latin typeface="Calibri" pitchFamily="34" charset="0"/>
              </a:rPr>
              <a:t>) потенциал </a:t>
            </a:r>
            <a:r>
              <a:rPr lang="ru-RU" sz="1200" i="0" dirty="0" smtClean="0">
                <a:latin typeface="Calibri" pitchFamily="34" charset="0"/>
              </a:rPr>
              <a:t>определяется объемом и качеством информации, которой располагает личность. Эта  информация складывается из знаний о внешнем мире (природном и социальном) и самопознания. Этот потенциал включает в себя психологические качества, с которыми связана познавательная деятельность человека.</a:t>
            </a:r>
            <a:br>
              <a:rPr lang="ru-RU" sz="1200" i="0" dirty="0" smtClean="0">
                <a:latin typeface="Calibri" pitchFamily="34" charset="0"/>
              </a:rPr>
            </a:br>
            <a:r>
              <a:rPr lang="ru-RU" sz="1200" b="1" i="0" dirty="0" err="1" smtClean="0">
                <a:latin typeface="Calibri" pitchFamily="34" charset="0"/>
              </a:rPr>
              <a:t>Аксиологический</a:t>
            </a:r>
            <a:r>
              <a:rPr lang="ru-RU" sz="1200" b="1" i="0" dirty="0" smtClean="0">
                <a:latin typeface="Calibri" pitchFamily="34" charset="0"/>
              </a:rPr>
              <a:t> (ценностный) потенциал </a:t>
            </a:r>
            <a:r>
              <a:rPr lang="ru-RU" sz="1200" i="0" dirty="0" smtClean="0">
                <a:latin typeface="Calibri" pitchFamily="34" charset="0"/>
              </a:rPr>
              <a:t>личности определяется приобретенной ею в процессе социализации системой ценностных ориентации в нравственной, политической, религиозной, эстетической сферах, т.е. ее идеалами, жизненными целями, убеждениями и устремлениями. Речь идет здесь, следовательно, о единстве психологических и идеологических моментов, сознания личности и ее самосознания, которые вырабатываются с помощью эмоционально-волевых и интеллектуальных механизмов, раскрываясь в ее мироощущении, мировоззрении и миро</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b="1" i="1" dirty="0" smtClean="0"/>
              <a:t>Творческий потенциал </a:t>
            </a:r>
            <a:r>
              <a:rPr lang="ru-RU" dirty="0" smtClean="0"/>
              <a:t>личности определяется полученными ею и </a:t>
            </a:r>
            <a:r>
              <a:rPr lang="ru-RU" b="1" i="1" dirty="0" smtClean="0"/>
              <a:t>самостоятельно</a:t>
            </a:r>
            <a:r>
              <a:rPr lang="ru-RU" dirty="0" smtClean="0"/>
              <a:t> выработанными умениями и навыками, способностями к действию созидательному или разрушительному, продуктивному или репродуктивному, и мерой их реализации в той или иной сфере (или нескольких сферах) труда, социально-организаторской и критической деятельности.</a:t>
            </a:r>
            <a:br>
              <a:rPr lang="ru-RU" dirty="0" smtClean="0"/>
            </a:br>
            <a:r>
              <a:rPr lang="ru-RU" b="1" i="1" dirty="0" smtClean="0"/>
              <a:t>Коммуникативный потенциал </a:t>
            </a:r>
            <a:r>
              <a:rPr lang="ru-RU" dirty="0" smtClean="0"/>
              <a:t>личности определяется мерой и формами ее общительности, характером и прочностью контактов, устанавливаемых ею с другими людьми. По своему содержанию межличностное общение выражается в системе социальных ролей.</a:t>
            </a:r>
            <a:br>
              <a:rPr lang="ru-RU" dirty="0" smtClean="0"/>
            </a:br>
            <a:r>
              <a:rPr lang="ru-RU" b="1" i="1" dirty="0" smtClean="0"/>
              <a:t>Художественный потенциал </a:t>
            </a:r>
            <a:r>
              <a:rPr lang="ru-RU" dirty="0" smtClean="0"/>
              <a:t>личности определяется уровнем, содержанием, интенсивностью ее художественных потребностей и тем, как она их удовлетворяет. Художественная активность личности развертывается и в творчестве, профессиональном и самодеятельном, и в «потреблении» произведений искусства.</a:t>
            </a:r>
          </a:p>
          <a:p>
            <a:r>
              <a:rPr lang="ru-RU" sz="1200" i="0" dirty="0" smtClean="0">
                <a:latin typeface="Calibri" pitchFamily="34" charset="0"/>
              </a:rPr>
              <a:t>устремлении.</a:t>
            </a:r>
            <a:endParaRPr lang="ru-RU" sz="1200" i="0" dirty="0">
              <a:latin typeface="Calibri" pitchFamily="34" charset="0"/>
            </a:endParaRPr>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7</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rgbClr val="000000"/>
                </a:solidFill>
                <a:latin typeface="Times New Roman" pitchFamily="16" charset="0"/>
                <a:ea typeface="+mn-ea"/>
                <a:cs typeface="+mn-cs"/>
              </a:rPr>
              <a:t>Таким образом, личность определяется не своим характером, темпераментом и физическими качествами и т.п., а тем,</a:t>
            </a:r>
          </a:p>
          <a:p>
            <a:r>
              <a:rPr lang="ru-RU" sz="1200" b="0" i="0" kern="1200" dirty="0" smtClean="0">
                <a:solidFill>
                  <a:srgbClr val="000000"/>
                </a:solidFill>
                <a:latin typeface="Times New Roman" pitchFamily="16" charset="0"/>
                <a:ea typeface="+mn-ea"/>
                <a:cs typeface="+mn-cs"/>
              </a:rPr>
              <a:t>что и как она знает;</a:t>
            </a:r>
          </a:p>
          <a:p>
            <a:r>
              <a:rPr lang="ru-RU" sz="1200" b="0" i="0" kern="1200" dirty="0" smtClean="0">
                <a:solidFill>
                  <a:srgbClr val="000000"/>
                </a:solidFill>
                <a:latin typeface="Times New Roman" pitchFamily="16" charset="0"/>
                <a:ea typeface="+mn-ea"/>
                <a:cs typeface="+mn-cs"/>
              </a:rPr>
              <a:t>что и как она ценит;</a:t>
            </a:r>
          </a:p>
          <a:p>
            <a:r>
              <a:rPr lang="ru-RU" sz="1200" b="0" i="0" kern="1200" dirty="0" smtClean="0">
                <a:solidFill>
                  <a:srgbClr val="000000"/>
                </a:solidFill>
                <a:latin typeface="Times New Roman" pitchFamily="16" charset="0"/>
                <a:ea typeface="+mn-ea"/>
                <a:cs typeface="+mn-cs"/>
              </a:rPr>
              <a:t>что и как она созидает;</a:t>
            </a:r>
          </a:p>
          <a:p>
            <a:r>
              <a:rPr lang="ru-RU" sz="1200" b="0" i="0" kern="1200" dirty="0" smtClean="0">
                <a:solidFill>
                  <a:srgbClr val="000000"/>
                </a:solidFill>
                <a:latin typeface="Times New Roman" pitchFamily="16" charset="0"/>
                <a:ea typeface="+mn-ea"/>
                <a:cs typeface="+mn-cs"/>
              </a:rPr>
              <a:t>с кем и как она общается;</a:t>
            </a:r>
          </a:p>
          <a:p>
            <a:r>
              <a:rPr lang="ru-RU" sz="1200" b="0" i="0" kern="1200" dirty="0" smtClean="0">
                <a:solidFill>
                  <a:srgbClr val="000000"/>
                </a:solidFill>
                <a:latin typeface="Times New Roman" pitchFamily="16" charset="0"/>
                <a:ea typeface="+mn-ea"/>
                <a:cs typeface="+mn-cs"/>
              </a:rPr>
              <a:t>каковы ее художественные потребности и как она их удовлетворяет, а главное, какова мера ее ответственности за свои поступки, решения, судьбу.</a:t>
            </a:r>
          </a:p>
          <a:p>
            <a:r>
              <a:rPr lang="ru-RU" sz="1200" b="0" i="0" kern="1200" dirty="0" smtClean="0">
                <a:solidFill>
                  <a:srgbClr val="000000"/>
                </a:solidFill>
                <a:latin typeface="Calibri" pitchFamily="34" charset="0"/>
                <a:ea typeface="+mn-ea"/>
                <a:cs typeface="+mn-cs"/>
              </a:rPr>
              <a:t>Быть личностью - значит осуществлять выбор, возникающий в силу внутренней необходимости, оценивать последствия принятого решения и держать ответ за них перед собой и обществом, в котором живешь. Быть личностью - это значит постоянно строить самого себя и других, владеть арсеналом приемов и средств, с помощью которых можно овладеть собственным поведением, подчинить его своей власти. Быть личностью - это значит обладать свободой выбора и нести ее бремя.</a:t>
            </a:r>
          </a:p>
          <a:p>
            <a:endParaRPr lang="ru-RU" dirty="0">
              <a:latin typeface="Calibri" pitchFamily="34" charset="0"/>
            </a:endParaRPr>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8</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ru-RU" sz="1200" b="0" i="0" kern="1200" dirty="0" smtClean="0">
                <a:solidFill>
                  <a:srgbClr val="000000"/>
                </a:solidFill>
                <a:latin typeface="Times New Roman" pitchFamily="16" charset="0"/>
                <a:ea typeface="+mn-ea"/>
                <a:cs typeface="+mn-cs"/>
              </a:rPr>
              <a:t>Понятие «личность» многопланово, личность является объектом изучения многих наук: философии, социологии, психологии, этики, эстетики, педагогики и т.д. Каждая из этих наук изучает личность в своем специфическом аспекте.</a:t>
            </a:r>
          </a:p>
          <a:p>
            <a:endParaRPr lang="ru-RU" dirty="0"/>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9</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Термин «онтогенез» введен немецким </a:t>
            </a:r>
            <a:r>
              <a:rPr lang="vi-VN" sz="1200" b="0" i="0" kern="1200" dirty="0" smtClean="0">
                <a:solidFill>
                  <a:srgbClr val="000000"/>
                </a:solidFill>
                <a:latin typeface="Times New Roman" pitchFamily="16" charset="0"/>
                <a:ea typeface="+mn-ea"/>
                <a:cs typeface="+mn-cs"/>
              </a:rPr>
              <a:t>естествоиспытател</a:t>
            </a:r>
            <a:r>
              <a:rPr lang="ru-RU" sz="1200" b="0" i="0" kern="1200" dirty="0" smtClean="0">
                <a:solidFill>
                  <a:srgbClr val="000000"/>
                </a:solidFill>
                <a:latin typeface="Times New Roman" pitchFamily="16" charset="0"/>
                <a:ea typeface="+mn-ea"/>
                <a:cs typeface="+mn-cs"/>
              </a:rPr>
              <a:t>ем и философом </a:t>
            </a:r>
            <a:r>
              <a:rPr lang="vi-VN" sz="1200" b="1" i="0" kern="1200" dirty="0" smtClean="0">
                <a:solidFill>
                  <a:srgbClr val="000000"/>
                </a:solidFill>
                <a:latin typeface="Times New Roman" pitchFamily="16" charset="0"/>
                <a:ea typeface="+mn-ea"/>
                <a:cs typeface="+mn-cs"/>
              </a:rPr>
              <a:t>Ге́ккел</a:t>
            </a:r>
            <a:r>
              <a:rPr lang="ru-RU" sz="1200" b="1" i="0" kern="1200" dirty="0" smtClean="0">
                <a:solidFill>
                  <a:srgbClr val="000000"/>
                </a:solidFill>
                <a:latin typeface="Times New Roman" pitchFamily="16" charset="0"/>
                <a:ea typeface="+mn-ea"/>
                <a:cs typeface="+mn-cs"/>
              </a:rPr>
              <a:t>ем (</a:t>
            </a:r>
            <a:r>
              <a:rPr lang="en-US" sz="1200" b="0" i="0" kern="1200" dirty="0" smtClean="0">
                <a:solidFill>
                  <a:srgbClr val="000000"/>
                </a:solidFill>
                <a:latin typeface="Times New Roman" pitchFamily="16" charset="0"/>
                <a:ea typeface="+mn-ea"/>
                <a:cs typeface="+mn-cs"/>
              </a:rPr>
              <a:t>1834—1919) </a:t>
            </a:r>
            <a:r>
              <a:rPr lang="ru-RU" sz="1200" b="0" i="0" kern="1200" dirty="0" smtClean="0">
                <a:solidFill>
                  <a:srgbClr val="000000"/>
                </a:solidFill>
                <a:latin typeface="Times New Roman" pitchFamily="16" charset="0"/>
                <a:ea typeface="+mn-ea"/>
                <a:cs typeface="+mn-cs"/>
              </a:rPr>
              <a:t>в 1867 году. </a:t>
            </a:r>
          </a:p>
          <a:p>
            <a:r>
              <a:rPr lang="ru-RU" sz="1200" b="1" i="0" kern="1200" dirty="0" smtClean="0">
                <a:solidFill>
                  <a:srgbClr val="000000"/>
                </a:solidFill>
                <a:latin typeface="Times New Roman" pitchFamily="16" charset="0"/>
                <a:ea typeface="+mn-ea"/>
                <a:cs typeface="+mn-cs"/>
              </a:rPr>
              <a:t>Три этапа</a:t>
            </a:r>
            <a:r>
              <a:rPr lang="ru-RU" sz="1200" b="0" i="0" kern="1200" dirty="0" smtClean="0">
                <a:solidFill>
                  <a:srgbClr val="000000"/>
                </a:solidFill>
                <a:latin typeface="Times New Roman" pitchFamily="16" charset="0"/>
                <a:ea typeface="+mn-ea"/>
                <a:cs typeface="+mn-cs"/>
              </a:rPr>
              <a:t>: 1) </a:t>
            </a:r>
            <a:r>
              <a:rPr lang="ru-RU" sz="1200" b="1" i="0" kern="1200" dirty="0" err="1" smtClean="0">
                <a:solidFill>
                  <a:srgbClr val="000000"/>
                </a:solidFill>
                <a:latin typeface="Times New Roman" pitchFamily="16" charset="0"/>
                <a:ea typeface="+mn-ea"/>
                <a:cs typeface="+mn-cs"/>
              </a:rPr>
              <a:t>Предзародышевый</a:t>
            </a:r>
            <a:r>
              <a:rPr lang="ru-RU" sz="1200" b="1" i="0" kern="1200" dirty="0" smtClean="0">
                <a:solidFill>
                  <a:srgbClr val="000000"/>
                </a:solidFill>
                <a:latin typeface="Times New Roman" pitchFamily="16" charset="0"/>
                <a:ea typeface="+mn-ea"/>
                <a:cs typeface="+mn-cs"/>
              </a:rPr>
              <a:t> (</a:t>
            </a:r>
            <a:r>
              <a:rPr lang="ru-RU" sz="1200" b="1" i="0" kern="1200" dirty="0" err="1" smtClean="0">
                <a:solidFill>
                  <a:srgbClr val="000000"/>
                </a:solidFill>
                <a:latin typeface="Times New Roman" pitchFamily="16" charset="0"/>
                <a:ea typeface="+mn-ea"/>
                <a:cs typeface="+mn-cs"/>
              </a:rPr>
              <a:t>проэмбриональный</a:t>
            </a:r>
            <a:r>
              <a:rPr lang="ru-RU" sz="1200" b="1" i="0" kern="1200" dirty="0" smtClean="0">
                <a:solidFill>
                  <a:srgbClr val="000000"/>
                </a:solidFill>
                <a:latin typeface="Times New Roman" pitchFamily="16" charset="0"/>
                <a:ea typeface="+mn-ea"/>
                <a:cs typeface="+mn-cs"/>
              </a:rPr>
              <a:t>), </a:t>
            </a:r>
            <a:r>
              <a:rPr lang="ru-RU" sz="1200" b="0" i="0" kern="1200" dirty="0" smtClean="0">
                <a:solidFill>
                  <a:srgbClr val="000000"/>
                </a:solidFill>
                <a:latin typeface="Times New Roman" pitchFamily="16" charset="0"/>
                <a:ea typeface="+mn-ea"/>
                <a:cs typeface="+mn-cs"/>
              </a:rPr>
              <a:t>заключается в гаметогенезе (развитии половых клеток) и последующем оплодотворении</a:t>
            </a:r>
            <a:r>
              <a:rPr lang="ru-RU" sz="1200" b="1" i="0" kern="1200" dirty="0" smtClean="0">
                <a:solidFill>
                  <a:srgbClr val="000000"/>
                </a:solidFill>
                <a:latin typeface="Times New Roman" pitchFamily="16" charset="0"/>
                <a:ea typeface="+mn-ea"/>
                <a:cs typeface="+mn-cs"/>
              </a:rPr>
              <a:t>. 2) Зародышевый, или эмбриональный. </a:t>
            </a:r>
            <a:r>
              <a:rPr lang="ru-RU" sz="1200" b="0" i="0" kern="1200" dirty="0" smtClean="0">
                <a:solidFill>
                  <a:srgbClr val="000000"/>
                </a:solidFill>
                <a:latin typeface="Times New Roman" pitchFamily="16" charset="0"/>
                <a:ea typeface="+mn-ea"/>
                <a:cs typeface="+mn-cs"/>
              </a:rPr>
              <a:t>Начинается с того момента, когда образуется зигота и завершается выходом организма из яйцевых оболочек. Он, в свою очередь, подразделяется на стадии: зигота, дробление, гаструляция, гистогенез, первичный, а затем окончательный органогенез. Их общая характеристика дана ниже. </a:t>
            </a:r>
            <a:r>
              <a:rPr lang="ru-RU" sz="1200" b="1" i="0" kern="1200" dirty="0" smtClean="0">
                <a:solidFill>
                  <a:srgbClr val="000000"/>
                </a:solidFill>
                <a:latin typeface="Times New Roman" pitchFamily="16" charset="0"/>
                <a:ea typeface="+mn-ea"/>
                <a:cs typeface="+mn-cs"/>
              </a:rPr>
              <a:t>3) Послезародышевый (постэмбриональный</a:t>
            </a:r>
            <a:r>
              <a:rPr lang="ru-RU" sz="1200" b="0" i="0" kern="1200" dirty="0" smtClean="0">
                <a:solidFill>
                  <a:srgbClr val="000000"/>
                </a:solidFill>
                <a:latin typeface="Times New Roman" pitchFamily="16" charset="0"/>
                <a:ea typeface="+mn-ea"/>
                <a:cs typeface="+mn-cs"/>
              </a:rPr>
              <a:t>), включает развитие после выхода из зародышевых оболочек и продолжается до смерти. В данном периоде выделяют два постнатальных этапа: ранний и поздний.</a:t>
            </a:r>
          </a:p>
          <a:p>
            <a:r>
              <a:rPr lang="ru-RU" sz="1200" b="0" i="0" kern="1200" dirty="0" smtClean="0">
                <a:solidFill>
                  <a:srgbClr val="000000"/>
                </a:solidFill>
                <a:latin typeface="Times New Roman" pitchFamily="16" charset="0"/>
                <a:ea typeface="+mn-ea"/>
                <a:cs typeface="+mn-cs"/>
              </a:rPr>
              <a:t>Ранние этапы эмбриональной жизни характеризуются зарождением ЦНС. Онтогенез нервной системы у человека продолжается и в течение первых лет после рождения. </a:t>
            </a:r>
          </a:p>
          <a:p>
            <a:r>
              <a:rPr lang="ru-RU" sz="1200" b="0" i="0" kern="1200" dirty="0" smtClean="0">
                <a:solidFill>
                  <a:srgbClr val="000000"/>
                </a:solidFill>
                <a:latin typeface="Times New Roman" pitchFamily="16" charset="0"/>
                <a:ea typeface="+mn-ea"/>
                <a:cs typeface="+mn-cs"/>
              </a:rPr>
              <a:t>К пятому месяцу выделяются в коре (полушарий) основные борозды. Через четыре недели определяется преобладание (функционального характера) высших отделов над областями стволово-спинальными. Нервные клетки зародыша и новорожденного располагаются концентрированно в белом веществе и на поверхности полушарий. В связи с увеличением поверхности, начинается миграция клеток в серое вещество. В сравнении со взрослым, у новорожденного затылочная доля в коре полушарий обладает относительно большим размером. Онтогенез человека в первые пять - шесть лет после рождения обладает определенной спецификой. В этот период происходят наибольшие изменения в топографическом расположении, форме и количестве </a:t>
            </a:r>
            <a:r>
              <a:rPr lang="ru-RU" sz="1200" b="0" i="0" kern="1200" dirty="0" err="1" smtClean="0">
                <a:solidFill>
                  <a:srgbClr val="000000"/>
                </a:solidFill>
                <a:latin typeface="Times New Roman" pitchFamily="16" charset="0"/>
                <a:ea typeface="+mn-ea"/>
                <a:cs typeface="+mn-cs"/>
              </a:rPr>
              <a:t>полушарных</a:t>
            </a:r>
            <a:r>
              <a:rPr lang="ru-RU" sz="1200" b="0" i="0" kern="1200" dirty="0" smtClean="0">
                <a:solidFill>
                  <a:srgbClr val="000000"/>
                </a:solidFill>
                <a:latin typeface="Times New Roman" pitchFamily="16" charset="0"/>
                <a:ea typeface="+mn-ea"/>
                <a:cs typeface="+mn-cs"/>
              </a:rPr>
              <a:t> извилин. К пятнадцати - шестнадцати годам отмечается некая схожесть со взрослыми. </a:t>
            </a:r>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10</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rgbClr val="FF0000"/>
                </a:solidFill>
                <a:latin typeface="+mn-lt"/>
                <a:ea typeface="+mn-ea"/>
                <a:cs typeface="+mn-cs"/>
              </a:rPr>
              <a:t>Выделяются три сферы, в которых осуществляется, прежде всего, становление личности: деятельность, общение, самосознание. Каждая из этих сфер должна быть рассмотрена особо. Общей характеристикой всех этих трёх сфер является процесс расширения, умножения социальных связей индивида с внешним миром.</a:t>
            </a:r>
          </a:p>
          <a:p>
            <a:endParaRPr lang="ru-RU" sz="1200" b="0" i="0" kern="1200" dirty="0" smtClean="0">
              <a:solidFill>
                <a:srgbClr val="000000"/>
              </a:solidFill>
              <a:latin typeface="+mn-lt"/>
              <a:ea typeface="+mn-ea"/>
              <a:cs typeface="+mn-cs"/>
            </a:endParaRPr>
          </a:p>
          <a:p>
            <a:r>
              <a:rPr lang="ru-RU" sz="1200" b="0" i="0" kern="1200" dirty="0" smtClean="0">
                <a:solidFill>
                  <a:srgbClr val="000000"/>
                </a:solidFill>
                <a:latin typeface="+mn-lt"/>
                <a:ea typeface="+mn-ea"/>
                <a:cs typeface="+mn-cs"/>
              </a:rPr>
              <a:t>Термин "развитие" указывает на изменения, которые со временем происходят в строении тела, психике и поведении человека в результате биологических процессов в организме и воздействий окружающей среды. Развитие происходит в трех сферах: физической (биологической), </a:t>
            </a:r>
            <a:r>
              <a:rPr lang="ru-RU" sz="1200" b="0" i="0" kern="1200" dirty="0" err="1" smtClean="0">
                <a:solidFill>
                  <a:srgbClr val="000000"/>
                </a:solidFill>
                <a:latin typeface="+mn-lt"/>
                <a:ea typeface="+mn-ea"/>
                <a:cs typeface="+mn-cs"/>
              </a:rPr>
              <a:t>когнититивной</a:t>
            </a:r>
            <a:r>
              <a:rPr lang="ru-RU" sz="1200" b="0" i="0" kern="1200" dirty="0" smtClean="0">
                <a:solidFill>
                  <a:srgbClr val="000000"/>
                </a:solidFill>
                <a:latin typeface="+mn-lt"/>
                <a:ea typeface="+mn-ea"/>
                <a:cs typeface="+mn-cs"/>
              </a:rPr>
              <a:t> и психосоциальной. К </a:t>
            </a:r>
            <a:r>
              <a:rPr lang="ru-RU" sz="1200" b="1" i="0" kern="1200" dirty="0" smtClean="0">
                <a:solidFill>
                  <a:srgbClr val="000000"/>
                </a:solidFill>
                <a:latin typeface="+mn-lt"/>
                <a:ea typeface="+mn-ea"/>
                <a:cs typeface="+mn-cs"/>
              </a:rPr>
              <a:t>биологической сфере </a:t>
            </a:r>
            <a:r>
              <a:rPr lang="ru-RU" sz="1200" b="0" i="0" kern="1200" dirty="0" smtClean="0">
                <a:solidFill>
                  <a:srgbClr val="000000"/>
                </a:solidFill>
                <a:latin typeface="+mn-lt"/>
                <a:ea typeface="+mn-ea"/>
                <a:cs typeface="+mn-cs"/>
              </a:rPr>
              <a:t>относятся такие физические характеристики, как размеры и форма тела и органов, изменения структуры мозга, сенсорные возможности и моторные (или двигательные) навыки. </a:t>
            </a:r>
            <a:r>
              <a:rPr lang="ru-RU" sz="1200" b="1" i="0" kern="1200" dirty="0" smtClean="0">
                <a:solidFill>
                  <a:srgbClr val="000000"/>
                </a:solidFill>
                <a:latin typeface="+mn-lt"/>
                <a:ea typeface="+mn-ea"/>
                <a:cs typeface="+mn-cs"/>
              </a:rPr>
              <a:t>Когнитивная сфера </a:t>
            </a:r>
            <a:r>
              <a:rPr lang="ru-RU" sz="1200" b="0" i="0" kern="1200" dirty="0" smtClean="0">
                <a:solidFill>
                  <a:srgbClr val="000000"/>
                </a:solidFill>
                <a:latin typeface="+mn-lt"/>
                <a:ea typeface="+mn-ea"/>
                <a:cs typeface="+mn-cs"/>
              </a:rPr>
              <a:t>включает психические процессы, имеющие отношение к мышлению и решению проблем. Охватывает изменения, происходящие в восприятии, памяти, рассуждении, творческом воображении и речи. </a:t>
            </a:r>
            <a:r>
              <a:rPr lang="ru-RU" sz="1200" b="1" i="0" kern="1200" dirty="0" smtClean="0">
                <a:solidFill>
                  <a:srgbClr val="000000"/>
                </a:solidFill>
                <a:latin typeface="+mn-lt"/>
                <a:ea typeface="+mn-ea"/>
                <a:cs typeface="+mn-cs"/>
              </a:rPr>
              <a:t>Психосоциальная сфера </a:t>
            </a:r>
            <a:r>
              <a:rPr lang="ru-RU" sz="1200" b="0" i="0" kern="1200" dirty="0" smtClean="0">
                <a:solidFill>
                  <a:srgbClr val="000000"/>
                </a:solidFill>
                <a:latin typeface="+mn-lt"/>
                <a:ea typeface="+mn-ea"/>
                <a:cs typeface="+mn-cs"/>
              </a:rPr>
              <a:t>охватывает развитие личности и межличностных отношений. Эти две сферы развития взаимосвязаны и охватывают, с одной стороны, изменения </a:t>
            </a:r>
            <a:r>
              <a:rPr lang="ru-RU" sz="1200" b="0" i="0" kern="1200" dirty="0" err="1" smtClean="0">
                <a:solidFill>
                  <a:srgbClr val="000000"/>
                </a:solidFill>
                <a:latin typeface="+mn-lt"/>
                <a:ea typeface="+mn-ea"/>
                <a:cs typeface="+mn-cs"/>
              </a:rPr>
              <a:t>Я-концепции</a:t>
            </a:r>
            <a:r>
              <a:rPr lang="ru-RU" sz="1200" b="0" i="0" kern="1200" dirty="0" smtClean="0">
                <a:solidFill>
                  <a:srgbClr val="000000"/>
                </a:solidFill>
                <a:latin typeface="+mn-lt"/>
                <a:ea typeface="+mn-ea"/>
                <a:cs typeface="+mn-cs"/>
              </a:rPr>
              <a:t>, эмоций и чувств, а с другой - формирование социальных навыков и моделей поведения. </a:t>
            </a:r>
            <a:endParaRPr lang="ru-RU" dirty="0">
              <a:latin typeface="+mn-lt"/>
            </a:endParaRPr>
          </a:p>
        </p:txBody>
      </p:sp>
      <p:sp>
        <p:nvSpPr>
          <p:cNvPr id="4" name="Номер слайда 3"/>
          <p:cNvSpPr>
            <a:spLocks noGrp="1"/>
          </p:cNvSpPr>
          <p:nvPr>
            <p:ph type="sldNum" idx="10"/>
          </p:nvPr>
        </p:nvSpPr>
        <p:spPr/>
        <p:txBody>
          <a:bodyPr/>
          <a:lstStyle/>
          <a:p>
            <a:pPr>
              <a:defRPr/>
            </a:pPr>
            <a:fld id="{AACB4A19-7A82-4849-B8DD-0C8AEBBEE741}" type="slidenum">
              <a:rPr lang="en-GB" smtClean="0"/>
              <a:pPr>
                <a:defRPr/>
              </a:pPr>
              <a:t>11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650" y="2347913"/>
            <a:ext cx="8569325" cy="16208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9F793800-A14B-40C5-9367-CC70C1D94056}"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D109D117-F614-4E75-9D48-6AB97BABE1FE}"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305675" y="301625"/>
            <a:ext cx="2266950" cy="64547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03238" y="301625"/>
            <a:ext cx="6650037" cy="64547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AFD155CD-FE81-423B-A0DA-881038F8CEB6}"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B17C8C42-B041-48D6-9E88-398304436B29}"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925" y="4857750"/>
            <a:ext cx="8567738" cy="15017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BE909465-1585-4046-8BA4-2F6A5E2A9010}"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503238" y="1768475"/>
            <a:ext cx="4457700"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113338" y="1768475"/>
            <a:ext cx="4459287"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C969A087-90CC-4600-8A9A-9F741002F934}"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3213"/>
            <a:ext cx="9072563" cy="1258887"/>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ftr" idx="11"/>
          </p:nvPr>
        </p:nvSpPr>
        <p:spPr>
          <a:ln/>
        </p:spPr>
        <p:txBody>
          <a:bodyPr/>
          <a:lstStyle>
            <a:lvl1pPr>
              <a:defRPr/>
            </a:lvl1pPr>
          </a:lstStyle>
          <a:p>
            <a:pPr>
              <a:defRPr/>
            </a:pPr>
            <a:endParaRPr lang="en-GB"/>
          </a:p>
        </p:txBody>
      </p:sp>
      <p:sp>
        <p:nvSpPr>
          <p:cNvPr id="9" name="Rectangle 5"/>
          <p:cNvSpPr>
            <a:spLocks noGrp="1" noChangeArrowheads="1"/>
          </p:cNvSpPr>
          <p:nvPr>
            <p:ph type="sldNum" idx="12"/>
          </p:nvPr>
        </p:nvSpPr>
        <p:spPr>
          <a:ln/>
        </p:spPr>
        <p:txBody>
          <a:bodyPr/>
          <a:lstStyle>
            <a:lvl1pPr>
              <a:defRPr/>
            </a:lvl1pPr>
          </a:lstStyle>
          <a:p>
            <a:pPr>
              <a:defRPr/>
            </a:pPr>
            <a:fld id="{D83E9AF9-AAFA-45AA-852A-EE1A77E56857}"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01BF228C-C8E2-48F2-B78F-A777B25B3152}"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5B3C2506-B21D-4249-98F7-5EBB34377091}"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1625"/>
            <a:ext cx="3316288" cy="1279525"/>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14E08C58-0B4B-4F8E-B5C1-50D5D6233AD4}"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6438" y="5291138"/>
            <a:ext cx="6048375" cy="625475"/>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3046DD75-E727-4CF0-B18F-5A9883812F40}"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3238" y="301625"/>
            <a:ext cx="9069387" cy="1260475"/>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Для правки текста заголовка щелкните мышью</a:t>
            </a:r>
          </a:p>
        </p:txBody>
      </p:sp>
      <p:sp>
        <p:nvSpPr>
          <p:cNvPr id="1027" name="Rectangle 2"/>
          <p:cNvSpPr>
            <a:spLocks noGrp="1" noChangeArrowheads="1"/>
          </p:cNvSpPr>
          <p:nvPr>
            <p:ph type="body" idx="1"/>
          </p:nvPr>
        </p:nvSpPr>
        <p:spPr bwMode="auto">
          <a:xfrm>
            <a:off x="503238" y="1768475"/>
            <a:ext cx="9069387" cy="4987925"/>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Четвертый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2" name="Rectangle 3"/>
          <p:cNvSpPr>
            <a:spLocks noGrp="1" noChangeArrowheads="1"/>
          </p:cNvSpPr>
          <p:nvPr>
            <p:ph type="dt"/>
          </p:nvPr>
        </p:nvSpPr>
        <p:spPr bwMode="auto">
          <a:xfrm>
            <a:off x="50323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5000"/>
              </a:lnSpc>
              <a:buFont typeface="Wingdings" charset="2"/>
              <a:buNone/>
              <a:tabLst>
                <a:tab pos="723900" algn="l"/>
                <a:tab pos="1447800" algn="l"/>
                <a:tab pos="2171700" algn="l"/>
              </a:tabLst>
              <a:defRPr sz="1400" smtClean="0">
                <a:solidFill>
                  <a:srgbClr val="000000"/>
                </a:solidFill>
                <a:latin typeface="Times New Roman" pitchFamily="16" charset="0"/>
                <a:cs typeface="Lucida Sans Unicode" charset="0"/>
              </a:defRPr>
            </a:lvl1pPr>
          </a:lstStyle>
          <a:p>
            <a:pPr>
              <a:defRPr/>
            </a:pPr>
            <a:endParaRPr lang="en-GB"/>
          </a:p>
        </p:txBody>
      </p:sp>
      <p:sp>
        <p:nvSpPr>
          <p:cNvPr id="1028" name="Rectangle 4"/>
          <p:cNvSpPr>
            <a:spLocks noGrp="1" noChangeArrowheads="1"/>
          </p:cNvSpPr>
          <p:nvPr>
            <p:ph type="ftr"/>
          </p:nvPr>
        </p:nvSpPr>
        <p:spPr bwMode="auto">
          <a:xfrm>
            <a:off x="3448050" y="6886575"/>
            <a:ext cx="3194050"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lnSpc>
                <a:spcPct val="95000"/>
              </a:lnSpc>
              <a:buFont typeface="Wingdings" charset="2"/>
              <a:buNone/>
              <a:tabLst>
                <a:tab pos="723900" algn="l"/>
                <a:tab pos="1447800" algn="l"/>
                <a:tab pos="2171700" algn="l"/>
                <a:tab pos="2895600" algn="l"/>
              </a:tabLst>
              <a:defRPr sz="1400" smtClean="0">
                <a:solidFill>
                  <a:srgbClr val="000000"/>
                </a:solidFill>
                <a:latin typeface="Times New Roman" pitchFamily="16" charset="0"/>
                <a:cs typeface="Lucida Sans Unicode" charset="0"/>
              </a:defRPr>
            </a:lvl1pPr>
          </a:lstStyle>
          <a:p>
            <a:pPr>
              <a:defRPr/>
            </a:pPr>
            <a:endParaRPr lang="en-GB"/>
          </a:p>
        </p:txBody>
      </p:sp>
      <p:sp>
        <p:nvSpPr>
          <p:cNvPr id="1029" name="Rectangle 5"/>
          <p:cNvSpPr>
            <a:spLocks noGrp="1" noChangeArrowheads="1"/>
          </p:cNvSpPr>
          <p:nvPr>
            <p:ph type="sldNum"/>
          </p:nvPr>
        </p:nvSpPr>
        <p:spPr bwMode="auto">
          <a:xfrm>
            <a:off x="722788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5000"/>
              </a:lnSpc>
              <a:buFont typeface="Wingdings" charset="2"/>
              <a:buNone/>
              <a:tabLst>
                <a:tab pos="723900" algn="l"/>
                <a:tab pos="1447800" algn="l"/>
                <a:tab pos="2171700" algn="l"/>
              </a:tabLst>
              <a:defRPr sz="1400" smtClean="0">
                <a:solidFill>
                  <a:srgbClr val="000000"/>
                </a:solidFill>
                <a:latin typeface="Times New Roman" pitchFamily="16" charset="0"/>
                <a:cs typeface="Lucida Sans Unicode" charset="0"/>
              </a:defRPr>
            </a:lvl1pPr>
          </a:lstStyle>
          <a:p>
            <a:pPr>
              <a:defRPr/>
            </a:pPr>
            <a:fld id="{557DFD15-B2AB-4CAC-B10C-B43046BEDAD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49263" rtl="0" eaLnBrk="0" fontAlgn="base" hangingPunct="0">
        <a:lnSpc>
          <a:spcPct val="93000"/>
        </a:lnSpc>
        <a:spcBef>
          <a:spcPct val="0"/>
        </a:spcBef>
        <a:spcAft>
          <a:spcPct val="0"/>
        </a:spcAft>
        <a:buClr>
          <a:srgbClr val="000000"/>
        </a:buClr>
        <a:buSzPct val="45000"/>
        <a:buFont typeface="Wingdings" pitchFamily="2" charset="2"/>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400">
          <a:solidFill>
            <a:srgbClr val="000000"/>
          </a:solidFill>
          <a:latin typeface="Arial" charset="0"/>
          <a:cs typeface="Lucida Sans Unicode"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400">
          <a:solidFill>
            <a:srgbClr val="000000"/>
          </a:solidFill>
          <a:latin typeface="Arial" charset="0"/>
          <a:cs typeface="Lucida Sans Unicode"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400">
          <a:solidFill>
            <a:srgbClr val="000000"/>
          </a:solidFill>
          <a:latin typeface="Arial" charset="0"/>
          <a:cs typeface="Lucida Sans Unicode"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400">
          <a:solidFill>
            <a:srgbClr val="000000"/>
          </a:solidFill>
          <a:latin typeface="Arial" charset="0"/>
          <a:cs typeface="Lucida Sans Unicode" charset="0"/>
        </a:defRPr>
      </a:lvl5pPr>
      <a:lvl6pPr marL="1536700" indent="-215900" algn="ctr" defTabSz="449263" rtl="0" fontAlgn="base" hangingPunct="0">
        <a:lnSpc>
          <a:spcPct val="93000"/>
        </a:lnSpc>
        <a:spcBef>
          <a:spcPct val="0"/>
        </a:spcBef>
        <a:spcAft>
          <a:spcPct val="0"/>
        </a:spcAft>
        <a:buClr>
          <a:srgbClr val="000000"/>
        </a:buClr>
        <a:buSzPct val="45000"/>
        <a:buFont typeface="Wingdings" charset="2"/>
        <a:defRPr sz="4400">
          <a:solidFill>
            <a:srgbClr val="000000"/>
          </a:solidFill>
          <a:latin typeface="Arial" charset="0"/>
          <a:cs typeface="Lucida Sans Unicode" charset="0"/>
        </a:defRPr>
      </a:lvl6pPr>
      <a:lvl7pPr marL="1993900" indent="-215900" algn="ctr" defTabSz="449263" rtl="0" fontAlgn="base" hangingPunct="0">
        <a:lnSpc>
          <a:spcPct val="93000"/>
        </a:lnSpc>
        <a:spcBef>
          <a:spcPct val="0"/>
        </a:spcBef>
        <a:spcAft>
          <a:spcPct val="0"/>
        </a:spcAft>
        <a:buClr>
          <a:srgbClr val="000000"/>
        </a:buClr>
        <a:buSzPct val="45000"/>
        <a:buFont typeface="Wingdings" charset="2"/>
        <a:defRPr sz="4400">
          <a:solidFill>
            <a:srgbClr val="000000"/>
          </a:solidFill>
          <a:latin typeface="Arial" charset="0"/>
          <a:cs typeface="Lucida Sans Unicode" charset="0"/>
        </a:defRPr>
      </a:lvl7pPr>
      <a:lvl8pPr marL="2451100" indent="-215900" algn="ctr" defTabSz="449263" rtl="0" fontAlgn="base" hangingPunct="0">
        <a:lnSpc>
          <a:spcPct val="93000"/>
        </a:lnSpc>
        <a:spcBef>
          <a:spcPct val="0"/>
        </a:spcBef>
        <a:spcAft>
          <a:spcPct val="0"/>
        </a:spcAft>
        <a:buClr>
          <a:srgbClr val="000000"/>
        </a:buClr>
        <a:buSzPct val="45000"/>
        <a:buFont typeface="Wingdings" charset="2"/>
        <a:defRPr sz="4400">
          <a:solidFill>
            <a:srgbClr val="000000"/>
          </a:solidFill>
          <a:latin typeface="Arial" charset="0"/>
          <a:cs typeface="Lucida Sans Unicode" charset="0"/>
        </a:defRPr>
      </a:lvl8pPr>
      <a:lvl9pPr marL="2908300" indent="-215900" algn="ctr" defTabSz="449263" rtl="0" fontAlgn="base" hangingPunct="0">
        <a:lnSpc>
          <a:spcPct val="93000"/>
        </a:lnSpc>
        <a:spcBef>
          <a:spcPct val="0"/>
        </a:spcBef>
        <a:spcAft>
          <a:spcPct val="0"/>
        </a:spcAft>
        <a:buClr>
          <a:srgbClr val="000000"/>
        </a:buClr>
        <a:buSzPct val="45000"/>
        <a:buFont typeface="Wingdings" charset="2"/>
        <a:defRPr sz="4400">
          <a:solidFill>
            <a:srgbClr val="000000"/>
          </a:solidFill>
          <a:latin typeface="Arial" charset="0"/>
          <a:cs typeface="Lucida Sans Unicode" charset="0"/>
        </a:defRPr>
      </a:lvl9pPr>
    </p:titleStyle>
    <p:bodyStyle>
      <a:lvl1pPr marL="431800" indent="-323850" algn="l" defTabSz="449263" rtl="0" eaLnBrk="0" fontAlgn="base" hangingPunct="0">
        <a:lnSpc>
          <a:spcPct val="93000"/>
        </a:lnSpc>
        <a:spcBef>
          <a:spcPct val="0"/>
        </a:spcBef>
        <a:spcAft>
          <a:spcPts val="1425"/>
        </a:spcAft>
        <a:buClr>
          <a:srgbClr val="000000"/>
        </a:buClr>
        <a:buSzPct val="45000"/>
        <a:buFont typeface="Wingdings" pitchFamily="2" charset="2"/>
        <a:buChar char=""/>
        <a:defRPr sz="3200">
          <a:solidFill>
            <a:srgbClr val="000000"/>
          </a:solidFill>
          <a:latin typeface="+mn-lt"/>
          <a:ea typeface="+mn-ea"/>
          <a:cs typeface="+mn-cs"/>
        </a:defRPr>
      </a:lvl1pPr>
      <a:lvl2pPr marL="863600" indent="-287338" algn="l" defTabSz="449263" rtl="0" eaLnBrk="0" fontAlgn="base" hangingPunct="0">
        <a:lnSpc>
          <a:spcPct val="93000"/>
        </a:lnSpc>
        <a:spcBef>
          <a:spcPct val="0"/>
        </a:spcBef>
        <a:spcAft>
          <a:spcPts val="1138"/>
        </a:spcAft>
        <a:buClr>
          <a:srgbClr val="000000"/>
        </a:buClr>
        <a:buSzPct val="75000"/>
        <a:buFont typeface="Symbol" pitchFamily="18" charset="2"/>
        <a:buChar char=""/>
        <a:defRPr sz="2800">
          <a:solidFill>
            <a:srgbClr val="000000"/>
          </a:solidFill>
          <a:latin typeface="+mn-lt"/>
          <a:cs typeface="+mn-cs"/>
        </a:defRPr>
      </a:lvl2pPr>
      <a:lvl3pPr marL="1295400" indent="-215900" algn="l" defTabSz="449263" rtl="0" eaLnBrk="0" fontAlgn="base" hangingPunct="0">
        <a:lnSpc>
          <a:spcPct val="93000"/>
        </a:lnSpc>
        <a:spcBef>
          <a:spcPct val="0"/>
        </a:spcBef>
        <a:spcAft>
          <a:spcPts val="850"/>
        </a:spcAft>
        <a:buClr>
          <a:srgbClr val="000000"/>
        </a:buClr>
        <a:buSzPct val="45000"/>
        <a:buFont typeface="Wingdings" pitchFamily="2" charset="2"/>
        <a:buChar char=""/>
        <a:defRPr sz="2400">
          <a:solidFill>
            <a:srgbClr val="000000"/>
          </a:solidFill>
          <a:latin typeface="+mn-lt"/>
          <a:cs typeface="+mn-cs"/>
        </a:defRPr>
      </a:lvl3pPr>
      <a:lvl4pPr marL="1727200" indent="-215900" algn="l" defTabSz="449263" rtl="0" eaLnBrk="0" fontAlgn="base" hangingPunct="0">
        <a:lnSpc>
          <a:spcPct val="93000"/>
        </a:lnSpc>
        <a:spcBef>
          <a:spcPct val="0"/>
        </a:spcBef>
        <a:spcAft>
          <a:spcPts val="575"/>
        </a:spcAft>
        <a:buClr>
          <a:srgbClr val="000000"/>
        </a:buClr>
        <a:buSzPct val="75000"/>
        <a:buFont typeface="Symbol" pitchFamily="18" charset="2"/>
        <a:buChar char=""/>
        <a:defRPr sz="2000">
          <a:solidFill>
            <a:srgbClr val="000000"/>
          </a:solidFill>
          <a:latin typeface="+mn-lt"/>
          <a:cs typeface="+mn-cs"/>
        </a:defRPr>
      </a:lvl4pPr>
      <a:lvl5pPr marL="2159000" indent="-215900" algn="l" defTabSz="449263" rtl="0" eaLnBrk="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cs typeface="+mn-cs"/>
        </a:defRPr>
      </a:lvl5pPr>
      <a:lvl6pPr marL="2616200" indent="-215900" algn="l" defTabSz="449263" rtl="0" fontAlgn="base" hangingPunct="0">
        <a:lnSpc>
          <a:spcPct val="93000"/>
        </a:lnSpc>
        <a:spcBef>
          <a:spcPct val="0"/>
        </a:spcBef>
        <a:spcAft>
          <a:spcPts val="288"/>
        </a:spcAft>
        <a:buClr>
          <a:srgbClr val="000000"/>
        </a:buClr>
        <a:buSzPct val="45000"/>
        <a:buFont typeface="Wingdings" charset="2"/>
        <a:buChar char=""/>
        <a:defRPr sz="2000">
          <a:solidFill>
            <a:srgbClr val="000000"/>
          </a:solidFill>
          <a:latin typeface="+mn-lt"/>
          <a:cs typeface="+mn-cs"/>
        </a:defRPr>
      </a:lvl6pPr>
      <a:lvl7pPr marL="3073400" indent="-215900" algn="l" defTabSz="449263" rtl="0" fontAlgn="base" hangingPunct="0">
        <a:lnSpc>
          <a:spcPct val="93000"/>
        </a:lnSpc>
        <a:spcBef>
          <a:spcPct val="0"/>
        </a:spcBef>
        <a:spcAft>
          <a:spcPts val="288"/>
        </a:spcAft>
        <a:buClr>
          <a:srgbClr val="000000"/>
        </a:buClr>
        <a:buSzPct val="45000"/>
        <a:buFont typeface="Wingdings" charset="2"/>
        <a:buChar char=""/>
        <a:defRPr sz="2000">
          <a:solidFill>
            <a:srgbClr val="000000"/>
          </a:solidFill>
          <a:latin typeface="+mn-lt"/>
          <a:cs typeface="+mn-cs"/>
        </a:defRPr>
      </a:lvl7pPr>
      <a:lvl8pPr marL="3530600" indent="-215900" algn="l" defTabSz="449263" rtl="0" fontAlgn="base" hangingPunct="0">
        <a:lnSpc>
          <a:spcPct val="93000"/>
        </a:lnSpc>
        <a:spcBef>
          <a:spcPct val="0"/>
        </a:spcBef>
        <a:spcAft>
          <a:spcPts val="288"/>
        </a:spcAft>
        <a:buClr>
          <a:srgbClr val="000000"/>
        </a:buClr>
        <a:buSzPct val="45000"/>
        <a:buFont typeface="Wingdings" charset="2"/>
        <a:buChar char=""/>
        <a:defRPr sz="2000">
          <a:solidFill>
            <a:srgbClr val="000000"/>
          </a:solidFill>
          <a:latin typeface="+mn-lt"/>
          <a:cs typeface="+mn-cs"/>
        </a:defRPr>
      </a:lvl8pPr>
      <a:lvl9pPr marL="3987800" indent="-215900" algn="l" defTabSz="449263" rtl="0" fontAlgn="base" hangingPunct="0">
        <a:lnSpc>
          <a:spcPct val="93000"/>
        </a:lnSpc>
        <a:spcBef>
          <a:spcPct val="0"/>
        </a:spcBef>
        <a:spcAft>
          <a:spcPts val="288"/>
        </a:spcAft>
        <a:buClr>
          <a:srgbClr val="000000"/>
        </a:buClr>
        <a:buSzPct val="45000"/>
        <a:buFont typeface="Wingdings" charset="2"/>
        <a:buChar char=""/>
        <a:defRPr sz="2000">
          <a:solidFill>
            <a:srgbClr val="000000"/>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youtu.be/KYDYzR-ZWRQ" TargetMode="Externa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amazon.com/s/ref=dp_byline_sr_book_2?ie=UTF8&amp;text=CRISTINA+STRINGHER&amp;search-alias=books&amp;field-author=CRISTINA+STRINGHER&amp;sort=relevancerank" TargetMode="External"/><Relationship Id="rId2" Type="http://schemas.openxmlformats.org/officeDocument/2006/relationships/hyperlink" Target="http://www.amazon.com/s/ref=dp_byline_sr_book_1?ie=UTF8&amp;text=Ruth+Deakin+Crick&amp;search-alias=books&amp;field-author=Ruth+Deakin+Crick&amp;sort=relevancerank" TargetMode="External"/><Relationship Id="rId1" Type="http://schemas.openxmlformats.org/officeDocument/2006/relationships/slideLayout" Target="../slideLayouts/slideLayout7.xml"/><Relationship Id="rId4" Type="http://schemas.openxmlformats.org/officeDocument/2006/relationships/hyperlink" Target="http://www.amazon.com/s/ref=dp_byline_sr_book_3?ie=UTF8&amp;text=Kai+Ren&amp;search-alias=books&amp;field-author=Kai+Ren&amp;sort=relevancerank"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amazon.com/s/ref=dp_byline_sr_book_1?ie=UTF8&amp;text=Ruth+Deakin+Crick&amp;search-alias=books&amp;field-author=Ruth+Deakin+Crick&amp;sort=relevancerank" TargetMode="External"/><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hyperlink" Target="http://www.amazon.com/s/ref=dp_byline_sr_book_3?ie=UTF8&amp;text=Kai+Ren&amp;search-alias=books&amp;field-author=Kai+Ren&amp;sort=relevancerank" TargetMode="External"/><Relationship Id="rId4" Type="http://schemas.openxmlformats.org/officeDocument/2006/relationships/hyperlink" Target="http://www.amazon.com/s/ref=dp_byline_sr_book_2?ie=UTF8&amp;text=CRISTINA+STRINGHER&amp;search-alias=books&amp;field-author=CRISTINA+STRINGHER&amp;sort=relevancerank"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amazon.com/s/ref=dp_byline_sr_book_2?ie=UTF8&amp;text=CRISTINA+STRINGHER&amp;search-alias=books&amp;field-author=CRISTINA+STRINGHER&amp;sort=relevancerank" TargetMode="External"/><Relationship Id="rId2" Type="http://schemas.openxmlformats.org/officeDocument/2006/relationships/hyperlink" Target="http://www.amazon.com/s/ref=dp_byline_sr_book_1?ie=UTF8&amp;text=Ruth+Deakin+Crick&amp;search-alias=books&amp;field-author=Ruth+Deakin+Crick&amp;sort=relevancerank" TargetMode="External"/><Relationship Id="rId1" Type="http://schemas.openxmlformats.org/officeDocument/2006/relationships/slideLayout" Target="../slideLayouts/slideLayout7.xml"/><Relationship Id="rId4" Type="http://schemas.openxmlformats.org/officeDocument/2006/relationships/hyperlink" Target="http://www.amazon.com/s/ref=dp_byline_sr_book_3?ie=UTF8&amp;text=Kai+Ren&amp;search-alias=books&amp;field-author=Kai+Ren&amp;sort=relevancerank"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amazon.com/s/ref=dp_byline_sr_book_2?ie=UTF8&amp;text=CRISTINA+STRINGHER&amp;search-alias=books&amp;field-author=CRISTINA+STRINGHER&amp;sort=relevancerank" TargetMode="External"/><Relationship Id="rId2" Type="http://schemas.openxmlformats.org/officeDocument/2006/relationships/hyperlink" Target="http://www.amazon.com/s/ref=dp_byline_sr_book_1?ie=UTF8&amp;text=Ruth+Deakin+Crick&amp;search-alias=books&amp;field-author=Ruth+Deakin+Crick&amp;sort=relevancerank" TargetMode="External"/><Relationship Id="rId1" Type="http://schemas.openxmlformats.org/officeDocument/2006/relationships/slideLayout" Target="../slideLayouts/slideLayout7.xml"/><Relationship Id="rId4" Type="http://schemas.openxmlformats.org/officeDocument/2006/relationships/hyperlink" Target="http://www.amazon.com/s/ref=dp_byline_sr_book_3?ie=UTF8&amp;text=Kai+Ren&amp;search-alias=books&amp;field-author=Kai+Ren&amp;sort=relevancerank"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amazon.com/s/ref=dp_byline_sr_book_2?ie=UTF8&amp;text=CRISTINA+STRINGHER&amp;search-alias=books&amp;field-author=CRISTINA+STRINGHER&amp;sort=relevancerank" TargetMode="External"/><Relationship Id="rId2" Type="http://schemas.openxmlformats.org/officeDocument/2006/relationships/hyperlink" Target="http://www.amazon.com/s/ref=dp_byline_sr_book_1?ie=UTF8&amp;text=Ruth+Deakin+Crick&amp;search-alias=books&amp;field-author=Ruth+Deakin+Crick&amp;sort=relevancerank" TargetMode="External"/><Relationship Id="rId1" Type="http://schemas.openxmlformats.org/officeDocument/2006/relationships/slideLayout" Target="../slideLayouts/slideLayout7.xml"/><Relationship Id="rId4" Type="http://schemas.openxmlformats.org/officeDocument/2006/relationships/hyperlink" Target="http://www.amazon.com/s/ref=dp_byline_sr_book_3?ie=UTF8&amp;text=Kai+Ren&amp;search-alias=books&amp;field-author=Kai+Ren&amp;sort=relevancerank"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amazon.com/s/ref=dp_byline_sr_book_2?ie=UTF8&amp;text=CRISTINA+STRINGHER&amp;search-alias=books&amp;field-author=CRISTINA+STRINGHER&amp;sort=relevancerank" TargetMode="External"/><Relationship Id="rId2" Type="http://schemas.openxmlformats.org/officeDocument/2006/relationships/hyperlink" Target="http://www.amazon.com/s/ref=dp_byline_sr_book_1?ie=UTF8&amp;text=Ruth+Deakin+Crick&amp;search-alias=books&amp;field-author=Ruth+Deakin+Crick&amp;sort=relevancerank" TargetMode="External"/><Relationship Id="rId1" Type="http://schemas.openxmlformats.org/officeDocument/2006/relationships/slideLayout" Target="../slideLayouts/slideLayout7.xml"/><Relationship Id="rId4" Type="http://schemas.openxmlformats.org/officeDocument/2006/relationships/hyperlink" Target="http://www.amazon.com/s/ref=dp_byline_sr_book_3?ie=UTF8&amp;text=Kai+Ren&amp;search-alias=books&amp;field-author=Kai+Ren&amp;sort=relevancerank"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amazon.com/s/ref=dp_byline_sr_book_2?ie=UTF8&amp;text=CRISTINA+STRINGHER&amp;search-alias=books&amp;field-author=CRISTINA+STRINGHER&amp;sort=relevancerank" TargetMode="External"/><Relationship Id="rId2" Type="http://schemas.openxmlformats.org/officeDocument/2006/relationships/hyperlink" Target="http://www.amazon.com/s/ref=dp_byline_sr_book_1?ie=UTF8&amp;text=Ruth+Deakin+Crick&amp;search-alias=books&amp;field-author=Ruth+Deakin+Crick&amp;sort=relevancerank" TargetMode="External"/><Relationship Id="rId1" Type="http://schemas.openxmlformats.org/officeDocument/2006/relationships/slideLayout" Target="../slideLayouts/slideLayout7.xml"/><Relationship Id="rId4" Type="http://schemas.openxmlformats.org/officeDocument/2006/relationships/hyperlink" Target="http://www.amazon.com/s/ref=dp_byline_sr_book_3?ie=UTF8&amp;text=Kai+Ren&amp;search-alias=books&amp;field-author=Kai+Ren&amp;sort=relevancerank"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hyperlink" Target="http://eur-lex.europa.eu/legal-content/EN/TXT/?uri=celex:32006H0962" TargetMode="Externa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www.persev.ru/sposobnosti"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www.persev.ru/kreativnost" TargetMode="External"/><Relationship Id="rId7" Type="http://schemas.openxmlformats.org/officeDocument/2006/relationships/hyperlink" Target="http://www.persev.ru/folk-psihologiya" TargetMode="External"/><Relationship Id="rId2" Type="http://schemas.openxmlformats.org/officeDocument/2006/relationships/hyperlink" Target="http://www.persev.ru/teplov-boris-mihajlovich" TargetMode="External"/><Relationship Id="rId1" Type="http://schemas.openxmlformats.org/officeDocument/2006/relationships/slideLayout" Target="../slideLayouts/slideLayout7.xml"/><Relationship Id="rId6" Type="http://schemas.openxmlformats.org/officeDocument/2006/relationships/hyperlink" Target="http://www.persev.ru/socialnaya-psihologiya" TargetMode="External"/><Relationship Id="rId5" Type="http://schemas.openxmlformats.org/officeDocument/2006/relationships/hyperlink" Target="http://www.persev.ru/psihogenetika" TargetMode="External"/><Relationship Id="rId4" Type="http://schemas.openxmlformats.org/officeDocument/2006/relationships/hyperlink" Target="http://www.persev.ru/odarennost-obshchaya"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youtu.be/KYDYzR-ZWRQ"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hyperlink" Target="http://referatwork.ru/psy_lichnost/section-8.html"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105.jpeg"/><Relationship Id="rId18" Type="http://schemas.openxmlformats.org/officeDocument/2006/relationships/image" Target="../media/image110.jpeg"/><Relationship Id="rId3" Type="http://schemas.openxmlformats.org/officeDocument/2006/relationships/image" Target="../media/image95.jpeg"/><Relationship Id="rId7" Type="http://schemas.openxmlformats.org/officeDocument/2006/relationships/image" Target="../media/image99.jpeg"/><Relationship Id="rId12" Type="http://schemas.openxmlformats.org/officeDocument/2006/relationships/image" Target="../media/image104.jpeg"/><Relationship Id="rId17" Type="http://schemas.openxmlformats.org/officeDocument/2006/relationships/image" Target="../media/image109.jpeg"/><Relationship Id="rId2" Type="http://schemas.openxmlformats.org/officeDocument/2006/relationships/image" Target="../media/image94.jpeg"/><Relationship Id="rId16"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98.jpeg"/><Relationship Id="rId11" Type="http://schemas.openxmlformats.org/officeDocument/2006/relationships/image" Target="../media/image103.jpeg"/><Relationship Id="rId5" Type="http://schemas.openxmlformats.org/officeDocument/2006/relationships/image" Target="../media/image97.jpeg"/><Relationship Id="rId15" Type="http://schemas.openxmlformats.org/officeDocument/2006/relationships/image" Target="../media/image107.jpeg"/><Relationship Id="rId10" Type="http://schemas.openxmlformats.org/officeDocument/2006/relationships/image" Target="../media/image102.jpeg"/><Relationship Id="rId19" Type="http://schemas.openxmlformats.org/officeDocument/2006/relationships/image" Target="../media/image111.jpeg"/><Relationship Id="rId4" Type="http://schemas.openxmlformats.org/officeDocument/2006/relationships/image" Target="../media/image96.jpeg"/><Relationship Id="rId9" Type="http://schemas.openxmlformats.org/officeDocument/2006/relationships/image" Target="../media/image101.jpeg"/><Relationship Id="rId14" Type="http://schemas.openxmlformats.org/officeDocument/2006/relationships/image" Target="../media/image106.jpeg"/></Relationships>
</file>

<file path=ppt/slides/_rels/slide7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mailto:gcraig@educ.umass.edu" TargetMode="External"/><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dirty="0" smtClean="0"/>
              <a:t>Learning to learn</a:t>
            </a:r>
            <a:endParaRPr lang="ru-RU" dirty="0"/>
          </a:p>
        </p:txBody>
      </p:sp>
      <p:sp>
        <p:nvSpPr>
          <p:cNvPr id="4" name="Подзаголовок 3"/>
          <p:cNvSpPr>
            <a:spLocks noGrp="1"/>
          </p:cNvSpPr>
          <p:nvPr>
            <p:ph type="subTitle" idx="1"/>
          </p:nvPr>
        </p:nvSpPr>
        <p:spPr/>
        <p:txBody>
          <a:bodyPr/>
          <a:lstStyle/>
          <a:p>
            <a:r>
              <a:rPr lang="ru-RU" dirty="0" smtClean="0"/>
              <a:t>Умение учиться</a:t>
            </a:r>
            <a:endParaRPr lang="ru-RU" dirty="0"/>
          </a:p>
        </p:txBody>
      </p:sp>
      <p:sp>
        <p:nvSpPr>
          <p:cNvPr id="5" name="TextBox 4"/>
          <p:cNvSpPr txBox="1"/>
          <p:nvPr/>
        </p:nvSpPr>
        <p:spPr>
          <a:xfrm>
            <a:off x="7056536" y="755501"/>
            <a:ext cx="1872208" cy="617048"/>
          </a:xfrm>
          <a:prstGeom prst="rect">
            <a:avLst/>
          </a:prstGeom>
          <a:noFill/>
          <a:ln>
            <a:solidFill>
              <a:srgbClr val="FF0000"/>
            </a:solidFill>
          </a:ln>
        </p:spPr>
        <p:txBody>
          <a:bodyPr wrap="square" lIns="100794" tIns="50397" rIns="100794" bIns="50397" rtlCol="0">
            <a:spAutoFit/>
          </a:bodyPr>
          <a:lstStyle/>
          <a:p>
            <a:r>
              <a:rPr lang="ru-RU" dirty="0" smtClean="0">
                <a:solidFill>
                  <a:srgbClr val="FF0000"/>
                </a:solidFill>
              </a:rPr>
              <a:t>Часть 1. 14.04.2016</a:t>
            </a:r>
            <a:endParaRPr lang="ru-RU"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s://leewoof.files.wordpress.com/2014/10/stages_of_life.jpg"/>
          <p:cNvPicPr>
            <a:picLocks noChangeAspect="1" noChangeArrowheads="1"/>
          </p:cNvPicPr>
          <p:nvPr/>
        </p:nvPicPr>
        <p:blipFill>
          <a:blip r:embed="rId3" cstate="print"/>
          <a:srcRect/>
          <a:stretch>
            <a:fillRect/>
          </a:stretch>
        </p:blipFill>
        <p:spPr bwMode="auto">
          <a:xfrm>
            <a:off x="5040312" y="1331565"/>
            <a:ext cx="4487144" cy="2520280"/>
          </a:xfrm>
          <a:prstGeom prst="rect">
            <a:avLst/>
          </a:prstGeom>
          <a:noFill/>
        </p:spPr>
      </p:pic>
      <p:sp>
        <p:nvSpPr>
          <p:cNvPr id="7" name="Прямоугольник 6"/>
          <p:cNvSpPr/>
          <p:nvPr/>
        </p:nvSpPr>
        <p:spPr bwMode="auto">
          <a:xfrm>
            <a:off x="5112320" y="3131765"/>
            <a:ext cx="4392487" cy="23042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dirty="0" smtClean="0">
              <a:ln>
                <a:noFill/>
              </a:ln>
              <a:effectLst/>
              <a:latin typeface="Arial" charset="0"/>
              <a:cs typeface="Lucida Sans Unicode" charset="0"/>
            </a:endParaRPr>
          </a:p>
        </p:txBody>
      </p:sp>
      <p:pic>
        <p:nvPicPr>
          <p:cNvPr id="70658" name="Picture 2" descr="https://cdn2.vox-cdn.com/uploads/chorus_asset/file/2687804/shutterstock_149010437.0.jpg"/>
          <p:cNvPicPr>
            <a:picLocks noChangeAspect="1" noChangeArrowheads="1"/>
          </p:cNvPicPr>
          <p:nvPr/>
        </p:nvPicPr>
        <p:blipFill>
          <a:blip r:embed="rId4" cstate="print"/>
          <a:srcRect/>
          <a:stretch>
            <a:fillRect/>
          </a:stretch>
        </p:blipFill>
        <p:spPr bwMode="auto">
          <a:xfrm>
            <a:off x="5400352" y="4931965"/>
            <a:ext cx="4176464" cy="2088232"/>
          </a:xfrm>
          <a:prstGeom prst="rect">
            <a:avLst/>
          </a:prstGeom>
          <a:noFill/>
        </p:spPr>
      </p:pic>
      <p:sp>
        <p:nvSpPr>
          <p:cNvPr id="15" name="TextBox 14"/>
          <p:cNvSpPr txBox="1"/>
          <p:nvPr/>
        </p:nvSpPr>
        <p:spPr>
          <a:xfrm>
            <a:off x="431800" y="755501"/>
            <a:ext cx="9145016" cy="550279"/>
          </a:xfrm>
          <a:prstGeom prst="rect">
            <a:avLst/>
          </a:prstGeom>
          <a:noFill/>
        </p:spPr>
        <p:txBody>
          <a:bodyPr wrap="square" rtlCol="0">
            <a:spAutoFit/>
          </a:bodyPr>
          <a:lstStyle/>
          <a:p>
            <a:pPr algn="ctr"/>
            <a:r>
              <a:rPr lang="ru-RU" sz="1600" dirty="0" smtClean="0">
                <a:latin typeface="Calibri" pitchFamily="34" charset="0"/>
              </a:rPr>
              <a:t>Онтогенез (от греч. </a:t>
            </a:r>
            <a:r>
              <a:rPr lang="ru-RU" sz="1600" dirty="0" err="1" smtClean="0">
                <a:latin typeface="Calibri" pitchFamily="34" charset="0"/>
              </a:rPr>
              <a:t>ontos</a:t>
            </a:r>
            <a:r>
              <a:rPr lang="ru-RU" sz="1600" dirty="0" smtClean="0">
                <a:latin typeface="Calibri" pitchFamily="34" charset="0"/>
              </a:rPr>
              <a:t> – сущее и </a:t>
            </a:r>
            <a:r>
              <a:rPr lang="ru-RU" sz="1600" dirty="0" err="1" smtClean="0">
                <a:latin typeface="Calibri" pitchFamily="34" charset="0"/>
              </a:rPr>
              <a:t>genesis</a:t>
            </a:r>
            <a:r>
              <a:rPr lang="ru-RU" sz="1600" dirty="0" smtClean="0">
                <a:latin typeface="Calibri" pitchFamily="34" charset="0"/>
              </a:rPr>
              <a:t> – развитие) –</a:t>
            </a:r>
          </a:p>
          <a:p>
            <a:pPr algn="ctr"/>
            <a:r>
              <a:rPr lang="ru-RU" sz="1600" dirty="0" smtClean="0">
                <a:latin typeface="Calibri" pitchFamily="34" charset="0"/>
              </a:rPr>
              <a:t> история индивидуального развития организма от зарождения до смерти</a:t>
            </a:r>
            <a:endParaRPr lang="ru-RU" sz="1600" dirty="0">
              <a:latin typeface="Calibri" pitchFamily="34" charset="0"/>
            </a:endParaRPr>
          </a:p>
        </p:txBody>
      </p:sp>
      <p:sp>
        <p:nvSpPr>
          <p:cNvPr id="16" name="Заголовок 1"/>
          <p:cNvSpPr txBox="1">
            <a:spLocks/>
          </p:cNvSpPr>
          <p:nvPr/>
        </p:nvSpPr>
        <p:spPr>
          <a:xfrm>
            <a:off x="863848" y="251445"/>
            <a:ext cx="8229600" cy="562074"/>
          </a:xfrm>
          <a:prstGeom prst="rect">
            <a:avLst/>
          </a:prstGeom>
        </p:spPr>
        <p:txBody>
          <a:bodyPr vert="horz" lIns="91440" tIns="45720" rIns="91440" bIns="45720" rtlCol="0" anchor="ctr">
            <a:normAutofit/>
          </a:bodyPr>
          <a:lstStyle/>
          <a:p>
            <a:pPr lvl="0" algn="ctr">
              <a:spcBef>
                <a:spcPct val="0"/>
              </a:spcBef>
            </a:pPr>
            <a:r>
              <a:rPr kumimoji="0" lang="ru-RU" sz="2400" b="0" i="0" u="none" strike="noStrike" kern="1200" cap="none" spc="0" normalizeH="0" baseline="0" noProof="0" dirty="0" smtClean="0">
                <a:ln>
                  <a:noFill/>
                </a:ln>
                <a:solidFill>
                  <a:schemeClr val="tx1"/>
                </a:solidFill>
                <a:effectLst/>
                <a:uLnTx/>
                <a:uFillTx/>
                <a:latin typeface="Calibri" pitchFamily="34" charset="0"/>
                <a:ea typeface="+mj-ea"/>
                <a:cs typeface="+mj-cs"/>
              </a:rPr>
              <a:t>ЛИЧНОСТЬЮ НЕ РОЖДАЮТСЯ</a:t>
            </a:r>
            <a:endParaRPr kumimoji="0" lang="ru-RU" sz="2400" b="0" i="0" u="none" strike="noStrike" kern="1200" cap="none" spc="0" normalizeH="0" baseline="0" noProof="0" dirty="0">
              <a:ln>
                <a:noFill/>
              </a:ln>
              <a:solidFill>
                <a:schemeClr val="tx1"/>
              </a:solidFill>
              <a:effectLst/>
              <a:uLnTx/>
              <a:uFillTx/>
              <a:latin typeface="Calibri" pitchFamily="34" charset="0"/>
              <a:ea typeface="+mj-ea"/>
              <a:cs typeface="+mj-cs"/>
            </a:endParaRPr>
          </a:p>
        </p:txBody>
      </p:sp>
      <p:pic>
        <p:nvPicPr>
          <p:cNvPr id="70662" name="Picture 6" descr="Периоды онтогенеза."/>
          <p:cNvPicPr>
            <a:picLocks noChangeAspect="1" noChangeArrowheads="1"/>
          </p:cNvPicPr>
          <p:nvPr/>
        </p:nvPicPr>
        <p:blipFill>
          <a:blip r:embed="rId5" cstate="print">
            <a:grayscl/>
          </a:blip>
          <a:srcRect/>
          <a:stretch>
            <a:fillRect/>
          </a:stretch>
        </p:blipFill>
        <p:spPr bwMode="auto">
          <a:xfrm>
            <a:off x="647824" y="4499917"/>
            <a:ext cx="2520280" cy="2520280"/>
          </a:xfrm>
          <a:prstGeom prst="rect">
            <a:avLst/>
          </a:prstGeom>
          <a:noFill/>
        </p:spPr>
      </p:pic>
      <p:sp>
        <p:nvSpPr>
          <p:cNvPr id="19" name="TextBox 18"/>
          <p:cNvSpPr txBox="1"/>
          <p:nvPr/>
        </p:nvSpPr>
        <p:spPr>
          <a:xfrm>
            <a:off x="647824" y="1403573"/>
            <a:ext cx="3240360" cy="865237"/>
          </a:xfrm>
          <a:prstGeom prst="rect">
            <a:avLst/>
          </a:prstGeom>
          <a:noFill/>
        </p:spPr>
        <p:txBody>
          <a:bodyPr wrap="square" rtlCol="0">
            <a:spAutoFit/>
          </a:bodyPr>
          <a:lstStyle/>
          <a:p>
            <a:r>
              <a:rPr lang="ru-RU" b="1" dirty="0" smtClean="0">
                <a:latin typeface="Calibri" pitchFamily="34" charset="0"/>
              </a:rPr>
              <a:t>1 ПЕРИОД</a:t>
            </a:r>
          </a:p>
          <a:p>
            <a:r>
              <a:rPr lang="ru-RU" b="1" dirty="0" smtClean="0">
                <a:latin typeface="Calibri" pitchFamily="34" charset="0"/>
              </a:rPr>
              <a:t>Гаметогенез</a:t>
            </a:r>
            <a:r>
              <a:rPr lang="ru-RU" dirty="0" smtClean="0">
                <a:latin typeface="Calibri" pitchFamily="34" charset="0"/>
              </a:rPr>
              <a:t> или </a:t>
            </a:r>
          </a:p>
          <a:p>
            <a:r>
              <a:rPr lang="ru-RU" b="1" dirty="0" err="1" smtClean="0">
                <a:latin typeface="Calibri" pitchFamily="34" charset="0"/>
              </a:rPr>
              <a:t>предзародышевое</a:t>
            </a:r>
            <a:r>
              <a:rPr lang="ru-RU" b="1" dirty="0" smtClean="0">
                <a:latin typeface="Calibri" pitchFamily="34" charset="0"/>
              </a:rPr>
              <a:t> развитие</a:t>
            </a:r>
            <a:r>
              <a:rPr lang="ru-RU" dirty="0" smtClean="0"/>
              <a:t> </a:t>
            </a:r>
            <a:endParaRPr lang="ru-RU" dirty="0"/>
          </a:p>
        </p:txBody>
      </p:sp>
      <p:pic>
        <p:nvPicPr>
          <p:cNvPr id="70664" name="Picture 8" descr="Особенности онтогенеза."/>
          <p:cNvPicPr>
            <a:picLocks noChangeAspect="1" noChangeArrowheads="1"/>
          </p:cNvPicPr>
          <p:nvPr/>
        </p:nvPicPr>
        <p:blipFill>
          <a:blip r:embed="rId6" cstate="print">
            <a:grayscl/>
          </a:blip>
          <a:srcRect/>
          <a:stretch>
            <a:fillRect/>
          </a:stretch>
        </p:blipFill>
        <p:spPr bwMode="auto">
          <a:xfrm>
            <a:off x="719832" y="2267669"/>
            <a:ext cx="1821890" cy="1296144"/>
          </a:xfrm>
          <a:prstGeom prst="rect">
            <a:avLst/>
          </a:prstGeom>
          <a:noFill/>
        </p:spPr>
      </p:pic>
      <p:sp>
        <p:nvSpPr>
          <p:cNvPr id="22" name="Прямоугольник 21"/>
          <p:cNvSpPr/>
          <p:nvPr/>
        </p:nvSpPr>
        <p:spPr>
          <a:xfrm>
            <a:off x="647824" y="3923853"/>
            <a:ext cx="3528392" cy="607602"/>
          </a:xfrm>
          <a:prstGeom prst="rect">
            <a:avLst/>
          </a:prstGeom>
        </p:spPr>
        <p:txBody>
          <a:bodyPr wrap="square">
            <a:spAutoFit/>
          </a:bodyPr>
          <a:lstStyle/>
          <a:p>
            <a:r>
              <a:rPr lang="ru-RU" b="1" dirty="0" smtClean="0">
                <a:latin typeface="Calibri" pitchFamily="34" charset="0"/>
              </a:rPr>
              <a:t>2 ПЕРИОД</a:t>
            </a:r>
          </a:p>
          <a:p>
            <a:r>
              <a:rPr lang="ru-RU" b="1" dirty="0" smtClean="0">
                <a:latin typeface="Calibri" pitchFamily="34" charset="0"/>
              </a:rPr>
              <a:t>Зародышевый (эмбриональный)</a:t>
            </a:r>
          </a:p>
        </p:txBody>
      </p:sp>
      <p:sp>
        <p:nvSpPr>
          <p:cNvPr id="23" name="Прямоугольник 22"/>
          <p:cNvSpPr/>
          <p:nvPr/>
        </p:nvSpPr>
        <p:spPr>
          <a:xfrm>
            <a:off x="4896296" y="3707829"/>
            <a:ext cx="4824536" cy="865237"/>
          </a:xfrm>
          <a:prstGeom prst="rect">
            <a:avLst/>
          </a:prstGeom>
        </p:spPr>
        <p:txBody>
          <a:bodyPr wrap="square">
            <a:spAutoFit/>
          </a:bodyPr>
          <a:lstStyle/>
          <a:p>
            <a:pPr algn="ctr"/>
            <a:r>
              <a:rPr lang="ru-RU" b="1" dirty="0" smtClean="0">
                <a:latin typeface="Calibri" pitchFamily="34" charset="0"/>
              </a:rPr>
              <a:t>3 ПЕРИОД</a:t>
            </a:r>
          </a:p>
          <a:p>
            <a:pPr algn="ctr"/>
            <a:r>
              <a:rPr lang="ru-RU" b="1" dirty="0" smtClean="0">
                <a:latin typeface="Calibri" pitchFamily="34" charset="0"/>
              </a:rPr>
              <a:t>Постэмбриональный. </a:t>
            </a:r>
          </a:p>
          <a:p>
            <a:pPr algn="ctr"/>
            <a:r>
              <a:rPr lang="ru-RU" b="1" dirty="0" smtClean="0">
                <a:latin typeface="Calibri" pitchFamily="34" charset="0"/>
              </a:rPr>
              <a:t>Два этапа – ранний и поздний</a:t>
            </a:r>
            <a:r>
              <a:rPr lang="en-US" b="1" dirty="0" smtClean="0">
                <a:latin typeface="Calibri" pitchFamily="34" charset="0"/>
              </a:rPr>
              <a:t> (</a:t>
            </a:r>
            <a:endParaRPr lang="ru-RU" b="1" dirty="0" smtClean="0">
              <a:latin typeface="Calibri" pitchFamily="34" charset="0"/>
            </a:endParaRPr>
          </a:p>
        </p:txBody>
      </p:sp>
      <p:sp>
        <p:nvSpPr>
          <p:cNvPr id="27" name="TextBox 26"/>
          <p:cNvSpPr txBox="1"/>
          <p:nvPr/>
        </p:nvSpPr>
        <p:spPr>
          <a:xfrm>
            <a:off x="503808" y="7164213"/>
            <a:ext cx="3240360" cy="235449"/>
          </a:xfrm>
          <a:prstGeom prst="rect">
            <a:avLst/>
          </a:prstGeom>
          <a:noFill/>
        </p:spPr>
        <p:txBody>
          <a:bodyPr wrap="square" rtlCol="0">
            <a:spAutoFit/>
          </a:bodyPr>
          <a:lstStyle/>
          <a:p>
            <a:r>
              <a:rPr lang="ru-RU" sz="1000" dirty="0" smtClean="0">
                <a:latin typeface="Calibri" pitchFamily="34" charset="0"/>
              </a:rPr>
              <a:t>Источник: </a:t>
            </a:r>
            <a:r>
              <a:rPr lang="en-US" sz="1000" dirty="0" smtClean="0">
                <a:latin typeface="Calibri" pitchFamily="34" charset="0"/>
              </a:rPr>
              <a:t>www.biology.ru</a:t>
            </a:r>
            <a:endParaRPr lang="ru-RU" sz="1000" dirty="0">
              <a:latin typeface="Calibri" pitchFamily="34" charset="0"/>
            </a:endParaRPr>
          </a:p>
        </p:txBody>
      </p:sp>
      <p:sp>
        <p:nvSpPr>
          <p:cNvPr id="28" name="Номер слайда 27"/>
          <p:cNvSpPr>
            <a:spLocks noGrp="1"/>
          </p:cNvSpPr>
          <p:nvPr>
            <p:ph type="sldNum" idx="12"/>
          </p:nvPr>
        </p:nvSpPr>
        <p:spPr/>
        <p:txBody>
          <a:bodyPr/>
          <a:lstStyle/>
          <a:p>
            <a:pPr>
              <a:defRPr/>
            </a:pPr>
            <a:fld id="{5B3C2506-B21D-4249-98F7-5EBB34377091}" type="slidenum">
              <a:rPr lang="en-GB" smtClean="0"/>
              <a:pPr>
                <a:defRPr/>
              </a:pPr>
              <a:t>10</a:t>
            </a:fld>
            <a:endParaRPr lang="en-GB"/>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bwMode="auto">
          <a:xfrm>
            <a:off x="359792" y="2195661"/>
            <a:ext cx="9433048" cy="27363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graphicFrame>
        <p:nvGraphicFramePr>
          <p:cNvPr id="11" name="Схема 10"/>
          <p:cNvGraphicFramePr/>
          <p:nvPr/>
        </p:nvGraphicFramePr>
        <p:xfrm>
          <a:off x="4320232" y="1115541"/>
          <a:ext cx="5112568" cy="3976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719832" y="1187549"/>
            <a:ext cx="3816424" cy="1294585"/>
          </a:xfrm>
          <a:prstGeom prst="rect">
            <a:avLst/>
          </a:prstGeom>
          <a:noFill/>
        </p:spPr>
        <p:txBody>
          <a:bodyPr wrap="square" rtlCol="0">
            <a:spAutoFit/>
          </a:bodyPr>
          <a:lstStyle/>
          <a:p>
            <a:pPr marL="0" lvl="1" indent="0"/>
            <a:r>
              <a:rPr lang="ru-RU" sz="1400" dirty="0" smtClean="0">
                <a:solidFill>
                  <a:schemeClr val="bg2">
                    <a:lumMod val="50000"/>
                  </a:schemeClr>
                </a:solidFill>
                <a:latin typeface="Calibri" pitchFamily="34" charset="0"/>
              </a:rPr>
              <a:t>Включает в себя рост и изменения человеческого тела, факторы наследственности, окружающей среды и здоровья, влияющие на эти изменения и рост. Развитие моторных навыков (от способности удержать игрушку до вождения автомобиля</a:t>
            </a:r>
            <a:r>
              <a:rPr lang="ru-RU" sz="1400" dirty="0" smtClean="0">
                <a:solidFill>
                  <a:schemeClr val="bg2">
                    <a:lumMod val="75000"/>
                  </a:schemeClr>
                </a:solidFill>
                <a:latin typeface="Calibri" pitchFamily="34" charset="0"/>
              </a:rPr>
              <a:t>).</a:t>
            </a:r>
            <a:endParaRPr lang="ru-RU" sz="1400" dirty="0">
              <a:solidFill>
                <a:schemeClr val="bg2">
                  <a:lumMod val="75000"/>
                </a:schemeClr>
              </a:solidFill>
              <a:latin typeface="Calibri" pitchFamily="34" charset="0"/>
            </a:endParaRPr>
          </a:p>
        </p:txBody>
      </p:sp>
      <p:sp>
        <p:nvSpPr>
          <p:cNvPr id="14" name="TextBox 13"/>
          <p:cNvSpPr txBox="1"/>
          <p:nvPr/>
        </p:nvSpPr>
        <p:spPr>
          <a:xfrm>
            <a:off x="719832" y="3635821"/>
            <a:ext cx="3168352" cy="1494961"/>
          </a:xfrm>
          <a:prstGeom prst="rect">
            <a:avLst/>
          </a:prstGeom>
          <a:noFill/>
        </p:spPr>
        <p:txBody>
          <a:bodyPr wrap="square" rtlCol="0">
            <a:spAutoFit/>
          </a:bodyPr>
          <a:lstStyle/>
          <a:p>
            <a:pPr marL="0" lvl="1" indent="0"/>
            <a:r>
              <a:rPr lang="ru-RU" sz="1400" dirty="0" smtClean="0">
                <a:solidFill>
                  <a:schemeClr val="bg2">
                    <a:lumMod val="50000"/>
                  </a:schemeClr>
                </a:solidFill>
                <a:latin typeface="Calibri" pitchFamily="34" charset="0"/>
              </a:rPr>
              <a:t>Развитие способностей к получению знаний об окружающем мире и их интерпретации. Важным элементом когнитивного развития является обучение – не только в рамках учебных заведений и программ, но и неформализованное</a:t>
            </a:r>
          </a:p>
        </p:txBody>
      </p:sp>
      <p:sp>
        <p:nvSpPr>
          <p:cNvPr id="10" name="Заголовок 1"/>
          <p:cNvSpPr txBox="1">
            <a:spLocks/>
          </p:cNvSpPr>
          <p:nvPr/>
        </p:nvSpPr>
        <p:spPr>
          <a:xfrm>
            <a:off x="863848" y="251445"/>
            <a:ext cx="8229600" cy="562074"/>
          </a:xfrm>
          <a:prstGeom prst="rect">
            <a:avLst/>
          </a:prstGeom>
        </p:spPr>
        <p:txBody>
          <a:bodyPr vert="horz" lIns="91440" tIns="45720" rIns="91440" bIns="45720" rtlCol="0" anchor="ctr">
            <a:normAutofit/>
          </a:bodyPr>
          <a:lstStyle/>
          <a:p>
            <a:pPr algn="ctr"/>
            <a:r>
              <a:rPr lang="ru-RU" sz="2400" dirty="0" smtClean="0">
                <a:latin typeface="Calibri" pitchFamily="34" charset="0"/>
                <a:ea typeface="+mj-ea"/>
                <a:cs typeface="+mj-cs"/>
              </a:rPr>
              <a:t>ТРИ СФЕРЫ РАЗВИТИЯ ЛИЧНОСТИ</a:t>
            </a:r>
          </a:p>
        </p:txBody>
      </p:sp>
      <p:sp>
        <p:nvSpPr>
          <p:cNvPr id="15" name="Стрелка влево 14"/>
          <p:cNvSpPr/>
          <p:nvPr/>
        </p:nvSpPr>
        <p:spPr bwMode="auto">
          <a:xfrm>
            <a:off x="4104208" y="3779837"/>
            <a:ext cx="576064" cy="504056"/>
          </a:xfrm>
          <a:prstGeom prst="leftArrow">
            <a:avLst/>
          </a:prstGeom>
          <a:solidFill>
            <a:srgbClr val="92D050"/>
          </a:solid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17" name="Стрелка вниз 16"/>
          <p:cNvSpPr/>
          <p:nvPr/>
        </p:nvSpPr>
        <p:spPr bwMode="auto">
          <a:xfrm>
            <a:off x="7560592" y="5147989"/>
            <a:ext cx="504056" cy="504056"/>
          </a:xfrm>
          <a:prstGeom prst="downArrow">
            <a:avLst/>
          </a:prstGeom>
          <a:solidFill>
            <a:srgbClr val="92D050"/>
          </a:solid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ru-RU" smtClean="0">
              <a:latin typeface="Arial" charset="0"/>
              <a:cs typeface="Lucida Sans Unicode" charset="0"/>
            </a:endParaRPr>
          </a:p>
        </p:txBody>
      </p:sp>
      <p:sp>
        <p:nvSpPr>
          <p:cNvPr id="18" name="TextBox 17"/>
          <p:cNvSpPr txBox="1"/>
          <p:nvPr/>
        </p:nvSpPr>
        <p:spPr>
          <a:xfrm>
            <a:off x="3672160" y="5724053"/>
            <a:ext cx="5184576" cy="693460"/>
          </a:xfrm>
          <a:prstGeom prst="rect">
            <a:avLst/>
          </a:prstGeom>
          <a:noFill/>
        </p:spPr>
        <p:txBody>
          <a:bodyPr wrap="square" rtlCol="0">
            <a:spAutoFit/>
          </a:bodyPr>
          <a:lstStyle/>
          <a:p>
            <a:pPr algn="r"/>
            <a:r>
              <a:rPr lang="ru-RU" sz="1400" dirty="0" smtClean="0">
                <a:solidFill>
                  <a:schemeClr val="bg2">
                    <a:lumMod val="50000"/>
                  </a:schemeClr>
                </a:solidFill>
                <a:latin typeface="Calibri" pitchFamily="34" charset="0"/>
              </a:rPr>
              <a:t>Развитие темперамента, социальных навыков, способности выражать и распознавать эмоции. На него влияют семья, круг общения, культурный уровень общества в целом</a:t>
            </a:r>
          </a:p>
        </p:txBody>
      </p:sp>
      <p:sp>
        <p:nvSpPr>
          <p:cNvPr id="20" name="Стрелка влево 19"/>
          <p:cNvSpPr/>
          <p:nvPr/>
        </p:nvSpPr>
        <p:spPr bwMode="auto">
          <a:xfrm>
            <a:off x="4752280" y="1691605"/>
            <a:ext cx="576064" cy="504056"/>
          </a:xfrm>
          <a:prstGeom prst="leftArrow">
            <a:avLst/>
          </a:prstGeom>
          <a:solidFill>
            <a:srgbClr val="92D050"/>
          </a:solid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21" name="TextBox 20"/>
          <p:cNvSpPr txBox="1"/>
          <p:nvPr/>
        </p:nvSpPr>
        <p:spPr>
          <a:xfrm>
            <a:off x="215776" y="7092205"/>
            <a:ext cx="7488832" cy="235449"/>
          </a:xfrm>
          <a:prstGeom prst="rect">
            <a:avLst/>
          </a:prstGeom>
          <a:noFill/>
        </p:spPr>
        <p:txBody>
          <a:bodyPr wrap="square" rtlCol="0">
            <a:spAutoFit/>
          </a:bodyPr>
          <a:lstStyle/>
          <a:p>
            <a:r>
              <a:rPr lang="ru-RU" sz="1000" dirty="0" smtClean="0">
                <a:latin typeface="Calibri" pitchFamily="34" charset="0"/>
              </a:rPr>
              <a:t>Источник: Индивидуальное развитие личности и ее жизненный путь (А.Г. </a:t>
            </a:r>
            <a:r>
              <a:rPr lang="ru-RU" sz="1000" dirty="0" err="1" smtClean="0">
                <a:latin typeface="Calibri" pitchFamily="34" charset="0"/>
              </a:rPr>
              <a:t>Асмолов</a:t>
            </a:r>
            <a:r>
              <a:rPr lang="ru-RU" sz="1000" dirty="0" smtClean="0">
                <a:latin typeface="Calibri" pitchFamily="34" charset="0"/>
              </a:rPr>
              <a:t>, Б.Г. Ананьев, С.Л. Рубинштейн).</a:t>
            </a:r>
            <a:endParaRPr lang="ru-RU" sz="1000" dirty="0">
              <a:latin typeface="Calibri" pitchFamily="34" charset="0"/>
            </a:endParaRPr>
          </a:p>
        </p:txBody>
      </p:sp>
      <p:sp>
        <p:nvSpPr>
          <p:cNvPr id="22" name="Номер слайда 21"/>
          <p:cNvSpPr>
            <a:spLocks noGrp="1"/>
          </p:cNvSpPr>
          <p:nvPr>
            <p:ph type="sldNum" idx="12"/>
          </p:nvPr>
        </p:nvSpPr>
        <p:spPr/>
        <p:txBody>
          <a:bodyPr/>
          <a:lstStyle/>
          <a:p>
            <a:pPr>
              <a:defRPr/>
            </a:pPr>
            <a:fld id="{5B3C2506-B21D-4249-98F7-5EBB34377091}" type="slidenum">
              <a:rPr lang="en-GB" smtClean="0"/>
              <a:pPr>
                <a:defRPr/>
              </a:pPr>
              <a:t>11</a:t>
            </a:fld>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4" name="Picture 6" descr="http://bookap.info/book/bromfebrenner_dva_mira_detstva_ssha_i_sssr/bypage/cover.jpg"/>
          <p:cNvPicPr>
            <a:picLocks noChangeAspect="1" noChangeArrowheads="1"/>
          </p:cNvPicPr>
          <p:nvPr/>
        </p:nvPicPr>
        <p:blipFill>
          <a:blip r:embed="rId3" cstate="print"/>
          <a:srcRect/>
          <a:stretch>
            <a:fillRect/>
          </a:stretch>
        </p:blipFill>
        <p:spPr bwMode="auto">
          <a:xfrm>
            <a:off x="7560592" y="971525"/>
            <a:ext cx="1246512" cy="1779294"/>
          </a:xfrm>
          <a:prstGeom prst="rect">
            <a:avLst/>
          </a:prstGeom>
          <a:noFill/>
        </p:spPr>
      </p:pic>
      <p:pic>
        <p:nvPicPr>
          <p:cNvPr id="68616" name="Picture 8" descr="http://ic.pics.livejournal.com/fat_yankey/6364286/95531/95531_original.jpg"/>
          <p:cNvPicPr>
            <a:picLocks noChangeAspect="1" noChangeArrowheads="1"/>
          </p:cNvPicPr>
          <p:nvPr/>
        </p:nvPicPr>
        <p:blipFill>
          <a:blip r:embed="rId4" cstate="print"/>
          <a:srcRect/>
          <a:stretch>
            <a:fillRect/>
          </a:stretch>
        </p:blipFill>
        <p:spPr bwMode="auto">
          <a:xfrm>
            <a:off x="8712720" y="755501"/>
            <a:ext cx="1090058" cy="1885911"/>
          </a:xfrm>
          <a:prstGeom prst="rect">
            <a:avLst/>
          </a:prstGeom>
          <a:noFill/>
        </p:spPr>
      </p:pic>
      <p:pic>
        <p:nvPicPr>
          <p:cNvPr id="68618" name="Picture 10" descr="http://profilib.com/reader/25/58/b155825/021.jpg"/>
          <p:cNvPicPr>
            <a:picLocks noChangeAspect="1" noChangeArrowheads="1"/>
          </p:cNvPicPr>
          <p:nvPr/>
        </p:nvPicPr>
        <p:blipFill>
          <a:blip r:embed="rId5" cstate="print"/>
          <a:srcRect/>
          <a:stretch>
            <a:fillRect/>
          </a:stretch>
        </p:blipFill>
        <p:spPr bwMode="auto">
          <a:xfrm>
            <a:off x="5400352" y="3059757"/>
            <a:ext cx="4276725" cy="4286250"/>
          </a:xfrm>
          <a:prstGeom prst="rect">
            <a:avLst/>
          </a:prstGeom>
          <a:noFill/>
        </p:spPr>
      </p:pic>
      <p:pic>
        <p:nvPicPr>
          <p:cNvPr id="68620" name="Picture 12" descr="http://ioc.xtec.cat/materials/FP/Materials/1752_EDI/EDI_1752_M06/web/html/WebContent/u3/media/scb0m6u3_19.png"/>
          <p:cNvPicPr>
            <a:picLocks noChangeAspect="1" noChangeArrowheads="1"/>
          </p:cNvPicPr>
          <p:nvPr/>
        </p:nvPicPr>
        <p:blipFill>
          <a:blip r:embed="rId6" cstate="print"/>
          <a:srcRect/>
          <a:stretch>
            <a:fillRect/>
          </a:stretch>
        </p:blipFill>
        <p:spPr bwMode="auto">
          <a:xfrm>
            <a:off x="287784" y="899517"/>
            <a:ext cx="1534477" cy="2223288"/>
          </a:xfrm>
          <a:prstGeom prst="rect">
            <a:avLst/>
          </a:prstGeom>
          <a:noFill/>
        </p:spPr>
      </p:pic>
      <p:pic>
        <p:nvPicPr>
          <p:cNvPr id="75778" name="Picture 2" descr="http://kvccdocs.com/KVCC/2015-Fall/MHT125/content/L-08/brofenbrenner.png"/>
          <p:cNvPicPr>
            <a:picLocks noChangeAspect="1" noChangeArrowheads="1"/>
          </p:cNvPicPr>
          <p:nvPr/>
        </p:nvPicPr>
        <p:blipFill>
          <a:blip r:embed="rId7" cstate="print"/>
          <a:srcRect/>
          <a:stretch>
            <a:fillRect/>
          </a:stretch>
        </p:blipFill>
        <p:spPr bwMode="auto">
          <a:xfrm>
            <a:off x="287784" y="3203773"/>
            <a:ext cx="4188220" cy="4104456"/>
          </a:xfrm>
          <a:prstGeom prst="rect">
            <a:avLst/>
          </a:prstGeom>
          <a:noFill/>
        </p:spPr>
      </p:pic>
      <p:pic>
        <p:nvPicPr>
          <p:cNvPr id="75782" name="Picture 6" descr="Cover: The Ecology of Human Development in PAPERBACK"/>
          <p:cNvPicPr>
            <a:picLocks noChangeAspect="1" noChangeArrowheads="1"/>
          </p:cNvPicPr>
          <p:nvPr/>
        </p:nvPicPr>
        <p:blipFill>
          <a:blip r:embed="rId8" cstate="print"/>
          <a:srcRect/>
          <a:stretch>
            <a:fillRect/>
          </a:stretch>
        </p:blipFill>
        <p:spPr bwMode="auto">
          <a:xfrm>
            <a:off x="4320232" y="4211885"/>
            <a:ext cx="1296144" cy="1969466"/>
          </a:xfrm>
          <a:prstGeom prst="rect">
            <a:avLst/>
          </a:prstGeom>
          <a:noFill/>
        </p:spPr>
      </p:pic>
      <p:sp>
        <p:nvSpPr>
          <p:cNvPr id="11" name="Заголовок 1"/>
          <p:cNvSpPr txBox="1">
            <a:spLocks/>
          </p:cNvSpPr>
          <p:nvPr/>
        </p:nvSpPr>
        <p:spPr>
          <a:xfrm>
            <a:off x="863848" y="251445"/>
            <a:ext cx="8229600" cy="562074"/>
          </a:xfrm>
          <a:prstGeom prst="rect">
            <a:avLst/>
          </a:prstGeom>
        </p:spPr>
        <p:txBody>
          <a:bodyPr vert="horz" lIns="91440" tIns="45720" rIns="91440" bIns="45720" rtlCol="0" anchor="ctr">
            <a:normAutofit/>
          </a:bodyPr>
          <a:lstStyle/>
          <a:p>
            <a:pPr algn="ctr"/>
            <a:r>
              <a:rPr lang="ru-RU" sz="2400" dirty="0" smtClean="0">
                <a:latin typeface="Calibri" pitchFamily="34" charset="0"/>
                <a:ea typeface="+mj-ea"/>
                <a:cs typeface="+mj-cs"/>
              </a:rPr>
              <a:t>ЭКОЛОГИЯ ЧЕЛОВЕЧЕСКОГО РАЗВИТИЯ </a:t>
            </a:r>
          </a:p>
        </p:txBody>
      </p:sp>
      <p:sp>
        <p:nvSpPr>
          <p:cNvPr id="12" name="TextBox 11"/>
          <p:cNvSpPr txBox="1"/>
          <p:nvPr/>
        </p:nvSpPr>
        <p:spPr>
          <a:xfrm>
            <a:off x="1943968" y="2267669"/>
            <a:ext cx="5544616" cy="779188"/>
          </a:xfrm>
          <a:prstGeom prst="rect">
            <a:avLst/>
          </a:prstGeom>
          <a:noFill/>
        </p:spPr>
        <p:txBody>
          <a:bodyPr wrap="square" rtlCol="0">
            <a:spAutoFit/>
          </a:bodyPr>
          <a:lstStyle/>
          <a:p>
            <a:r>
              <a:rPr lang="ru-RU" sz="1200" b="1" dirty="0" err="1" smtClean="0">
                <a:solidFill>
                  <a:schemeClr val="bg2">
                    <a:lumMod val="50000"/>
                  </a:schemeClr>
                </a:solidFill>
                <a:latin typeface="Calibri" pitchFamily="34" charset="0"/>
              </a:rPr>
              <a:t>Ури</a:t>
            </a:r>
            <a:r>
              <a:rPr lang="ru-RU" sz="1200" b="1" dirty="0" smtClean="0">
                <a:solidFill>
                  <a:schemeClr val="bg2">
                    <a:lumMod val="50000"/>
                  </a:schemeClr>
                </a:solidFill>
                <a:latin typeface="Calibri" pitchFamily="34" charset="0"/>
              </a:rPr>
              <a:t> </a:t>
            </a:r>
            <a:r>
              <a:rPr lang="ru-RU" sz="1200" b="1" dirty="0" err="1" smtClean="0">
                <a:solidFill>
                  <a:schemeClr val="bg2">
                    <a:lumMod val="50000"/>
                  </a:schemeClr>
                </a:solidFill>
                <a:latin typeface="Calibri" pitchFamily="34" charset="0"/>
              </a:rPr>
              <a:t>Бронфенбреннер</a:t>
            </a:r>
            <a:r>
              <a:rPr lang="ru-RU" sz="1200" dirty="0" smtClean="0">
                <a:solidFill>
                  <a:schemeClr val="bg2">
                    <a:lumMod val="50000"/>
                  </a:schemeClr>
                </a:solidFill>
                <a:latin typeface="Calibri" pitchFamily="34" charset="0"/>
              </a:rPr>
              <a:t> </a:t>
            </a:r>
          </a:p>
          <a:p>
            <a:r>
              <a:rPr lang="ru-RU" sz="1200" dirty="0" smtClean="0">
                <a:solidFill>
                  <a:schemeClr val="bg2">
                    <a:lumMod val="50000"/>
                  </a:schemeClr>
                </a:solidFill>
                <a:latin typeface="Calibri" pitchFamily="34" charset="0"/>
              </a:rPr>
              <a:t>(</a:t>
            </a:r>
            <a:r>
              <a:rPr lang="ru-RU" sz="1200" i="1" dirty="0" err="1" smtClean="0">
                <a:solidFill>
                  <a:schemeClr val="bg2">
                    <a:lumMod val="50000"/>
                  </a:schemeClr>
                </a:solidFill>
                <a:latin typeface="Calibri" pitchFamily="34" charset="0"/>
              </a:rPr>
              <a:t>Urie</a:t>
            </a:r>
            <a:r>
              <a:rPr lang="ru-RU" sz="1200" i="1" dirty="0" smtClean="0">
                <a:solidFill>
                  <a:schemeClr val="bg2">
                    <a:lumMod val="50000"/>
                  </a:schemeClr>
                </a:solidFill>
                <a:latin typeface="Calibri" pitchFamily="34" charset="0"/>
              </a:rPr>
              <a:t> </a:t>
            </a:r>
            <a:r>
              <a:rPr lang="ru-RU" sz="1200" i="1" dirty="0" err="1" smtClean="0">
                <a:solidFill>
                  <a:schemeClr val="bg2">
                    <a:lumMod val="50000"/>
                  </a:schemeClr>
                </a:solidFill>
                <a:latin typeface="Calibri" pitchFamily="34" charset="0"/>
              </a:rPr>
              <a:t>Bronfenbrenner</a:t>
            </a:r>
            <a:r>
              <a:rPr lang="ru-RU" sz="1200" dirty="0" smtClean="0">
                <a:solidFill>
                  <a:schemeClr val="bg2">
                    <a:lumMod val="50000"/>
                  </a:schemeClr>
                </a:solidFill>
                <a:latin typeface="Calibri" pitchFamily="34" charset="0"/>
              </a:rPr>
              <a:t>; 29.04.1917, Москва, – 25.09.2005, Нью-Йорк) — </a:t>
            </a:r>
          </a:p>
          <a:p>
            <a:r>
              <a:rPr lang="ru-RU" sz="1200" dirty="0" smtClean="0">
                <a:solidFill>
                  <a:schemeClr val="bg2">
                    <a:lumMod val="50000"/>
                  </a:schemeClr>
                </a:solidFill>
                <a:latin typeface="Calibri" pitchFamily="34" charset="0"/>
              </a:rPr>
              <a:t>«эколог детства», американский психолог, специалист в области детской психологии, иностранный член Российской академии образования. </a:t>
            </a:r>
            <a:endParaRPr lang="ru-RU" sz="1200" dirty="0">
              <a:solidFill>
                <a:schemeClr val="bg2">
                  <a:lumMod val="50000"/>
                </a:schemeClr>
              </a:solidFill>
              <a:latin typeface="Calibri" pitchFamily="34" charset="0"/>
            </a:endParaRPr>
          </a:p>
        </p:txBody>
      </p:sp>
      <p:sp>
        <p:nvSpPr>
          <p:cNvPr id="16" name="TextBox 15"/>
          <p:cNvSpPr txBox="1"/>
          <p:nvPr/>
        </p:nvSpPr>
        <p:spPr>
          <a:xfrm>
            <a:off x="1943968" y="899517"/>
            <a:ext cx="5688632" cy="1380506"/>
          </a:xfrm>
          <a:prstGeom prst="rect">
            <a:avLst/>
          </a:prstGeom>
          <a:noFill/>
        </p:spPr>
        <p:txBody>
          <a:bodyPr wrap="square" rtlCol="0">
            <a:spAutoFit/>
          </a:bodyPr>
          <a:lstStyle/>
          <a:p>
            <a:r>
              <a:rPr lang="ru-RU" dirty="0" smtClean="0">
                <a:solidFill>
                  <a:schemeClr val="bg2">
                    <a:lumMod val="75000"/>
                  </a:schemeClr>
                </a:solidFill>
                <a:latin typeface="AR BLANCA" pitchFamily="2" charset="0"/>
              </a:rPr>
              <a:t>«</a:t>
            </a:r>
            <a:r>
              <a:rPr lang="en-US" dirty="0" smtClean="0">
                <a:solidFill>
                  <a:schemeClr val="bg2">
                    <a:lumMod val="75000"/>
                  </a:schemeClr>
                </a:solidFill>
                <a:latin typeface="AR BLANCA" pitchFamily="2" charset="0"/>
              </a:rPr>
              <a:t>In order to develop normally, a child requires progressively more complex join activity activity with one or more adults, who have an irrational emotional relationship with the child. Somebody’s got to be crazy about that kid. That’s number one. First, last and always</a:t>
            </a:r>
            <a:r>
              <a:rPr lang="ru-RU" dirty="0" smtClean="0">
                <a:solidFill>
                  <a:schemeClr val="bg2">
                    <a:lumMod val="75000"/>
                  </a:schemeClr>
                </a:solidFill>
                <a:latin typeface="AR BLANCA" pitchFamily="2" charset="0"/>
              </a:rPr>
              <a:t>».</a:t>
            </a:r>
            <a:endParaRPr lang="ru-RU" dirty="0">
              <a:solidFill>
                <a:schemeClr val="bg2">
                  <a:lumMod val="75000"/>
                </a:schemeClr>
              </a:solidFill>
            </a:endParaRPr>
          </a:p>
        </p:txBody>
      </p:sp>
      <p:sp>
        <p:nvSpPr>
          <p:cNvPr id="17" name="TextBox 16"/>
          <p:cNvSpPr txBox="1"/>
          <p:nvPr/>
        </p:nvSpPr>
        <p:spPr>
          <a:xfrm>
            <a:off x="215776" y="7324226"/>
            <a:ext cx="7776864" cy="235449"/>
          </a:xfrm>
          <a:prstGeom prst="rect">
            <a:avLst/>
          </a:prstGeom>
          <a:noFill/>
        </p:spPr>
        <p:txBody>
          <a:bodyPr wrap="square" rtlCol="0">
            <a:spAutoFit/>
          </a:bodyPr>
          <a:lstStyle/>
          <a:p>
            <a:r>
              <a:rPr lang="ru-RU" sz="1000" i="1" dirty="0" err="1" smtClean="0">
                <a:solidFill>
                  <a:schemeClr val="bg2">
                    <a:lumMod val="50000"/>
                  </a:schemeClr>
                </a:solidFill>
                <a:latin typeface="Calibri" pitchFamily="34" charset="0"/>
              </a:rPr>
              <a:t>Urie</a:t>
            </a:r>
            <a:r>
              <a:rPr lang="ru-RU" sz="1000" i="1" dirty="0" smtClean="0">
                <a:solidFill>
                  <a:schemeClr val="bg2">
                    <a:lumMod val="50000"/>
                  </a:schemeClr>
                </a:solidFill>
                <a:latin typeface="Calibri" pitchFamily="34" charset="0"/>
              </a:rPr>
              <a:t> </a:t>
            </a:r>
            <a:r>
              <a:rPr lang="ru-RU" sz="1000" i="1" dirty="0" err="1" smtClean="0">
                <a:solidFill>
                  <a:schemeClr val="bg2">
                    <a:lumMod val="50000"/>
                  </a:schemeClr>
                </a:solidFill>
                <a:latin typeface="Calibri" pitchFamily="34" charset="0"/>
              </a:rPr>
              <a:t>Bronfenbrenner</a:t>
            </a:r>
            <a:r>
              <a:rPr lang="ru-RU" sz="1000" dirty="0" smtClean="0">
                <a:solidFill>
                  <a:schemeClr val="bg2">
                    <a:lumMod val="50000"/>
                  </a:schemeClr>
                </a:solidFill>
                <a:latin typeface="Calibri" pitchFamily="34" charset="0"/>
              </a:rPr>
              <a:t>; </a:t>
            </a:r>
            <a:r>
              <a:rPr lang="en-US" sz="1000" dirty="0" smtClean="0">
                <a:solidFill>
                  <a:schemeClr val="bg2">
                    <a:lumMod val="50000"/>
                  </a:schemeClr>
                </a:solidFill>
                <a:latin typeface="Calibri" pitchFamily="34" charset="0"/>
              </a:rPr>
              <a:t>The Ecology of Human Development, Harvard University </a:t>
            </a:r>
            <a:endParaRPr lang="ru-RU" sz="1000" dirty="0" smtClean="0">
              <a:solidFill>
                <a:schemeClr val="bg2">
                  <a:lumMod val="50000"/>
                </a:schemeClr>
              </a:solidFill>
              <a:latin typeface="Calibri" pitchFamily="34" charset="0"/>
            </a:endParaRPr>
          </a:p>
        </p:txBody>
      </p:sp>
      <p:sp>
        <p:nvSpPr>
          <p:cNvPr id="18" name="Номер слайда 17"/>
          <p:cNvSpPr>
            <a:spLocks noGrp="1"/>
          </p:cNvSpPr>
          <p:nvPr>
            <p:ph type="sldNum" idx="12"/>
          </p:nvPr>
        </p:nvSpPr>
        <p:spPr/>
        <p:txBody>
          <a:bodyPr/>
          <a:lstStyle/>
          <a:p>
            <a:pPr>
              <a:defRPr/>
            </a:pPr>
            <a:fld id="{5B3C2506-B21D-4249-98F7-5EBB34377091}" type="slidenum">
              <a:rPr lang="en-GB" smtClean="0"/>
              <a:pPr>
                <a:defRPr/>
              </a:pPr>
              <a:t>12</a:t>
            </a:fld>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cstate="print"/>
          <a:srcRect/>
          <a:stretch>
            <a:fillRect/>
          </a:stretch>
        </p:blipFill>
        <p:spPr bwMode="auto">
          <a:xfrm>
            <a:off x="359792" y="1187549"/>
            <a:ext cx="7967966" cy="5383760"/>
          </a:xfrm>
          <a:prstGeom prst="rect">
            <a:avLst/>
          </a:prstGeom>
          <a:noFill/>
          <a:ln w="9525">
            <a:noFill/>
            <a:miter lim="800000"/>
            <a:headEnd/>
            <a:tailEnd/>
          </a:ln>
        </p:spPr>
      </p:pic>
      <p:sp>
        <p:nvSpPr>
          <p:cNvPr id="6" name="Заголовок 1"/>
          <p:cNvSpPr txBox="1">
            <a:spLocks/>
          </p:cNvSpPr>
          <p:nvPr/>
        </p:nvSpPr>
        <p:spPr>
          <a:xfrm>
            <a:off x="863848" y="251445"/>
            <a:ext cx="8229600" cy="562074"/>
          </a:xfrm>
          <a:prstGeom prst="rect">
            <a:avLst/>
          </a:prstGeom>
        </p:spPr>
        <p:txBody>
          <a:bodyPr vert="horz" lIns="91440" tIns="45720" rIns="91440" bIns="45720" rtlCol="0" anchor="ctr">
            <a:normAutofit fontScale="92500"/>
          </a:bodyPr>
          <a:lstStyle/>
          <a:p>
            <a:pPr algn="ctr"/>
            <a:r>
              <a:rPr lang="ru-RU" sz="2400" dirty="0" smtClean="0">
                <a:latin typeface="Calibri" pitchFamily="34" charset="0"/>
                <a:ea typeface="+mj-ea"/>
                <a:cs typeface="+mj-cs"/>
              </a:rPr>
              <a:t>ФАКТОРЫ ВЛИЯНИЯ НА РАЗВИТИЕ ЛИЧНОСТИ В ТЕЧЕНИЕ ЖИЗНИ</a:t>
            </a:r>
          </a:p>
        </p:txBody>
      </p:sp>
      <p:sp>
        <p:nvSpPr>
          <p:cNvPr id="7" name="TextBox 6"/>
          <p:cNvSpPr txBox="1"/>
          <p:nvPr/>
        </p:nvSpPr>
        <p:spPr>
          <a:xfrm>
            <a:off x="215776" y="7164213"/>
            <a:ext cx="7776864" cy="235449"/>
          </a:xfrm>
          <a:prstGeom prst="rect">
            <a:avLst/>
          </a:prstGeom>
          <a:noFill/>
        </p:spPr>
        <p:txBody>
          <a:bodyPr wrap="square" rtlCol="0">
            <a:spAutoFit/>
          </a:bodyPr>
          <a:lstStyle/>
          <a:p>
            <a:r>
              <a:rPr lang="ru-RU" sz="1000" i="1" dirty="0" err="1" smtClean="0">
                <a:solidFill>
                  <a:srgbClr val="000000"/>
                </a:solidFill>
                <a:latin typeface="Times New Roman" pitchFamily="16" charset="0"/>
              </a:rPr>
              <a:t>Грэйс</a:t>
            </a:r>
            <a:r>
              <a:rPr lang="ru-RU" sz="1000" i="1" dirty="0" smtClean="0">
                <a:solidFill>
                  <a:srgbClr val="000000"/>
                </a:solidFill>
                <a:latin typeface="Times New Roman" pitchFamily="16" charset="0"/>
              </a:rPr>
              <a:t> </a:t>
            </a:r>
            <a:r>
              <a:rPr lang="ru-RU" sz="1000" i="1" dirty="0" err="1" smtClean="0">
                <a:solidFill>
                  <a:srgbClr val="000000"/>
                </a:solidFill>
                <a:latin typeface="Times New Roman" pitchFamily="16" charset="0"/>
              </a:rPr>
              <a:t>Крайг</a:t>
            </a:r>
            <a:r>
              <a:rPr lang="ru-RU" sz="1000" i="1" dirty="0" smtClean="0">
                <a:solidFill>
                  <a:srgbClr val="000000"/>
                </a:solidFill>
                <a:latin typeface="Times New Roman" pitchFamily="16" charset="0"/>
              </a:rPr>
              <a:t>, «Психология развития» ; оригинал </a:t>
            </a:r>
            <a:r>
              <a:rPr lang="en-US" sz="1000" i="1" dirty="0" smtClean="0">
                <a:solidFill>
                  <a:srgbClr val="000000"/>
                </a:solidFill>
                <a:latin typeface="Times New Roman" pitchFamily="16" charset="0"/>
              </a:rPr>
              <a:t>Grace </a:t>
            </a:r>
            <a:r>
              <a:rPr lang="en-US" sz="1000" i="1" dirty="0" err="1" smtClean="0">
                <a:solidFill>
                  <a:srgbClr val="000000"/>
                </a:solidFill>
                <a:latin typeface="Times New Roman" pitchFamily="16" charset="0"/>
              </a:rPr>
              <a:t>J.Craig</a:t>
            </a:r>
            <a:r>
              <a:rPr lang="ru-RU" sz="1000" i="1" dirty="0" smtClean="0">
                <a:solidFill>
                  <a:srgbClr val="000000"/>
                </a:solidFill>
                <a:latin typeface="Times New Roman" pitchFamily="16" charset="0"/>
              </a:rPr>
              <a:t>, </a:t>
            </a:r>
            <a:r>
              <a:rPr lang="en-US" sz="1000" i="1" dirty="0" smtClean="0">
                <a:solidFill>
                  <a:srgbClr val="000000"/>
                </a:solidFill>
                <a:latin typeface="Times New Roman" pitchFamily="16" charset="0"/>
              </a:rPr>
              <a:t>Human Development</a:t>
            </a:r>
            <a:r>
              <a:rPr lang="ru-RU" sz="1000" i="1" dirty="0" smtClean="0">
                <a:solidFill>
                  <a:srgbClr val="000000"/>
                </a:solidFill>
                <a:latin typeface="Times New Roman" pitchFamily="16" charset="0"/>
              </a:rPr>
              <a:t> </a:t>
            </a:r>
            <a:r>
              <a:rPr lang="en-US" sz="1000" i="1" dirty="0" smtClean="0">
                <a:solidFill>
                  <a:srgbClr val="000000"/>
                </a:solidFill>
                <a:latin typeface="Times New Roman" pitchFamily="16" charset="0"/>
              </a:rPr>
              <a:t>University of Massachusetts</a:t>
            </a:r>
            <a:r>
              <a:rPr lang="ru-RU" sz="1000" i="1" dirty="0" smtClean="0">
                <a:solidFill>
                  <a:srgbClr val="000000"/>
                </a:solidFill>
                <a:latin typeface="Times New Roman" pitchFamily="16" charset="0"/>
              </a:rPr>
              <a:t>)</a:t>
            </a:r>
          </a:p>
        </p:txBody>
      </p:sp>
      <p:sp>
        <p:nvSpPr>
          <p:cNvPr id="8" name="TextBox 7"/>
          <p:cNvSpPr txBox="1"/>
          <p:nvPr/>
        </p:nvSpPr>
        <p:spPr>
          <a:xfrm>
            <a:off x="647824" y="6588149"/>
            <a:ext cx="7992888" cy="292709"/>
          </a:xfrm>
          <a:prstGeom prst="rect">
            <a:avLst/>
          </a:prstGeom>
          <a:noFill/>
        </p:spPr>
        <p:txBody>
          <a:bodyPr wrap="square" rtlCol="0">
            <a:spAutoFit/>
          </a:bodyPr>
          <a:lstStyle/>
          <a:p>
            <a:pPr algn="ctr"/>
            <a:r>
              <a:rPr lang="ru-RU" sz="1400" dirty="0" smtClean="0">
                <a:latin typeface="Calibri" pitchFamily="34" charset="0"/>
              </a:rPr>
              <a:t>Профиль действия нормативных и ненормативных факторов на протяжении человеческой жизни</a:t>
            </a:r>
            <a:endParaRPr lang="ru-RU" sz="1400" dirty="0">
              <a:latin typeface="Calibri" pitchFamily="34" charset="0"/>
            </a:endParaRPr>
          </a:p>
        </p:txBody>
      </p:sp>
      <p:sp>
        <p:nvSpPr>
          <p:cNvPr id="9" name="TextBox 8"/>
          <p:cNvSpPr txBox="1"/>
          <p:nvPr/>
        </p:nvSpPr>
        <p:spPr>
          <a:xfrm>
            <a:off x="7848624" y="3419797"/>
            <a:ext cx="2088232" cy="779188"/>
          </a:xfrm>
          <a:prstGeom prst="rect">
            <a:avLst/>
          </a:prstGeom>
          <a:noFill/>
        </p:spPr>
        <p:txBody>
          <a:bodyPr wrap="square" rtlCol="0">
            <a:spAutoFit/>
          </a:bodyPr>
          <a:lstStyle/>
          <a:p>
            <a:r>
              <a:rPr lang="ru-RU" sz="1200" dirty="0" smtClean="0">
                <a:solidFill>
                  <a:srgbClr val="000000"/>
                </a:solidFill>
                <a:latin typeface="Calibri" pitchFamily="34" charset="0"/>
              </a:rPr>
              <a:t>Биологические и социальные изменения, которые обычно происходят в предсказуемом возрасте</a:t>
            </a:r>
            <a:endParaRPr lang="ru-RU" sz="1200" dirty="0">
              <a:latin typeface="Calibri" pitchFamily="34" charset="0"/>
            </a:endParaRPr>
          </a:p>
        </p:txBody>
      </p:sp>
      <p:sp>
        <p:nvSpPr>
          <p:cNvPr id="12" name="TextBox 11"/>
          <p:cNvSpPr txBox="1"/>
          <p:nvPr/>
        </p:nvSpPr>
        <p:spPr>
          <a:xfrm>
            <a:off x="7848624" y="4427909"/>
            <a:ext cx="2016224" cy="779188"/>
          </a:xfrm>
          <a:prstGeom prst="rect">
            <a:avLst/>
          </a:prstGeom>
          <a:noFill/>
        </p:spPr>
        <p:txBody>
          <a:bodyPr wrap="square" rtlCol="0">
            <a:spAutoFit/>
          </a:bodyPr>
          <a:lstStyle/>
          <a:p>
            <a:r>
              <a:rPr lang="ru-RU" sz="1200" dirty="0" smtClean="0">
                <a:solidFill>
                  <a:srgbClr val="000000"/>
                </a:solidFill>
                <a:latin typeface="Calibri" pitchFamily="34" charset="0"/>
              </a:rPr>
              <a:t>Исторические события, которые практически одновременно затрагивают всю возрастную когорту. </a:t>
            </a:r>
          </a:p>
        </p:txBody>
      </p:sp>
      <p:sp>
        <p:nvSpPr>
          <p:cNvPr id="13" name="TextBox 12"/>
          <p:cNvSpPr txBox="1"/>
          <p:nvPr/>
        </p:nvSpPr>
        <p:spPr>
          <a:xfrm>
            <a:off x="7776616" y="1619597"/>
            <a:ext cx="2159993" cy="607474"/>
          </a:xfrm>
          <a:prstGeom prst="rect">
            <a:avLst/>
          </a:prstGeom>
          <a:noFill/>
        </p:spPr>
        <p:txBody>
          <a:bodyPr wrap="square" rtlCol="0">
            <a:spAutoFit/>
          </a:bodyPr>
          <a:lstStyle/>
          <a:p>
            <a:r>
              <a:rPr lang="ru-RU" sz="1200" dirty="0" smtClean="0">
                <a:solidFill>
                  <a:srgbClr val="000000"/>
                </a:solidFill>
                <a:latin typeface="Calibri" pitchFamily="34" charset="0"/>
              </a:rPr>
              <a:t>Исключительно личные события, происшествия и перемены в жизни человека</a:t>
            </a:r>
            <a:endParaRPr lang="ru-RU" sz="1200" dirty="0">
              <a:latin typeface="Calibri" pitchFamily="34" charset="0"/>
            </a:endParaRPr>
          </a:p>
        </p:txBody>
      </p:sp>
      <p:sp>
        <p:nvSpPr>
          <p:cNvPr id="14" name="Номер слайда 13"/>
          <p:cNvSpPr>
            <a:spLocks noGrp="1"/>
          </p:cNvSpPr>
          <p:nvPr>
            <p:ph type="sldNum" idx="12"/>
          </p:nvPr>
        </p:nvSpPr>
        <p:spPr/>
        <p:txBody>
          <a:bodyPr/>
          <a:lstStyle/>
          <a:p>
            <a:pPr>
              <a:defRPr/>
            </a:pPr>
            <a:fld id="{5B3C2506-B21D-4249-98F7-5EBB34377091}" type="slidenum">
              <a:rPr lang="en-GB" smtClean="0"/>
              <a:pPr>
                <a:defRPr/>
              </a:pPr>
              <a:t>13</a:t>
            </a:fld>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912" y="5652045"/>
            <a:ext cx="7704856" cy="2353721"/>
          </a:xfrm>
          <a:prstGeom prst="rect">
            <a:avLst/>
          </a:prstGeom>
          <a:noFill/>
        </p:spPr>
        <p:txBody>
          <a:bodyPr wrap="square" rtlCol="0">
            <a:spAutoFit/>
          </a:bodyPr>
          <a:lstStyle/>
          <a:p>
            <a:r>
              <a:rPr lang="ru-RU" sz="1400" i="1" dirty="0" smtClean="0">
                <a:latin typeface="Calibri" pitchFamily="34" charset="0"/>
              </a:rPr>
              <a:t>«У каждой теории есть свои положительные и отрицательные стороны, но вряд ли найдется такая, которую можно было бы назвать единственно верной. Таким обра­зом, маловероятно, что какая-либо одна теория может полностью объяснить все процессы развития и формы поведения. Это не означает, что все теории неверны. Дело в том, что вследствие сложности процессов развития различные теории наце­лены на объяснение разрозненных аспектов развития».</a:t>
            </a:r>
          </a:p>
          <a:p>
            <a:pPr algn="r"/>
            <a:r>
              <a:rPr lang="ru-RU" sz="1400" i="1" dirty="0" err="1" smtClean="0">
                <a:solidFill>
                  <a:srgbClr val="000000"/>
                </a:solidFill>
                <a:latin typeface="Times New Roman" pitchFamily="16" charset="0"/>
              </a:rPr>
              <a:t>Грэйс</a:t>
            </a:r>
            <a:r>
              <a:rPr lang="ru-RU" sz="1400" i="1" dirty="0" smtClean="0">
                <a:solidFill>
                  <a:srgbClr val="000000"/>
                </a:solidFill>
                <a:latin typeface="Times New Roman" pitchFamily="16" charset="0"/>
              </a:rPr>
              <a:t> </a:t>
            </a:r>
            <a:r>
              <a:rPr lang="ru-RU" sz="1400" i="1" dirty="0" err="1" smtClean="0">
                <a:solidFill>
                  <a:srgbClr val="000000"/>
                </a:solidFill>
                <a:latin typeface="Times New Roman" pitchFamily="16" charset="0"/>
              </a:rPr>
              <a:t>Крайг</a:t>
            </a:r>
            <a:r>
              <a:rPr lang="ru-RU" sz="1400" i="1" dirty="0" smtClean="0">
                <a:solidFill>
                  <a:srgbClr val="000000"/>
                </a:solidFill>
                <a:latin typeface="Times New Roman" pitchFamily="16" charset="0"/>
              </a:rPr>
              <a:t>, «Психология развития» ; </a:t>
            </a:r>
          </a:p>
          <a:p>
            <a:pPr algn="r"/>
            <a:r>
              <a:rPr lang="ru-RU" sz="1400" i="1" dirty="0" smtClean="0">
                <a:solidFill>
                  <a:srgbClr val="000000"/>
                </a:solidFill>
                <a:latin typeface="Times New Roman" pitchFamily="16" charset="0"/>
              </a:rPr>
              <a:t>оригинал </a:t>
            </a:r>
            <a:r>
              <a:rPr lang="en-US" sz="1400" i="1" dirty="0" smtClean="0">
                <a:solidFill>
                  <a:srgbClr val="000000"/>
                </a:solidFill>
                <a:latin typeface="Times New Roman" pitchFamily="16" charset="0"/>
              </a:rPr>
              <a:t>Grace </a:t>
            </a:r>
            <a:r>
              <a:rPr lang="en-US" sz="1400" i="1" dirty="0" err="1" smtClean="0">
                <a:solidFill>
                  <a:srgbClr val="000000"/>
                </a:solidFill>
                <a:latin typeface="Times New Roman" pitchFamily="16" charset="0"/>
              </a:rPr>
              <a:t>J.Craig</a:t>
            </a:r>
            <a:r>
              <a:rPr lang="ru-RU" sz="1400" i="1" dirty="0" smtClean="0">
                <a:solidFill>
                  <a:srgbClr val="000000"/>
                </a:solidFill>
                <a:latin typeface="Times New Roman" pitchFamily="16" charset="0"/>
              </a:rPr>
              <a:t>, </a:t>
            </a:r>
            <a:r>
              <a:rPr lang="en-US" sz="1400" i="1" dirty="0" smtClean="0">
                <a:solidFill>
                  <a:srgbClr val="000000"/>
                </a:solidFill>
                <a:latin typeface="Times New Roman" pitchFamily="16" charset="0"/>
              </a:rPr>
              <a:t>Human Development</a:t>
            </a:r>
            <a:r>
              <a:rPr lang="ru-RU" sz="1400" i="1" dirty="0" smtClean="0">
                <a:solidFill>
                  <a:srgbClr val="000000"/>
                </a:solidFill>
                <a:latin typeface="Times New Roman" pitchFamily="16" charset="0"/>
              </a:rPr>
              <a:t>, </a:t>
            </a:r>
            <a:r>
              <a:rPr lang="en-US" sz="1400" i="1" dirty="0" smtClean="0">
                <a:solidFill>
                  <a:srgbClr val="000000"/>
                </a:solidFill>
                <a:latin typeface="Times New Roman" pitchFamily="16" charset="0"/>
              </a:rPr>
              <a:t>University of Massachusetts</a:t>
            </a:r>
            <a:r>
              <a:rPr lang="ru-RU" sz="1400" i="1" dirty="0" smtClean="0">
                <a:solidFill>
                  <a:srgbClr val="000000"/>
                </a:solidFill>
                <a:latin typeface="Times New Roman" pitchFamily="16" charset="0"/>
              </a:rPr>
              <a:t>)</a:t>
            </a:r>
          </a:p>
          <a:p>
            <a:pPr algn="r"/>
            <a:endParaRPr lang="ru-RU" sz="1400" i="1" dirty="0" smtClean="0">
              <a:latin typeface="Calibri" pitchFamily="34" charset="0"/>
            </a:endParaRPr>
          </a:p>
          <a:p>
            <a:endParaRPr lang="ru-RU" sz="1400" i="1" dirty="0" smtClean="0">
              <a:latin typeface="Calibri" pitchFamily="34" charset="0"/>
            </a:endParaRPr>
          </a:p>
          <a:p>
            <a:endParaRPr lang="ru-RU" dirty="0"/>
          </a:p>
        </p:txBody>
      </p:sp>
      <p:pic>
        <p:nvPicPr>
          <p:cNvPr id="155650" name="Picture 2" descr="http://success7days.ru/wp-content/uploads/2011/08/1267096866_adaptaciya-v-kanade.jpg"/>
          <p:cNvPicPr>
            <a:picLocks noChangeAspect="1" noChangeArrowheads="1"/>
          </p:cNvPicPr>
          <p:nvPr/>
        </p:nvPicPr>
        <p:blipFill>
          <a:blip r:embed="rId2" cstate="print"/>
          <a:srcRect/>
          <a:stretch>
            <a:fillRect/>
          </a:stretch>
        </p:blipFill>
        <p:spPr bwMode="auto">
          <a:xfrm>
            <a:off x="2015976" y="899517"/>
            <a:ext cx="6624736" cy="4683394"/>
          </a:xfrm>
          <a:prstGeom prst="rect">
            <a:avLst/>
          </a:prstGeom>
          <a:solidFill>
            <a:srgbClr val="00B050"/>
          </a:solidFill>
          <a:ln>
            <a:solidFill>
              <a:srgbClr val="00B050"/>
            </a:solidFill>
          </a:ln>
        </p:spPr>
      </p:pic>
      <p:sp>
        <p:nvSpPr>
          <p:cNvPr id="3" name="TextBox 2"/>
          <p:cNvSpPr txBox="1"/>
          <p:nvPr/>
        </p:nvSpPr>
        <p:spPr>
          <a:xfrm>
            <a:off x="935856" y="395461"/>
            <a:ext cx="8496944" cy="550279"/>
          </a:xfrm>
          <a:prstGeom prst="rect">
            <a:avLst/>
          </a:prstGeom>
          <a:noFill/>
        </p:spPr>
        <p:txBody>
          <a:bodyPr wrap="square" rtlCol="0">
            <a:spAutoFit/>
          </a:bodyPr>
          <a:lstStyle/>
          <a:p>
            <a:pPr algn="ctr"/>
            <a:r>
              <a:rPr lang="ru-RU" sz="3200" dirty="0" smtClean="0">
                <a:latin typeface="Calibri" pitchFamily="34" charset="0"/>
              </a:rPr>
              <a:t>2. ТЕОРИИ ОБУЧЕНИЯ И РАЗВИТИЯ ЧЕЛОВЕКА</a:t>
            </a:r>
            <a:endParaRPr lang="ru-RU" sz="3200" dirty="0">
              <a:latin typeface="Calibri" pitchFamily="34" charset="0"/>
            </a:endParaRPr>
          </a:p>
        </p:txBody>
      </p:sp>
      <p:sp>
        <p:nvSpPr>
          <p:cNvPr id="7" name="Номер слайда 6"/>
          <p:cNvSpPr>
            <a:spLocks noGrp="1"/>
          </p:cNvSpPr>
          <p:nvPr>
            <p:ph type="sldNum" idx="12"/>
          </p:nvPr>
        </p:nvSpPr>
        <p:spPr/>
        <p:txBody>
          <a:bodyPr/>
          <a:lstStyle/>
          <a:p>
            <a:pPr>
              <a:defRPr/>
            </a:pPr>
            <a:fld id="{5B3C2506-B21D-4249-98F7-5EBB34377091}" type="slidenum">
              <a:rPr lang="en-GB" smtClean="0"/>
              <a:pPr>
                <a:defRPr/>
              </a:pPr>
              <a:t>14</a:t>
            </a:fld>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863848" y="251445"/>
            <a:ext cx="8229600" cy="562074"/>
          </a:xfrm>
          <a:prstGeom prst="rect">
            <a:avLst/>
          </a:prstGeom>
        </p:spPr>
        <p:txBody>
          <a:bodyPr vert="horz" lIns="91440" tIns="45720" rIns="91440" bIns="45720" rtlCol="0" anchor="ctr">
            <a:normAutofit/>
          </a:bodyPr>
          <a:lstStyle/>
          <a:p>
            <a:pPr algn="ctr"/>
            <a:r>
              <a:rPr lang="ru-RU" sz="2400" dirty="0" smtClean="0">
                <a:latin typeface="Calibri" pitchFamily="34" charset="0"/>
                <a:ea typeface="+mj-ea"/>
                <a:cs typeface="+mj-cs"/>
              </a:rPr>
              <a:t>ТРИ СПОРНЫХ ВОПРОСА В ТЕОРИИ РАЗВИТИЯ ЧЕЛОВЕКА</a:t>
            </a:r>
          </a:p>
        </p:txBody>
      </p:sp>
      <p:sp>
        <p:nvSpPr>
          <p:cNvPr id="3" name="TextBox 2"/>
          <p:cNvSpPr txBox="1"/>
          <p:nvPr/>
        </p:nvSpPr>
        <p:spPr>
          <a:xfrm>
            <a:off x="359792" y="971525"/>
            <a:ext cx="2592288" cy="550279"/>
          </a:xfrm>
          <a:prstGeom prst="rect">
            <a:avLst/>
          </a:prstGeom>
          <a:noFill/>
        </p:spPr>
        <p:txBody>
          <a:bodyPr wrap="square" rtlCol="0">
            <a:spAutoFit/>
          </a:bodyPr>
          <a:lstStyle/>
          <a:p>
            <a:pPr algn="ctr"/>
            <a:r>
              <a:rPr lang="ru-RU" sz="1600" b="1" dirty="0" smtClean="0">
                <a:solidFill>
                  <a:schemeClr val="bg2">
                    <a:lumMod val="75000"/>
                  </a:schemeClr>
                </a:solidFill>
                <a:latin typeface="Calibri" pitchFamily="34" charset="0"/>
              </a:rPr>
              <a:t>1. Какие факторы              объекта влияния?</a:t>
            </a:r>
            <a:endParaRPr lang="ru-RU" sz="1600" b="1" dirty="0">
              <a:solidFill>
                <a:schemeClr val="bg2">
                  <a:lumMod val="75000"/>
                </a:schemeClr>
              </a:solidFill>
              <a:latin typeface="Calibri" pitchFamily="34" charset="0"/>
            </a:endParaRPr>
          </a:p>
        </p:txBody>
      </p:sp>
      <p:sp>
        <p:nvSpPr>
          <p:cNvPr id="8" name="TextBox 7"/>
          <p:cNvSpPr txBox="1"/>
          <p:nvPr/>
        </p:nvSpPr>
        <p:spPr>
          <a:xfrm>
            <a:off x="503808" y="1547589"/>
            <a:ext cx="3024336" cy="321306"/>
          </a:xfrm>
          <a:prstGeom prst="rect">
            <a:avLst/>
          </a:prstGeom>
          <a:noFill/>
        </p:spPr>
        <p:txBody>
          <a:bodyPr wrap="square" rtlCol="0">
            <a:spAutoFit/>
          </a:bodyPr>
          <a:lstStyle/>
          <a:p>
            <a:r>
              <a:rPr lang="ru-RU" sz="1600" dirty="0" smtClean="0">
                <a:latin typeface="Calibri" pitchFamily="34" charset="0"/>
              </a:rPr>
              <a:t>Природа (наследственность)?</a:t>
            </a:r>
          </a:p>
        </p:txBody>
      </p:sp>
      <p:sp>
        <p:nvSpPr>
          <p:cNvPr id="9" name="TextBox 8"/>
          <p:cNvSpPr txBox="1"/>
          <p:nvPr/>
        </p:nvSpPr>
        <p:spPr>
          <a:xfrm>
            <a:off x="3816176" y="971525"/>
            <a:ext cx="2592288" cy="550279"/>
          </a:xfrm>
          <a:prstGeom prst="rect">
            <a:avLst/>
          </a:prstGeom>
          <a:noFill/>
        </p:spPr>
        <p:txBody>
          <a:bodyPr wrap="square" rtlCol="0">
            <a:spAutoFit/>
          </a:bodyPr>
          <a:lstStyle/>
          <a:p>
            <a:pPr algn="ctr"/>
            <a:r>
              <a:rPr lang="ru-RU" sz="1600" b="1" dirty="0" smtClean="0">
                <a:solidFill>
                  <a:schemeClr val="bg2">
                    <a:lumMod val="75000"/>
                  </a:schemeClr>
                </a:solidFill>
                <a:latin typeface="Calibri" pitchFamily="34" charset="0"/>
              </a:rPr>
              <a:t>2. Какой характер</a:t>
            </a:r>
          </a:p>
          <a:p>
            <a:pPr algn="ctr"/>
            <a:r>
              <a:rPr lang="ru-RU" sz="1600" b="1" dirty="0" smtClean="0">
                <a:solidFill>
                  <a:schemeClr val="bg2">
                    <a:lumMod val="75000"/>
                  </a:schemeClr>
                </a:solidFill>
                <a:latin typeface="Calibri" pitchFamily="34" charset="0"/>
              </a:rPr>
              <a:t> объекта развития? </a:t>
            </a:r>
          </a:p>
        </p:txBody>
      </p:sp>
      <p:sp>
        <p:nvSpPr>
          <p:cNvPr id="10" name="TextBox 9"/>
          <p:cNvSpPr txBox="1"/>
          <p:nvPr/>
        </p:nvSpPr>
        <p:spPr>
          <a:xfrm>
            <a:off x="4320232" y="1547589"/>
            <a:ext cx="1728192" cy="321306"/>
          </a:xfrm>
          <a:prstGeom prst="rect">
            <a:avLst/>
          </a:prstGeom>
          <a:noFill/>
        </p:spPr>
        <p:txBody>
          <a:bodyPr wrap="square" rtlCol="0">
            <a:spAutoFit/>
          </a:bodyPr>
          <a:lstStyle/>
          <a:p>
            <a:r>
              <a:rPr lang="ru-RU" sz="1600" dirty="0" smtClean="0">
                <a:latin typeface="Calibri" pitchFamily="34" charset="0"/>
              </a:rPr>
              <a:t>Непрерывность?</a:t>
            </a:r>
          </a:p>
        </p:txBody>
      </p:sp>
      <p:pic>
        <p:nvPicPr>
          <p:cNvPr id="104452" name="Picture 4" descr="http://media.nn.ru/data/forum/images/2015-12/136631828-gxclcgzm0ts.jpg"/>
          <p:cNvPicPr>
            <a:picLocks noChangeAspect="1" noChangeArrowheads="1"/>
          </p:cNvPicPr>
          <p:nvPr/>
        </p:nvPicPr>
        <p:blipFill>
          <a:blip r:embed="rId3" cstate="print"/>
          <a:srcRect/>
          <a:stretch>
            <a:fillRect/>
          </a:stretch>
        </p:blipFill>
        <p:spPr bwMode="auto">
          <a:xfrm>
            <a:off x="647824" y="1907629"/>
            <a:ext cx="2376264" cy="1832008"/>
          </a:xfrm>
          <a:prstGeom prst="rect">
            <a:avLst/>
          </a:prstGeom>
          <a:noFill/>
        </p:spPr>
      </p:pic>
      <p:sp>
        <p:nvSpPr>
          <p:cNvPr id="12" name="TextBox 11"/>
          <p:cNvSpPr txBox="1"/>
          <p:nvPr/>
        </p:nvSpPr>
        <p:spPr>
          <a:xfrm>
            <a:off x="1295896" y="4067869"/>
            <a:ext cx="720080" cy="349968"/>
          </a:xfrm>
          <a:prstGeom prst="rect">
            <a:avLst/>
          </a:prstGeom>
          <a:noFill/>
        </p:spPr>
        <p:txBody>
          <a:bodyPr wrap="square" rtlCol="0">
            <a:spAutoFit/>
          </a:bodyPr>
          <a:lstStyle/>
          <a:p>
            <a:pPr algn="ctr"/>
            <a:r>
              <a:rPr lang="ru-RU" dirty="0" smtClean="0">
                <a:latin typeface="Calibri" pitchFamily="34" charset="0"/>
              </a:rPr>
              <a:t>ИЛИ</a:t>
            </a:r>
            <a:endParaRPr lang="ru-RU" dirty="0">
              <a:latin typeface="Calibri" pitchFamily="34" charset="0"/>
            </a:endParaRPr>
          </a:p>
        </p:txBody>
      </p:sp>
      <p:sp>
        <p:nvSpPr>
          <p:cNvPr id="13" name="Прямоугольник 12"/>
          <p:cNvSpPr/>
          <p:nvPr/>
        </p:nvSpPr>
        <p:spPr>
          <a:xfrm>
            <a:off x="575816" y="4571925"/>
            <a:ext cx="2880320" cy="321306"/>
          </a:xfrm>
          <a:prstGeom prst="rect">
            <a:avLst/>
          </a:prstGeom>
        </p:spPr>
        <p:txBody>
          <a:bodyPr wrap="square">
            <a:spAutoFit/>
          </a:bodyPr>
          <a:lstStyle/>
          <a:p>
            <a:r>
              <a:rPr lang="ru-RU" sz="1600" dirty="0" smtClean="0">
                <a:latin typeface="Calibri" pitchFamily="34" charset="0"/>
              </a:rPr>
              <a:t>Воспитание  (внешняя среда)?</a:t>
            </a:r>
          </a:p>
        </p:txBody>
      </p:sp>
      <p:pic>
        <p:nvPicPr>
          <p:cNvPr id="104454" name="Picture 6" descr="http://farm2.static.flickr.com/1072/4606616082_025759ac82_o.jpg"/>
          <p:cNvPicPr>
            <a:picLocks noChangeAspect="1" noChangeArrowheads="1"/>
          </p:cNvPicPr>
          <p:nvPr/>
        </p:nvPicPr>
        <p:blipFill>
          <a:blip r:embed="rId4" cstate="print"/>
          <a:srcRect/>
          <a:stretch>
            <a:fillRect/>
          </a:stretch>
        </p:blipFill>
        <p:spPr bwMode="auto">
          <a:xfrm>
            <a:off x="575816" y="5075981"/>
            <a:ext cx="2880320" cy="1881298"/>
          </a:xfrm>
          <a:prstGeom prst="rect">
            <a:avLst/>
          </a:prstGeom>
          <a:noFill/>
        </p:spPr>
      </p:pic>
      <p:sp>
        <p:nvSpPr>
          <p:cNvPr id="16" name="TextBox 15"/>
          <p:cNvSpPr txBox="1"/>
          <p:nvPr/>
        </p:nvSpPr>
        <p:spPr>
          <a:xfrm>
            <a:off x="7848624" y="3995861"/>
            <a:ext cx="720080" cy="349968"/>
          </a:xfrm>
          <a:prstGeom prst="rect">
            <a:avLst/>
          </a:prstGeom>
          <a:noFill/>
        </p:spPr>
        <p:txBody>
          <a:bodyPr wrap="square" rtlCol="0">
            <a:spAutoFit/>
          </a:bodyPr>
          <a:lstStyle/>
          <a:p>
            <a:pPr algn="ctr"/>
            <a:r>
              <a:rPr lang="ru-RU" dirty="0" smtClean="0">
                <a:latin typeface="Calibri" pitchFamily="34" charset="0"/>
              </a:rPr>
              <a:t>ИЛИ</a:t>
            </a:r>
            <a:endParaRPr lang="ru-RU" dirty="0">
              <a:latin typeface="Calibri" pitchFamily="34" charset="0"/>
            </a:endParaRPr>
          </a:p>
        </p:txBody>
      </p:sp>
      <p:sp>
        <p:nvSpPr>
          <p:cNvPr id="17" name="Прямоугольник 16"/>
          <p:cNvSpPr/>
          <p:nvPr/>
        </p:nvSpPr>
        <p:spPr>
          <a:xfrm>
            <a:off x="3672160" y="4571925"/>
            <a:ext cx="2880320" cy="321306"/>
          </a:xfrm>
          <a:prstGeom prst="rect">
            <a:avLst/>
          </a:prstGeom>
        </p:spPr>
        <p:txBody>
          <a:bodyPr wrap="square">
            <a:spAutoFit/>
          </a:bodyPr>
          <a:lstStyle/>
          <a:p>
            <a:pPr algn="ctr"/>
            <a:r>
              <a:rPr lang="ru-RU" sz="1600" dirty="0" smtClean="0">
                <a:latin typeface="Calibri" pitchFamily="34" charset="0"/>
              </a:rPr>
              <a:t>Скачкообразность?</a:t>
            </a:r>
          </a:p>
        </p:txBody>
      </p:sp>
      <p:pic>
        <p:nvPicPr>
          <p:cNvPr id="104464" name="Picture 16" descr="http://mama.ua/media/uploads/%D0%BB%D0%B5%D1%81%D1%82%D0%BD%D0%B8%D1%86%D0%B0.jpg"/>
          <p:cNvPicPr>
            <a:picLocks noChangeAspect="1" noChangeArrowheads="1"/>
          </p:cNvPicPr>
          <p:nvPr/>
        </p:nvPicPr>
        <p:blipFill>
          <a:blip r:embed="rId5" cstate="print"/>
          <a:srcRect/>
          <a:stretch>
            <a:fillRect/>
          </a:stretch>
        </p:blipFill>
        <p:spPr bwMode="auto">
          <a:xfrm>
            <a:off x="3816176" y="5075981"/>
            <a:ext cx="2736303" cy="1824203"/>
          </a:xfrm>
          <a:prstGeom prst="rect">
            <a:avLst/>
          </a:prstGeom>
          <a:noFill/>
        </p:spPr>
      </p:pic>
      <p:sp>
        <p:nvSpPr>
          <p:cNvPr id="22" name="TextBox 21"/>
          <p:cNvSpPr txBox="1"/>
          <p:nvPr/>
        </p:nvSpPr>
        <p:spPr>
          <a:xfrm>
            <a:off x="6840512" y="971525"/>
            <a:ext cx="2592288" cy="550279"/>
          </a:xfrm>
          <a:prstGeom prst="rect">
            <a:avLst/>
          </a:prstGeom>
          <a:noFill/>
        </p:spPr>
        <p:txBody>
          <a:bodyPr wrap="square" rtlCol="0">
            <a:spAutoFit/>
          </a:bodyPr>
          <a:lstStyle/>
          <a:p>
            <a:pPr algn="ctr"/>
            <a:r>
              <a:rPr lang="ru-RU" sz="1600" b="1" dirty="0" smtClean="0">
                <a:solidFill>
                  <a:schemeClr val="bg2">
                    <a:lumMod val="75000"/>
                  </a:schemeClr>
                </a:solidFill>
                <a:latin typeface="Calibri" pitchFamily="34" charset="0"/>
              </a:rPr>
              <a:t>3. Какая природа </a:t>
            </a:r>
          </a:p>
          <a:p>
            <a:pPr algn="ctr"/>
            <a:r>
              <a:rPr lang="ru-RU" sz="1600" b="1" dirty="0" smtClean="0">
                <a:solidFill>
                  <a:schemeClr val="bg2">
                    <a:lumMod val="75000"/>
                  </a:schemeClr>
                </a:solidFill>
                <a:latin typeface="Calibri" pitchFamily="34" charset="0"/>
              </a:rPr>
              <a:t>объекта развития? </a:t>
            </a:r>
          </a:p>
        </p:txBody>
      </p:sp>
      <p:sp>
        <p:nvSpPr>
          <p:cNvPr id="24" name="TextBox 23"/>
          <p:cNvSpPr txBox="1"/>
          <p:nvPr/>
        </p:nvSpPr>
        <p:spPr>
          <a:xfrm>
            <a:off x="6984528" y="1547589"/>
            <a:ext cx="2808065" cy="321306"/>
          </a:xfrm>
          <a:prstGeom prst="rect">
            <a:avLst/>
          </a:prstGeom>
          <a:noFill/>
        </p:spPr>
        <p:txBody>
          <a:bodyPr wrap="square" rtlCol="0">
            <a:spAutoFit/>
          </a:bodyPr>
          <a:lstStyle/>
          <a:p>
            <a:pPr algn="ctr"/>
            <a:r>
              <a:rPr lang="ru-RU" sz="1600" dirty="0" smtClean="0">
                <a:latin typeface="Calibri" pitchFamily="34" charset="0"/>
              </a:rPr>
              <a:t>Человек- организм? </a:t>
            </a:r>
          </a:p>
        </p:txBody>
      </p:sp>
      <p:sp>
        <p:nvSpPr>
          <p:cNvPr id="25" name="Прямоугольник 24"/>
          <p:cNvSpPr/>
          <p:nvPr/>
        </p:nvSpPr>
        <p:spPr>
          <a:xfrm>
            <a:off x="7321517" y="4571925"/>
            <a:ext cx="2261966" cy="349968"/>
          </a:xfrm>
          <a:prstGeom prst="rect">
            <a:avLst/>
          </a:prstGeom>
        </p:spPr>
        <p:txBody>
          <a:bodyPr wrap="none">
            <a:spAutoFit/>
          </a:bodyPr>
          <a:lstStyle/>
          <a:p>
            <a:pPr algn="ctr"/>
            <a:r>
              <a:rPr lang="ru-RU" dirty="0" smtClean="0">
                <a:latin typeface="Calibri" pitchFamily="34" charset="0"/>
              </a:rPr>
              <a:t>Человек- механизм? </a:t>
            </a:r>
          </a:p>
        </p:txBody>
      </p:sp>
      <p:sp>
        <p:nvSpPr>
          <p:cNvPr id="26" name="TextBox 25"/>
          <p:cNvSpPr txBox="1"/>
          <p:nvPr/>
        </p:nvSpPr>
        <p:spPr>
          <a:xfrm>
            <a:off x="4680272" y="3995861"/>
            <a:ext cx="720080" cy="349968"/>
          </a:xfrm>
          <a:prstGeom prst="rect">
            <a:avLst/>
          </a:prstGeom>
          <a:noFill/>
        </p:spPr>
        <p:txBody>
          <a:bodyPr wrap="square" rtlCol="0">
            <a:spAutoFit/>
          </a:bodyPr>
          <a:lstStyle/>
          <a:p>
            <a:pPr algn="ctr"/>
            <a:r>
              <a:rPr lang="ru-RU" dirty="0" smtClean="0">
                <a:latin typeface="Calibri" pitchFamily="34" charset="0"/>
              </a:rPr>
              <a:t>ИЛИ</a:t>
            </a:r>
            <a:endParaRPr lang="ru-RU" dirty="0">
              <a:latin typeface="Calibri" pitchFamily="34" charset="0"/>
            </a:endParaRPr>
          </a:p>
        </p:txBody>
      </p:sp>
      <p:pic>
        <p:nvPicPr>
          <p:cNvPr id="104470" name="Picture 22" descr="http://chto-proishodit.ru/system/files/news/12.2014/biologicheskie_chasi.jpg"/>
          <p:cNvPicPr>
            <a:picLocks noChangeAspect="1" noChangeArrowheads="1"/>
          </p:cNvPicPr>
          <p:nvPr/>
        </p:nvPicPr>
        <p:blipFill>
          <a:blip r:embed="rId6" cstate="print"/>
          <a:srcRect/>
          <a:stretch>
            <a:fillRect/>
          </a:stretch>
        </p:blipFill>
        <p:spPr bwMode="auto">
          <a:xfrm>
            <a:off x="7056536" y="5003973"/>
            <a:ext cx="2448272" cy="1845035"/>
          </a:xfrm>
          <a:prstGeom prst="rect">
            <a:avLst/>
          </a:prstGeom>
          <a:noFill/>
        </p:spPr>
      </p:pic>
      <p:pic>
        <p:nvPicPr>
          <p:cNvPr id="104478" name="Picture 30" descr="http://corpusstatera.ru/wp-content/uploads/2015/10/%D1%81%D0%B2%D0%BE%D0%B1%D0%BE%D0%B4%D0%B0.jpg"/>
          <p:cNvPicPr>
            <a:picLocks noChangeAspect="1" noChangeArrowheads="1"/>
          </p:cNvPicPr>
          <p:nvPr/>
        </p:nvPicPr>
        <p:blipFill>
          <a:blip r:embed="rId7" cstate="print"/>
          <a:srcRect/>
          <a:stretch>
            <a:fillRect/>
          </a:stretch>
        </p:blipFill>
        <p:spPr bwMode="auto">
          <a:xfrm>
            <a:off x="6912520" y="1907629"/>
            <a:ext cx="2780480" cy="1872208"/>
          </a:xfrm>
          <a:prstGeom prst="rect">
            <a:avLst/>
          </a:prstGeom>
          <a:noFill/>
        </p:spPr>
      </p:pic>
      <p:pic>
        <p:nvPicPr>
          <p:cNvPr id="104484" name="Picture 36" descr="http://img.mota.ru/upload/wallpapers/2013/05/21/01/04/35988/xs0Nrb8edm-1680x1050.jpg"/>
          <p:cNvPicPr>
            <a:picLocks noChangeAspect="1" noChangeArrowheads="1"/>
          </p:cNvPicPr>
          <p:nvPr/>
        </p:nvPicPr>
        <p:blipFill>
          <a:blip r:embed="rId8" cstate="print"/>
          <a:srcRect/>
          <a:stretch>
            <a:fillRect/>
          </a:stretch>
        </p:blipFill>
        <p:spPr bwMode="auto">
          <a:xfrm>
            <a:off x="3672160" y="1907629"/>
            <a:ext cx="3024336" cy="1890210"/>
          </a:xfrm>
          <a:prstGeom prst="rect">
            <a:avLst/>
          </a:prstGeom>
          <a:noFill/>
        </p:spPr>
      </p:pic>
      <p:sp>
        <p:nvSpPr>
          <p:cNvPr id="37" name="TextBox 36"/>
          <p:cNvSpPr txBox="1"/>
          <p:nvPr/>
        </p:nvSpPr>
        <p:spPr>
          <a:xfrm>
            <a:off x="215776" y="7164213"/>
            <a:ext cx="7776864" cy="235449"/>
          </a:xfrm>
          <a:prstGeom prst="rect">
            <a:avLst/>
          </a:prstGeom>
          <a:noFill/>
        </p:spPr>
        <p:txBody>
          <a:bodyPr wrap="square" rtlCol="0">
            <a:spAutoFit/>
          </a:bodyPr>
          <a:lstStyle/>
          <a:p>
            <a:r>
              <a:rPr lang="ru-RU" sz="1000" i="1" dirty="0" err="1" smtClean="0">
                <a:solidFill>
                  <a:srgbClr val="000000"/>
                </a:solidFill>
                <a:latin typeface="Times New Roman" pitchFamily="16" charset="0"/>
              </a:rPr>
              <a:t>Грэйс</a:t>
            </a:r>
            <a:r>
              <a:rPr lang="ru-RU" sz="1000" i="1" dirty="0" smtClean="0">
                <a:solidFill>
                  <a:srgbClr val="000000"/>
                </a:solidFill>
                <a:latin typeface="Times New Roman" pitchFamily="16" charset="0"/>
              </a:rPr>
              <a:t> </a:t>
            </a:r>
            <a:r>
              <a:rPr lang="ru-RU" sz="1000" i="1" dirty="0" err="1" smtClean="0">
                <a:solidFill>
                  <a:srgbClr val="000000"/>
                </a:solidFill>
                <a:latin typeface="Times New Roman" pitchFamily="16" charset="0"/>
              </a:rPr>
              <a:t>Крайг</a:t>
            </a:r>
            <a:r>
              <a:rPr lang="ru-RU" sz="1000" i="1" dirty="0" smtClean="0">
                <a:solidFill>
                  <a:srgbClr val="000000"/>
                </a:solidFill>
                <a:latin typeface="Times New Roman" pitchFamily="16" charset="0"/>
              </a:rPr>
              <a:t>, «Психология развития» ; оригинал </a:t>
            </a:r>
            <a:r>
              <a:rPr lang="en-US" sz="1000" i="1" dirty="0" smtClean="0">
                <a:solidFill>
                  <a:srgbClr val="000000"/>
                </a:solidFill>
                <a:latin typeface="Times New Roman" pitchFamily="16" charset="0"/>
              </a:rPr>
              <a:t>Grace </a:t>
            </a:r>
            <a:r>
              <a:rPr lang="en-US" sz="1000" i="1" dirty="0" err="1" smtClean="0">
                <a:solidFill>
                  <a:srgbClr val="000000"/>
                </a:solidFill>
                <a:latin typeface="Times New Roman" pitchFamily="16" charset="0"/>
              </a:rPr>
              <a:t>J.Craig</a:t>
            </a:r>
            <a:r>
              <a:rPr lang="ru-RU" sz="1000" i="1" dirty="0" smtClean="0">
                <a:solidFill>
                  <a:srgbClr val="000000"/>
                </a:solidFill>
                <a:latin typeface="Times New Roman" pitchFamily="16" charset="0"/>
              </a:rPr>
              <a:t>, </a:t>
            </a:r>
            <a:r>
              <a:rPr lang="en-US" sz="1000" i="1" dirty="0" smtClean="0">
                <a:solidFill>
                  <a:srgbClr val="000000"/>
                </a:solidFill>
                <a:latin typeface="Times New Roman" pitchFamily="16" charset="0"/>
              </a:rPr>
              <a:t>Human Development</a:t>
            </a:r>
            <a:r>
              <a:rPr lang="ru-RU" sz="1000" i="1" dirty="0" smtClean="0">
                <a:solidFill>
                  <a:srgbClr val="000000"/>
                </a:solidFill>
                <a:latin typeface="Times New Roman" pitchFamily="16" charset="0"/>
              </a:rPr>
              <a:t> </a:t>
            </a:r>
            <a:r>
              <a:rPr lang="en-US" sz="1000" i="1" dirty="0" smtClean="0">
                <a:solidFill>
                  <a:srgbClr val="000000"/>
                </a:solidFill>
                <a:latin typeface="Times New Roman" pitchFamily="16" charset="0"/>
              </a:rPr>
              <a:t>University of Massachusetts</a:t>
            </a:r>
            <a:r>
              <a:rPr lang="ru-RU" sz="1000" i="1" dirty="0" smtClean="0">
                <a:solidFill>
                  <a:srgbClr val="000000"/>
                </a:solidFill>
                <a:latin typeface="Times New Roman" pitchFamily="16" charset="0"/>
              </a:rPr>
              <a:t>)</a:t>
            </a:r>
          </a:p>
        </p:txBody>
      </p:sp>
      <p:sp>
        <p:nvSpPr>
          <p:cNvPr id="38" name="Номер слайда 37"/>
          <p:cNvSpPr>
            <a:spLocks noGrp="1"/>
          </p:cNvSpPr>
          <p:nvPr>
            <p:ph type="sldNum" idx="12"/>
          </p:nvPr>
        </p:nvSpPr>
        <p:spPr/>
        <p:txBody>
          <a:bodyPr/>
          <a:lstStyle/>
          <a:p>
            <a:pPr>
              <a:defRPr/>
            </a:pPr>
            <a:fld id="{5B3C2506-B21D-4249-98F7-5EBB34377091}" type="slidenum">
              <a:rPr lang="en-GB" smtClean="0"/>
              <a:pPr>
                <a:defRPr/>
              </a:pPr>
              <a:t>15</a:t>
            </a:fld>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863848" y="251445"/>
            <a:ext cx="8229600" cy="562074"/>
          </a:xfrm>
          <a:prstGeom prst="rect">
            <a:avLst/>
          </a:prstGeom>
        </p:spPr>
        <p:txBody>
          <a:bodyPr vert="horz" lIns="91440" tIns="45720" rIns="91440" bIns="45720" rtlCol="0" anchor="ctr">
            <a:normAutofit/>
          </a:bodyPr>
          <a:lstStyle/>
          <a:p>
            <a:pPr algn="ctr"/>
            <a:r>
              <a:rPr lang="ru-RU" sz="2400" dirty="0" smtClean="0">
                <a:latin typeface="Calibri" pitchFamily="34" charset="0"/>
                <a:ea typeface="+mj-ea"/>
                <a:cs typeface="+mj-cs"/>
              </a:rPr>
              <a:t>ОСНОВНЫЕ ТЕОРИИ РАЗВИТИЯ ЧЕЛОВЕКА</a:t>
            </a:r>
          </a:p>
        </p:txBody>
      </p:sp>
      <p:sp>
        <p:nvSpPr>
          <p:cNvPr id="7" name="TextBox 6"/>
          <p:cNvSpPr txBox="1"/>
          <p:nvPr/>
        </p:nvSpPr>
        <p:spPr>
          <a:xfrm>
            <a:off x="431800" y="899517"/>
            <a:ext cx="2304256" cy="2525435"/>
          </a:xfrm>
          <a:prstGeom prst="rect">
            <a:avLst/>
          </a:prstGeom>
          <a:solidFill>
            <a:srgbClr val="C0E399"/>
          </a:solidFill>
        </p:spPr>
        <p:txBody>
          <a:bodyPr wrap="square" rtlCol="0">
            <a:spAutoFit/>
          </a:bodyPr>
          <a:lstStyle/>
          <a:p>
            <a:r>
              <a:rPr lang="ru-RU" sz="1600" b="1" dirty="0" err="1" smtClean="0">
                <a:solidFill>
                  <a:srgbClr val="000000"/>
                </a:solidFill>
                <a:latin typeface="Calibri" pitchFamily="34" charset="0"/>
              </a:rPr>
              <a:t>Бихевиористские</a:t>
            </a:r>
            <a:endParaRPr lang="ru-RU" sz="1600" b="1" dirty="0" smtClean="0">
              <a:latin typeface="Calibri" pitchFamily="34" charset="0"/>
            </a:endParaRPr>
          </a:p>
          <a:p>
            <a:endParaRPr lang="ru-RU" sz="1400" dirty="0" smtClean="0">
              <a:latin typeface="Calibri" pitchFamily="34" charset="0"/>
            </a:endParaRPr>
          </a:p>
          <a:p>
            <a:r>
              <a:rPr lang="ru-RU" sz="1400" dirty="0" smtClean="0">
                <a:latin typeface="Calibri" pitchFamily="34" charset="0"/>
              </a:rPr>
              <a:t>Каждый индивид формируется благодаря процессу образования связей между стимулами и своими реакциями на них или между вариантами поведения и их последствиями. Таким образом, процесс </a:t>
            </a:r>
            <a:r>
              <a:rPr lang="ru-RU" sz="1400" dirty="0" err="1" smtClean="0">
                <a:latin typeface="Calibri" pitchFamily="34" charset="0"/>
              </a:rPr>
              <a:t>научения</a:t>
            </a:r>
            <a:r>
              <a:rPr lang="ru-RU" sz="1400" dirty="0" smtClean="0">
                <a:latin typeface="Calibri" pitchFamily="34" charset="0"/>
              </a:rPr>
              <a:t> происходит автоматически.</a:t>
            </a:r>
            <a:endParaRPr lang="ru-RU" dirty="0"/>
          </a:p>
        </p:txBody>
      </p:sp>
      <p:sp>
        <p:nvSpPr>
          <p:cNvPr id="9" name="TextBox 8"/>
          <p:cNvSpPr txBox="1"/>
          <p:nvPr/>
        </p:nvSpPr>
        <p:spPr>
          <a:xfrm>
            <a:off x="2736056" y="899517"/>
            <a:ext cx="2304256" cy="2926186"/>
          </a:xfrm>
          <a:prstGeom prst="rect">
            <a:avLst/>
          </a:prstGeom>
          <a:solidFill>
            <a:srgbClr val="FFFFB9"/>
          </a:solidFill>
        </p:spPr>
        <p:txBody>
          <a:bodyPr wrap="square" rtlCol="0">
            <a:spAutoFit/>
          </a:bodyPr>
          <a:lstStyle/>
          <a:p>
            <a:r>
              <a:rPr lang="ru-RU" sz="1600" b="1" dirty="0" smtClean="0">
                <a:solidFill>
                  <a:srgbClr val="000000"/>
                </a:solidFill>
                <a:latin typeface="Calibri" pitchFamily="34" charset="0"/>
              </a:rPr>
              <a:t>Психоаналитические</a:t>
            </a:r>
          </a:p>
          <a:p>
            <a:endParaRPr lang="ru-RU" sz="1400" dirty="0" smtClean="0">
              <a:solidFill>
                <a:srgbClr val="000000"/>
              </a:solidFill>
              <a:latin typeface="Calibri" pitchFamily="34" charset="0"/>
            </a:endParaRPr>
          </a:p>
          <a:p>
            <a:r>
              <a:rPr lang="ru-RU" sz="1400" dirty="0" smtClean="0">
                <a:solidFill>
                  <a:srgbClr val="000000"/>
                </a:solidFill>
                <a:latin typeface="Calibri" pitchFamily="34" charset="0"/>
              </a:rPr>
              <a:t>Предполагают, что в основе человеческого поведения лежат иррациональные бессознательные мотивации, зачастую возникающие ещё в раннем детстве.</a:t>
            </a:r>
          </a:p>
          <a:p>
            <a:endParaRPr lang="ru-RU" sz="1400" dirty="0" smtClean="0">
              <a:solidFill>
                <a:srgbClr val="000000"/>
              </a:solidFill>
              <a:latin typeface="Calibri" pitchFamily="34" charset="0"/>
            </a:endParaRPr>
          </a:p>
          <a:p>
            <a:endParaRPr lang="ru-RU" sz="1400" dirty="0" smtClean="0">
              <a:solidFill>
                <a:srgbClr val="000000"/>
              </a:solidFill>
              <a:latin typeface="Calibri" pitchFamily="34" charset="0"/>
            </a:endParaRPr>
          </a:p>
          <a:p>
            <a:endParaRPr lang="ru-RU" sz="1400" dirty="0" smtClean="0">
              <a:solidFill>
                <a:srgbClr val="000000"/>
              </a:solidFill>
              <a:latin typeface="Calibri" pitchFamily="34" charset="0"/>
            </a:endParaRPr>
          </a:p>
          <a:p>
            <a:endParaRPr lang="ru-RU" sz="1400" dirty="0" smtClean="0">
              <a:solidFill>
                <a:srgbClr val="000000"/>
              </a:solidFill>
              <a:latin typeface="Calibri" pitchFamily="34" charset="0"/>
            </a:endParaRPr>
          </a:p>
          <a:p>
            <a:endParaRPr lang="ru-RU" sz="1400" dirty="0">
              <a:latin typeface="Calibri" pitchFamily="34" charset="0"/>
            </a:endParaRPr>
          </a:p>
        </p:txBody>
      </p:sp>
      <p:sp>
        <p:nvSpPr>
          <p:cNvPr id="10" name="TextBox 9"/>
          <p:cNvSpPr txBox="1"/>
          <p:nvPr/>
        </p:nvSpPr>
        <p:spPr>
          <a:xfrm>
            <a:off x="5040312" y="899517"/>
            <a:ext cx="2304256" cy="2926186"/>
          </a:xfrm>
          <a:prstGeom prst="rect">
            <a:avLst/>
          </a:prstGeom>
          <a:solidFill>
            <a:srgbClr val="FFE1FF"/>
          </a:solidFill>
        </p:spPr>
        <p:txBody>
          <a:bodyPr wrap="square" rtlCol="0">
            <a:spAutoFit/>
          </a:bodyPr>
          <a:lstStyle/>
          <a:p>
            <a:pPr algn="ctr"/>
            <a:r>
              <a:rPr lang="ru-RU" sz="1600" b="1" dirty="0" smtClean="0">
                <a:solidFill>
                  <a:srgbClr val="000000"/>
                </a:solidFill>
                <a:latin typeface="Calibri" pitchFamily="34" charset="0"/>
              </a:rPr>
              <a:t>Когнитивная</a:t>
            </a:r>
          </a:p>
          <a:p>
            <a:endParaRPr lang="ru-RU" sz="1400" dirty="0" smtClean="0">
              <a:solidFill>
                <a:srgbClr val="000000"/>
              </a:solidFill>
              <a:latin typeface="Calibri" pitchFamily="34" charset="0"/>
            </a:endParaRPr>
          </a:p>
          <a:p>
            <a:r>
              <a:rPr lang="ru-RU" sz="1400" dirty="0" smtClean="0">
                <a:latin typeface="Calibri" pitchFamily="34" charset="0"/>
              </a:rPr>
              <a:t>Представляют людей рациональными, активными, знающими и умелыми. Согласно мнению </a:t>
            </a:r>
            <a:r>
              <a:rPr lang="ru-RU" sz="1400" dirty="0" err="1" smtClean="0">
                <a:latin typeface="Calibri" pitchFamily="34" charset="0"/>
              </a:rPr>
              <a:t>теоретиков-когнитивистов</a:t>
            </a:r>
            <a:r>
              <a:rPr lang="ru-RU" sz="1400" dirty="0" smtClean="0">
                <a:latin typeface="Calibri" pitchFamily="34" charset="0"/>
              </a:rPr>
              <a:t>, люди не просто получают, но и обрабатывают информацию. Каждый человек является мыслителем и творцом своей реальности.</a:t>
            </a:r>
            <a:endParaRPr lang="ru-RU" sz="1400" dirty="0">
              <a:latin typeface="Calibri" pitchFamily="34" charset="0"/>
            </a:endParaRPr>
          </a:p>
        </p:txBody>
      </p:sp>
      <p:sp>
        <p:nvSpPr>
          <p:cNvPr id="13" name="TextBox 12"/>
          <p:cNvSpPr txBox="1"/>
          <p:nvPr/>
        </p:nvSpPr>
        <p:spPr>
          <a:xfrm>
            <a:off x="7344568" y="899517"/>
            <a:ext cx="2304256" cy="2783070"/>
          </a:xfrm>
          <a:prstGeom prst="rect">
            <a:avLst/>
          </a:prstGeom>
          <a:solidFill>
            <a:srgbClr val="9FE6FF"/>
          </a:solidFill>
        </p:spPr>
        <p:txBody>
          <a:bodyPr wrap="square" rtlCol="0">
            <a:spAutoFit/>
          </a:bodyPr>
          <a:lstStyle/>
          <a:p>
            <a:pPr marL="0" lvl="1" indent="0" algn="ctr"/>
            <a:r>
              <a:rPr lang="ru-RU" sz="1600" b="1" dirty="0" err="1" smtClean="0">
                <a:solidFill>
                  <a:srgbClr val="000000"/>
                </a:solidFill>
                <a:latin typeface="Calibri" pitchFamily="34" charset="0"/>
              </a:rPr>
              <a:t>Социокультурная</a:t>
            </a:r>
            <a:endParaRPr lang="ru-RU" sz="1600" b="1" dirty="0" smtClean="0">
              <a:solidFill>
                <a:srgbClr val="000000"/>
              </a:solidFill>
              <a:latin typeface="Calibri" pitchFamily="34" charset="0"/>
            </a:endParaRPr>
          </a:p>
          <a:p>
            <a:pPr marL="0" lvl="1" indent="0" algn="ctr"/>
            <a:endParaRPr lang="ru-RU" sz="1400" dirty="0" smtClean="0">
              <a:solidFill>
                <a:srgbClr val="000000"/>
              </a:solidFill>
              <a:latin typeface="Calibri" pitchFamily="34" charset="0"/>
            </a:endParaRPr>
          </a:p>
          <a:p>
            <a:pPr marL="0" lvl="1" indent="0"/>
            <a:r>
              <a:rPr lang="ru-RU" sz="1400" dirty="0" smtClean="0">
                <a:solidFill>
                  <a:srgbClr val="000000"/>
                </a:solidFill>
                <a:latin typeface="Calibri" pitchFamily="34" charset="0"/>
              </a:rPr>
              <a:t>Развитие темперамента, социальных навыков, способности выражать и распознавать эмоции. Влияние семьи, круг общения, культурный уровень общества в целом.</a:t>
            </a:r>
          </a:p>
          <a:p>
            <a:pPr marL="0" lvl="1" indent="0"/>
            <a:endParaRPr lang="ru-RU" sz="1400" dirty="0" smtClean="0">
              <a:solidFill>
                <a:srgbClr val="000000"/>
              </a:solidFill>
              <a:latin typeface="Calibri" pitchFamily="34" charset="0"/>
            </a:endParaRPr>
          </a:p>
          <a:p>
            <a:pPr marL="0" lvl="1" indent="0"/>
            <a:endParaRPr lang="ru-RU" sz="1400" dirty="0" smtClean="0">
              <a:solidFill>
                <a:srgbClr val="000000"/>
              </a:solidFill>
              <a:latin typeface="Calibri" pitchFamily="34" charset="0"/>
            </a:endParaRPr>
          </a:p>
          <a:p>
            <a:pPr marL="0" lvl="1" indent="0"/>
            <a:endParaRPr lang="ru-RU" sz="1400" dirty="0" smtClean="0">
              <a:solidFill>
                <a:srgbClr val="000000"/>
              </a:solidFill>
              <a:latin typeface="Calibri" pitchFamily="34" charset="0"/>
            </a:endParaRPr>
          </a:p>
          <a:p>
            <a:pPr marL="0" lvl="1" indent="0"/>
            <a:endParaRPr lang="ru-RU" dirty="0"/>
          </a:p>
        </p:txBody>
      </p:sp>
      <p:pic>
        <p:nvPicPr>
          <p:cNvPr id="15" name="Picture 6" descr="http://allpsych.ucoz.ru/_ph/2/2/227815947.gif"/>
          <p:cNvPicPr>
            <a:picLocks noChangeAspect="1" noChangeArrowheads="1"/>
          </p:cNvPicPr>
          <p:nvPr/>
        </p:nvPicPr>
        <p:blipFill>
          <a:blip r:embed="rId2" cstate="print"/>
          <a:srcRect/>
          <a:stretch>
            <a:fillRect/>
          </a:stretch>
        </p:blipFill>
        <p:spPr bwMode="auto">
          <a:xfrm>
            <a:off x="2736056" y="3851845"/>
            <a:ext cx="2266950" cy="2562226"/>
          </a:xfrm>
          <a:prstGeom prst="rect">
            <a:avLst/>
          </a:prstGeom>
          <a:solidFill>
            <a:srgbClr val="FFFF00"/>
          </a:solidFill>
          <a:ln>
            <a:solidFill>
              <a:srgbClr val="FFC000"/>
            </a:solidFill>
          </a:ln>
        </p:spPr>
      </p:pic>
      <p:pic>
        <p:nvPicPr>
          <p:cNvPr id="16" name="Picture 4" descr="http://img.hpu.edu.vn/upload/2015/09/29/20150929165023-6f654d21.jpg"/>
          <p:cNvPicPr>
            <a:picLocks noChangeAspect="1" noChangeArrowheads="1"/>
          </p:cNvPicPr>
          <p:nvPr/>
        </p:nvPicPr>
        <p:blipFill>
          <a:blip r:embed="rId3" cstate="print"/>
          <a:srcRect/>
          <a:stretch>
            <a:fillRect/>
          </a:stretch>
        </p:blipFill>
        <p:spPr bwMode="auto">
          <a:xfrm>
            <a:off x="431800" y="3419797"/>
            <a:ext cx="2264007" cy="2304256"/>
          </a:xfrm>
          <a:prstGeom prst="rect">
            <a:avLst/>
          </a:prstGeom>
          <a:noFill/>
        </p:spPr>
      </p:pic>
      <p:pic>
        <p:nvPicPr>
          <p:cNvPr id="17" name="Picture 2" descr="http://blog.questia.com/wp-content/uploads/2014/10/Behaviorism.png"/>
          <p:cNvPicPr>
            <a:picLocks noChangeAspect="1" noChangeArrowheads="1"/>
          </p:cNvPicPr>
          <p:nvPr/>
        </p:nvPicPr>
        <p:blipFill>
          <a:blip r:embed="rId4" cstate="print"/>
          <a:srcRect/>
          <a:stretch>
            <a:fillRect/>
          </a:stretch>
        </p:blipFill>
        <p:spPr bwMode="auto">
          <a:xfrm>
            <a:off x="431800" y="5580037"/>
            <a:ext cx="2304254" cy="1532970"/>
          </a:xfrm>
          <a:prstGeom prst="rect">
            <a:avLst/>
          </a:prstGeom>
          <a:noFill/>
        </p:spPr>
      </p:pic>
      <p:pic>
        <p:nvPicPr>
          <p:cNvPr id="147458" name="Picture 2" descr="https://tracyhighpsych.wikispaces.com/file/view/thinkingcap.gif/99373675/220x252/thinkingcap.gif"/>
          <p:cNvPicPr>
            <a:picLocks noChangeAspect="1" noChangeArrowheads="1"/>
          </p:cNvPicPr>
          <p:nvPr/>
        </p:nvPicPr>
        <p:blipFill>
          <a:blip r:embed="rId5" cstate="print"/>
          <a:srcRect/>
          <a:stretch>
            <a:fillRect/>
          </a:stretch>
        </p:blipFill>
        <p:spPr bwMode="auto">
          <a:xfrm>
            <a:off x="5040312" y="3779837"/>
            <a:ext cx="2304256" cy="2639422"/>
          </a:xfrm>
          <a:prstGeom prst="rect">
            <a:avLst/>
          </a:prstGeom>
          <a:noFill/>
        </p:spPr>
      </p:pic>
      <p:pic>
        <p:nvPicPr>
          <p:cNvPr id="147460" name="Picture 4" descr="https://edpsych391.files.wordpress.com/2013/04/edpsych2.gif"/>
          <p:cNvPicPr>
            <a:picLocks noChangeAspect="1" noChangeArrowheads="1"/>
          </p:cNvPicPr>
          <p:nvPr/>
        </p:nvPicPr>
        <p:blipFill>
          <a:blip r:embed="rId6" cstate="print"/>
          <a:srcRect/>
          <a:stretch>
            <a:fillRect/>
          </a:stretch>
        </p:blipFill>
        <p:spPr bwMode="auto">
          <a:xfrm>
            <a:off x="7344568" y="3707829"/>
            <a:ext cx="2304256" cy="2861976"/>
          </a:xfrm>
          <a:prstGeom prst="rect">
            <a:avLst/>
          </a:prstGeom>
          <a:noFill/>
        </p:spPr>
      </p:pic>
      <p:sp>
        <p:nvSpPr>
          <p:cNvPr id="21" name="TextBox 20"/>
          <p:cNvSpPr txBox="1"/>
          <p:nvPr/>
        </p:nvSpPr>
        <p:spPr>
          <a:xfrm>
            <a:off x="215776" y="7164213"/>
            <a:ext cx="7776864" cy="235449"/>
          </a:xfrm>
          <a:prstGeom prst="rect">
            <a:avLst/>
          </a:prstGeom>
          <a:noFill/>
        </p:spPr>
        <p:txBody>
          <a:bodyPr wrap="square" rtlCol="0">
            <a:spAutoFit/>
          </a:bodyPr>
          <a:lstStyle/>
          <a:p>
            <a:r>
              <a:rPr lang="ru-RU" sz="1000" i="1" dirty="0" err="1" smtClean="0">
                <a:solidFill>
                  <a:srgbClr val="000000"/>
                </a:solidFill>
                <a:latin typeface="Times New Roman" pitchFamily="16" charset="0"/>
              </a:rPr>
              <a:t>Грэйс</a:t>
            </a:r>
            <a:r>
              <a:rPr lang="ru-RU" sz="1000" i="1" dirty="0" smtClean="0">
                <a:solidFill>
                  <a:srgbClr val="000000"/>
                </a:solidFill>
                <a:latin typeface="Times New Roman" pitchFamily="16" charset="0"/>
              </a:rPr>
              <a:t> </a:t>
            </a:r>
            <a:r>
              <a:rPr lang="ru-RU" sz="1000" i="1" dirty="0" err="1" smtClean="0">
                <a:solidFill>
                  <a:srgbClr val="000000"/>
                </a:solidFill>
                <a:latin typeface="Times New Roman" pitchFamily="16" charset="0"/>
              </a:rPr>
              <a:t>Крайг</a:t>
            </a:r>
            <a:r>
              <a:rPr lang="ru-RU" sz="1000" i="1" dirty="0" smtClean="0">
                <a:solidFill>
                  <a:srgbClr val="000000"/>
                </a:solidFill>
                <a:latin typeface="Times New Roman" pitchFamily="16" charset="0"/>
              </a:rPr>
              <a:t>, «Психология развития» ; оригинал </a:t>
            </a:r>
            <a:r>
              <a:rPr lang="en-US" sz="1000" i="1" dirty="0" smtClean="0">
                <a:solidFill>
                  <a:srgbClr val="000000"/>
                </a:solidFill>
                <a:latin typeface="Times New Roman" pitchFamily="16" charset="0"/>
              </a:rPr>
              <a:t>Grace </a:t>
            </a:r>
            <a:r>
              <a:rPr lang="en-US" sz="1000" i="1" dirty="0" err="1" smtClean="0">
                <a:solidFill>
                  <a:srgbClr val="000000"/>
                </a:solidFill>
                <a:latin typeface="Times New Roman" pitchFamily="16" charset="0"/>
              </a:rPr>
              <a:t>J.Craig</a:t>
            </a:r>
            <a:r>
              <a:rPr lang="ru-RU" sz="1000" i="1" dirty="0" smtClean="0">
                <a:solidFill>
                  <a:srgbClr val="000000"/>
                </a:solidFill>
                <a:latin typeface="Times New Roman" pitchFamily="16" charset="0"/>
              </a:rPr>
              <a:t>, </a:t>
            </a:r>
            <a:r>
              <a:rPr lang="en-US" sz="1000" i="1" dirty="0" smtClean="0">
                <a:solidFill>
                  <a:srgbClr val="000000"/>
                </a:solidFill>
                <a:latin typeface="Times New Roman" pitchFamily="16" charset="0"/>
              </a:rPr>
              <a:t>Human Development</a:t>
            </a:r>
            <a:r>
              <a:rPr lang="ru-RU" sz="1000" i="1" dirty="0" smtClean="0">
                <a:solidFill>
                  <a:srgbClr val="000000"/>
                </a:solidFill>
                <a:latin typeface="Times New Roman" pitchFamily="16" charset="0"/>
              </a:rPr>
              <a:t> </a:t>
            </a:r>
            <a:r>
              <a:rPr lang="en-US" sz="1000" i="1" dirty="0" smtClean="0">
                <a:solidFill>
                  <a:srgbClr val="000000"/>
                </a:solidFill>
                <a:latin typeface="Times New Roman" pitchFamily="16" charset="0"/>
              </a:rPr>
              <a:t>University of Massachusetts</a:t>
            </a:r>
            <a:r>
              <a:rPr lang="ru-RU" sz="1000" i="1" dirty="0" smtClean="0">
                <a:solidFill>
                  <a:srgbClr val="000000"/>
                </a:solidFill>
                <a:latin typeface="Times New Roman" pitchFamily="16" charset="0"/>
              </a:rPr>
              <a:t>)</a:t>
            </a:r>
          </a:p>
        </p:txBody>
      </p:sp>
      <p:sp>
        <p:nvSpPr>
          <p:cNvPr id="22" name="Номер слайда 21"/>
          <p:cNvSpPr>
            <a:spLocks noGrp="1"/>
          </p:cNvSpPr>
          <p:nvPr>
            <p:ph type="sldNum" idx="12"/>
          </p:nvPr>
        </p:nvSpPr>
        <p:spPr/>
        <p:txBody>
          <a:bodyPr/>
          <a:lstStyle/>
          <a:p>
            <a:pPr>
              <a:defRPr/>
            </a:pPr>
            <a:fld id="{5B3C2506-B21D-4249-98F7-5EBB34377091}" type="slidenum">
              <a:rPr lang="en-GB" smtClean="0"/>
              <a:pPr>
                <a:defRPr/>
              </a:pPr>
              <a:t>16</a:t>
            </a:fld>
            <a:endParaRPr lang="en-GB"/>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ChangeArrowheads="1"/>
          </p:cNvSpPr>
          <p:nvPr/>
        </p:nvSpPr>
        <p:spPr bwMode="auto">
          <a:xfrm>
            <a:off x="359792" y="899517"/>
            <a:ext cx="7052400" cy="575726"/>
          </a:xfrm>
          <a:prstGeom prst="rect">
            <a:avLst/>
          </a:prstGeom>
          <a:noFill/>
          <a:ln w="9525">
            <a:noFill/>
            <a:miter lim="800000"/>
            <a:headEnd/>
            <a:tailEnd/>
          </a:ln>
        </p:spPr>
        <p:txBody>
          <a:bodyPr lIns="91430" tIns="45716" rIns="91430" bIns="45716"/>
          <a:lstStyle/>
          <a:p>
            <a:pPr marL="0" lvl="1" indent="0">
              <a:spcBef>
                <a:spcPct val="20000"/>
              </a:spcBef>
            </a:pPr>
            <a:r>
              <a:rPr lang="ru-RU" sz="1600" b="1" dirty="0">
                <a:solidFill>
                  <a:srgbClr val="00B050"/>
                </a:solidFill>
                <a:latin typeface="Calibri" pitchFamily="34" charset="0"/>
              </a:rPr>
              <a:t>Поведению </a:t>
            </a:r>
            <a:r>
              <a:rPr lang="ru-RU" sz="1600" b="1" dirty="0" smtClean="0">
                <a:solidFill>
                  <a:srgbClr val="00B050"/>
                </a:solidFill>
                <a:latin typeface="Calibri" pitchFamily="34" charset="0"/>
              </a:rPr>
              <a:t>обучаются</a:t>
            </a:r>
            <a:endParaRPr lang="en-US" sz="1600" b="1" dirty="0">
              <a:solidFill>
                <a:srgbClr val="00B050"/>
              </a:solidFill>
              <a:latin typeface="Calibri" pitchFamily="34" charset="0"/>
            </a:endParaRPr>
          </a:p>
        </p:txBody>
      </p:sp>
      <p:pic>
        <p:nvPicPr>
          <p:cNvPr id="12291" name="Picture 3" descr="photo72_2"/>
          <p:cNvPicPr>
            <a:picLocks noChangeAspect="1" noChangeArrowheads="1"/>
          </p:cNvPicPr>
          <p:nvPr/>
        </p:nvPicPr>
        <p:blipFill>
          <a:blip r:embed="rId3" cstate="print"/>
          <a:srcRect l="5496" b="10585"/>
          <a:stretch>
            <a:fillRect/>
          </a:stretch>
        </p:blipFill>
        <p:spPr bwMode="auto">
          <a:xfrm>
            <a:off x="8136656" y="539477"/>
            <a:ext cx="1584176" cy="1981387"/>
          </a:xfrm>
          <a:prstGeom prst="rect">
            <a:avLst/>
          </a:prstGeom>
          <a:noFill/>
          <a:ln w="9525">
            <a:noFill/>
            <a:miter lim="800000"/>
            <a:headEnd/>
            <a:tailEnd/>
          </a:ln>
        </p:spPr>
      </p:pic>
      <p:sp>
        <p:nvSpPr>
          <p:cNvPr id="337926" name="Rectangle 6"/>
          <p:cNvSpPr>
            <a:spLocks noChangeArrowheads="1"/>
          </p:cNvSpPr>
          <p:nvPr/>
        </p:nvSpPr>
        <p:spPr bwMode="auto">
          <a:xfrm>
            <a:off x="359792" y="1187549"/>
            <a:ext cx="7416824" cy="2017140"/>
          </a:xfrm>
          <a:prstGeom prst="rect">
            <a:avLst/>
          </a:prstGeom>
          <a:noFill/>
          <a:ln w="9525">
            <a:noFill/>
            <a:miter lim="800000"/>
            <a:headEnd/>
            <a:tailEnd/>
          </a:ln>
        </p:spPr>
        <p:txBody>
          <a:bodyPr lIns="91430" tIns="45716" rIns="91430" bIns="45716"/>
          <a:lstStyle/>
          <a:p>
            <a:pPr marL="0" lvl="1" indent="0" algn="just">
              <a:lnSpc>
                <a:spcPct val="75000"/>
              </a:lnSpc>
              <a:spcBef>
                <a:spcPct val="20000"/>
              </a:spcBef>
            </a:pPr>
            <a:r>
              <a:rPr lang="ru-RU" sz="1400" dirty="0">
                <a:latin typeface="Calibri" pitchFamily="34" charset="0"/>
              </a:rPr>
              <a:t>Всё поведение (в том числе </a:t>
            </a:r>
            <a:r>
              <a:rPr lang="ru-RU" sz="1400" dirty="0" smtClean="0">
                <a:latin typeface="Calibri" pitchFamily="34" charset="0"/>
              </a:rPr>
              <a:t>решение</a:t>
            </a:r>
            <a:r>
              <a:rPr lang="en-US" sz="1400" dirty="0" smtClean="0">
                <a:latin typeface="Calibri" pitchFamily="34" charset="0"/>
              </a:rPr>
              <a:t> </a:t>
            </a:r>
            <a:r>
              <a:rPr lang="ru-RU" sz="1400" dirty="0" smtClean="0">
                <a:latin typeface="Calibri" pitchFamily="34" charset="0"/>
              </a:rPr>
              <a:t>задач</a:t>
            </a:r>
            <a:r>
              <a:rPr lang="ru-RU" sz="1400" dirty="0">
                <a:latin typeface="Calibri" pitchFamily="34" charset="0"/>
              </a:rPr>
              <a:t>) – результат поэтапного </a:t>
            </a:r>
            <a:r>
              <a:rPr lang="ru-RU" sz="1400" dirty="0" err="1" smtClean="0">
                <a:latin typeface="Calibri" pitchFamily="34" charset="0"/>
              </a:rPr>
              <a:t>научения</a:t>
            </a:r>
            <a:r>
              <a:rPr lang="ru-RU" sz="1400" dirty="0" smtClean="0">
                <a:latin typeface="Calibri" pitchFamily="34" charset="0"/>
              </a:rPr>
              <a:t>.</a:t>
            </a:r>
            <a:endParaRPr lang="en-US" sz="1400" dirty="0" smtClean="0">
              <a:latin typeface="Calibri" pitchFamily="34" charset="0"/>
            </a:endParaRPr>
          </a:p>
          <a:p>
            <a:pPr marL="0" lvl="1" indent="0" algn="just">
              <a:lnSpc>
                <a:spcPct val="75000"/>
              </a:lnSpc>
              <a:spcBef>
                <a:spcPct val="20000"/>
              </a:spcBef>
            </a:pPr>
            <a:r>
              <a:rPr lang="ru-RU" sz="1400" b="1" dirty="0" err="1" smtClean="0">
                <a:latin typeface="Calibri" pitchFamily="34" charset="0"/>
              </a:rPr>
              <a:t>Обусловливание</a:t>
            </a:r>
            <a:r>
              <a:rPr lang="en-US" sz="1400" b="1" dirty="0" smtClean="0">
                <a:latin typeface="Calibri" pitchFamily="34" charset="0"/>
              </a:rPr>
              <a:t> - </a:t>
            </a:r>
            <a:r>
              <a:rPr lang="ru-RU" sz="1400" dirty="0" smtClean="0">
                <a:latin typeface="Calibri" pitchFamily="34" charset="0"/>
              </a:rPr>
              <a:t>процесс, благодаря которому определённый ответ связывается с определённым стимулом. </a:t>
            </a:r>
          </a:p>
          <a:p>
            <a:pPr marL="0" lvl="1" indent="0" algn="just">
              <a:lnSpc>
                <a:spcPct val="75000"/>
              </a:lnSpc>
              <a:spcBef>
                <a:spcPct val="20000"/>
              </a:spcBef>
            </a:pPr>
            <a:r>
              <a:rPr lang="ru-RU" sz="1400" b="1" dirty="0" smtClean="0">
                <a:latin typeface="Calibri" pitchFamily="34" charset="0"/>
              </a:rPr>
              <a:t>Классическое </a:t>
            </a:r>
            <a:r>
              <a:rPr lang="ru-RU" sz="1400" b="1" dirty="0" err="1" smtClean="0">
                <a:latin typeface="Calibri" pitchFamily="34" charset="0"/>
              </a:rPr>
              <a:t>обусловливание</a:t>
            </a:r>
            <a:r>
              <a:rPr lang="ru-RU" sz="1400" dirty="0" smtClean="0">
                <a:latin typeface="Calibri" pitchFamily="34" charset="0"/>
              </a:rPr>
              <a:t> - человек </a:t>
            </a:r>
            <a:r>
              <a:rPr lang="ru-RU" sz="1400" dirty="0">
                <a:latin typeface="Calibri" pitchFamily="34" charset="0"/>
              </a:rPr>
              <a:t>или животное обучается связывать нейтральный (условный) стимул с важным (безусловным) стимулом</a:t>
            </a:r>
            <a:r>
              <a:rPr lang="ru-RU" sz="1400" dirty="0" smtClean="0">
                <a:latin typeface="Calibri" pitchFamily="34" charset="0"/>
              </a:rPr>
              <a:t>. </a:t>
            </a:r>
          </a:p>
          <a:p>
            <a:pPr marL="0" lvl="1" indent="0" algn="just">
              <a:lnSpc>
                <a:spcPct val="75000"/>
              </a:lnSpc>
              <a:spcBef>
                <a:spcPct val="20000"/>
              </a:spcBef>
            </a:pPr>
            <a:r>
              <a:rPr lang="ru-RU" sz="1400" b="1" dirty="0" err="1" smtClean="0">
                <a:latin typeface="Calibri" pitchFamily="34" charset="0"/>
              </a:rPr>
              <a:t>Оперантное</a:t>
            </a:r>
            <a:r>
              <a:rPr lang="ru-RU" sz="1400" b="1" dirty="0" smtClean="0">
                <a:latin typeface="Calibri" pitchFamily="34" charset="0"/>
              </a:rPr>
              <a:t> </a:t>
            </a:r>
            <a:r>
              <a:rPr lang="ru-RU" sz="1400" b="1" dirty="0">
                <a:latin typeface="Calibri" pitchFamily="34" charset="0"/>
              </a:rPr>
              <a:t>(инструментальное) </a:t>
            </a:r>
            <a:r>
              <a:rPr lang="ru-RU" sz="1400" b="1" dirty="0" err="1" smtClean="0">
                <a:latin typeface="Calibri" pitchFamily="34" charset="0"/>
              </a:rPr>
              <a:t>обусловливание</a:t>
            </a:r>
            <a:r>
              <a:rPr lang="ru-RU" sz="1400" b="1" dirty="0" smtClean="0">
                <a:latin typeface="Calibri" pitchFamily="34" charset="0"/>
              </a:rPr>
              <a:t> </a:t>
            </a:r>
            <a:r>
              <a:rPr lang="ru-RU" sz="1400" dirty="0" smtClean="0">
                <a:latin typeface="Calibri" pitchFamily="34" charset="0"/>
              </a:rPr>
              <a:t>- процесс </a:t>
            </a:r>
            <a:r>
              <a:rPr lang="ru-RU" sz="1400" dirty="0" err="1">
                <a:latin typeface="Calibri" pitchFamily="34" charset="0"/>
              </a:rPr>
              <a:t>научения</a:t>
            </a:r>
            <a:r>
              <a:rPr lang="ru-RU" sz="1400" dirty="0">
                <a:latin typeface="Calibri" pitchFamily="34" charset="0"/>
              </a:rPr>
              <a:t>, при котором определённое действие вызывает определённое последствие; если это последствие желательно, человек/животное научается повторять это действие, если последствие имеет </a:t>
            </a:r>
            <a:r>
              <a:rPr lang="ru-RU" sz="1400" dirty="0" err="1">
                <a:latin typeface="Calibri" pitchFamily="34" charset="0"/>
              </a:rPr>
              <a:t>аверсивный</a:t>
            </a:r>
            <a:r>
              <a:rPr lang="ru-RU" sz="1400" dirty="0">
                <a:latin typeface="Calibri" pitchFamily="34" charset="0"/>
              </a:rPr>
              <a:t> характер – избегать</a:t>
            </a:r>
            <a:r>
              <a:rPr lang="ru-RU" sz="1400" dirty="0" smtClean="0">
                <a:latin typeface="Calibri" pitchFamily="34" charset="0"/>
              </a:rPr>
              <a:t>. </a:t>
            </a:r>
          </a:p>
          <a:p>
            <a:pPr marL="0" lvl="1" indent="0" algn="just">
              <a:lnSpc>
                <a:spcPct val="75000"/>
              </a:lnSpc>
              <a:spcBef>
                <a:spcPct val="20000"/>
              </a:spcBef>
            </a:pPr>
            <a:r>
              <a:rPr lang="ru-RU" sz="1400" b="1" dirty="0" smtClean="0">
                <a:latin typeface="Calibri" pitchFamily="34" charset="0"/>
              </a:rPr>
              <a:t>Подкрепление </a:t>
            </a:r>
            <a:r>
              <a:rPr lang="ru-RU" sz="1400" dirty="0" smtClean="0">
                <a:latin typeface="Calibri" pitchFamily="34" charset="0"/>
              </a:rPr>
              <a:t>- способ </a:t>
            </a:r>
            <a:r>
              <a:rPr lang="ru-RU" sz="1400" dirty="0" err="1">
                <a:latin typeface="Calibri" pitchFamily="34" charset="0"/>
              </a:rPr>
              <a:t>обусловливания</a:t>
            </a:r>
            <a:r>
              <a:rPr lang="ru-RU" sz="1400" dirty="0">
                <a:latin typeface="Calibri" pitchFamily="34" charset="0"/>
              </a:rPr>
              <a:t> – последствие действия при </a:t>
            </a:r>
            <a:r>
              <a:rPr lang="ru-RU" sz="1400" dirty="0" err="1">
                <a:latin typeface="Calibri" pitchFamily="34" charset="0"/>
              </a:rPr>
              <a:t>оперантном</a:t>
            </a:r>
            <a:r>
              <a:rPr lang="ru-RU" sz="1400" dirty="0">
                <a:latin typeface="Calibri" pitchFamily="34" charset="0"/>
              </a:rPr>
              <a:t> обучении, безусловный стимул – при формировании классического условного рефлекса.</a:t>
            </a:r>
            <a:endParaRPr lang="en-US" sz="1400" dirty="0">
              <a:latin typeface="Calibri" pitchFamily="34" charset="0"/>
            </a:endParaRPr>
          </a:p>
        </p:txBody>
      </p:sp>
      <p:sp>
        <p:nvSpPr>
          <p:cNvPr id="7" name="Заголовок 1"/>
          <p:cNvSpPr txBox="1">
            <a:spLocks/>
          </p:cNvSpPr>
          <p:nvPr/>
        </p:nvSpPr>
        <p:spPr>
          <a:xfrm>
            <a:off x="287784" y="323453"/>
            <a:ext cx="7776864" cy="562074"/>
          </a:xfrm>
          <a:prstGeom prst="rect">
            <a:avLst/>
          </a:prstGeom>
        </p:spPr>
        <p:txBody>
          <a:bodyPr vert="horz" lIns="91440" tIns="45720" rIns="91440" bIns="45720" rtlCol="0" anchor="ctr">
            <a:normAutofit/>
          </a:bodyPr>
          <a:lstStyle/>
          <a:p>
            <a:pPr defTabSz="913448"/>
            <a:r>
              <a:rPr lang="ru-RU" sz="2400" dirty="0" smtClean="0">
                <a:latin typeface="Calibri" pitchFamily="34" charset="0"/>
              </a:rPr>
              <a:t>БИХЕВИОРИСТСКИЕ ТЕОРИИ</a:t>
            </a:r>
            <a:endParaRPr lang="ru-RU" sz="2400" dirty="0">
              <a:latin typeface="Calibri" pitchFamily="34" charset="0"/>
            </a:endParaRPr>
          </a:p>
        </p:txBody>
      </p:sp>
      <p:sp>
        <p:nvSpPr>
          <p:cNvPr id="8" name="TextBox 7"/>
          <p:cNvSpPr txBox="1"/>
          <p:nvPr/>
        </p:nvSpPr>
        <p:spPr>
          <a:xfrm>
            <a:off x="8064648" y="2483693"/>
            <a:ext cx="1728192" cy="750718"/>
          </a:xfrm>
          <a:prstGeom prst="rect">
            <a:avLst/>
          </a:prstGeom>
          <a:noFill/>
        </p:spPr>
        <p:txBody>
          <a:bodyPr wrap="square" rtlCol="0">
            <a:spAutoFit/>
          </a:bodyPr>
          <a:lstStyle/>
          <a:p>
            <a:pPr algn="ctr"/>
            <a:r>
              <a:rPr lang="ru-RU" sz="1400" b="1" dirty="0" smtClean="0">
                <a:latin typeface="Calibri" pitchFamily="34" charset="0"/>
              </a:rPr>
              <a:t>Уотсон (</a:t>
            </a:r>
            <a:r>
              <a:rPr lang="en-US" sz="1400" b="1" dirty="0" smtClean="0">
                <a:latin typeface="Calibri" pitchFamily="34" charset="0"/>
              </a:rPr>
              <a:t>Watson</a:t>
            </a:r>
            <a:r>
              <a:rPr lang="ru-RU" sz="1400" b="1" dirty="0" smtClean="0">
                <a:latin typeface="Calibri" pitchFamily="34" charset="0"/>
              </a:rPr>
              <a:t>,</a:t>
            </a:r>
            <a:r>
              <a:rPr lang="en-US" sz="1400" b="1" dirty="0" smtClean="0">
                <a:latin typeface="Calibri" pitchFamily="34" charset="0"/>
              </a:rPr>
              <a:t> </a:t>
            </a:r>
            <a:r>
              <a:rPr lang="ru-RU" sz="1400" b="1" dirty="0" smtClean="0">
                <a:latin typeface="Calibri" pitchFamily="34" charset="0"/>
              </a:rPr>
              <a:t>1878—1958)</a:t>
            </a:r>
            <a:endParaRPr lang="en-US" sz="1400" b="1" dirty="0" smtClean="0">
              <a:latin typeface="Calibri" pitchFamily="34" charset="0"/>
            </a:endParaRPr>
          </a:p>
          <a:p>
            <a:endParaRPr lang="ru-RU" dirty="0"/>
          </a:p>
        </p:txBody>
      </p:sp>
      <p:pic>
        <p:nvPicPr>
          <p:cNvPr id="10" name="Picture 2" descr="https://s-media-cache-ak0.pinimg.com/736x/a3/31/0b/a3310b489453a5a445886f1349304ec1.jpg"/>
          <p:cNvPicPr>
            <a:picLocks noChangeAspect="1" noChangeArrowheads="1"/>
          </p:cNvPicPr>
          <p:nvPr/>
        </p:nvPicPr>
        <p:blipFill>
          <a:blip r:embed="rId4" cstate="print"/>
          <a:srcRect/>
          <a:stretch>
            <a:fillRect/>
          </a:stretch>
        </p:blipFill>
        <p:spPr bwMode="auto">
          <a:xfrm>
            <a:off x="431800" y="4931965"/>
            <a:ext cx="5143500" cy="2143125"/>
          </a:xfrm>
          <a:prstGeom prst="rect">
            <a:avLst/>
          </a:prstGeom>
          <a:noFill/>
        </p:spPr>
      </p:pic>
      <p:sp>
        <p:nvSpPr>
          <p:cNvPr id="11" name="TextBox 10"/>
          <p:cNvSpPr txBox="1"/>
          <p:nvPr/>
        </p:nvSpPr>
        <p:spPr>
          <a:xfrm>
            <a:off x="431800" y="3275781"/>
            <a:ext cx="8928992" cy="1781193"/>
          </a:xfrm>
          <a:prstGeom prst="rect">
            <a:avLst/>
          </a:prstGeom>
          <a:noFill/>
        </p:spPr>
        <p:txBody>
          <a:bodyPr wrap="square" rtlCol="0">
            <a:spAutoFit/>
          </a:bodyPr>
          <a:lstStyle/>
          <a:p>
            <a:r>
              <a:rPr lang="ru-RU" sz="1600" b="1" dirty="0" smtClean="0">
                <a:solidFill>
                  <a:srgbClr val="00B050"/>
                </a:solidFill>
                <a:latin typeface="Calibri" pitchFamily="34" charset="0"/>
              </a:rPr>
              <a:t>Теория социального  обучения</a:t>
            </a:r>
          </a:p>
          <a:p>
            <a:r>
              <a:rPr lang="ru-RU" sz="1400" dirty="0" smtClean="0">
                <a:latin typeface="Calibri" pitchFamily="34" charset="0"/>
              </a:rPr>
              <a:t>Бандура (</a:t>
            </a:r>
            <a:r>
              <a:rPr lang="en-US" sz="1400" dirty="0" err="1" smtClean="0">
                <a:latin typeface="Calibri" pitchFamily="34" charset="0"/>
              </a:rPr>
              <a:t>Bandura</a:t>
            </a:r>
            <a:r>
              <a:rPr lang="ru-RU" sz="1400" dirty="0" smtClean="0">
                <a:latin typeface="Calibri" pitchFamily="34" charset="0"/>
              </a:rPr>
              <a:t>, 1977), ведущий теоретик социального  обучения, утверждает, что в повседневной жизни люди осознают последствия своих действий, то есть они замечают, какие действия приводят к успеху, а какие — к неудаче, какие не дают никакого результата, и соответственно регулируют свое поведение. Наблюдая за последствиями реакций, они получают информацию, побуждение к действию и сознаваемое подкрепление. Люди способны предполагать, какое поведение является правильным в определенных условиях, и предвидеть, что может случиться в результате определенных действий.</a:t>
            </a:r>
          </a:p>
          <a:p>
            <a:endParaRPr lang="ru-RU" dirty="0"/>
          </a:p>
        </p:txBody>
      </p:sp>
      <p:sp>
        <p:nvSpPr>
          <p:cNvPr id="12" name="Прямоугольник 11"/>
          <p:cNvSpPr/>
          <p:nvPr/>
        </p:nvSpPr>
        <p:spPr>
          <a:xfrm>
            <a:off x="7920632" y="4931965"/>
            <a:ext cx="1944216" cy="1838132"/>
          </a:xfrm>
          <a:prstGeom prst="rect">
            <a:avLst/>
          </a:prstGeom>
        </p:spPr>
        <p:txBody>
          <a:bodyPr wrap="square">
            <a:spAutoFit/>
          </a:bodyPr>
          <a:lstStyle/>
          <a:p>
            <a:r>
              <a:rPr lang="ru-RU" sz="1200" b="1" dirty="0" smtClean="0">
                <a:latin typeface="Calibri" pitchFamily="34" charset="0"/>
              </a:rPr>
              <a:t>Моделирование – </a:t>
            </a:r>
            <a:r>
              <a:rPr lang="ru-RU" sz="1200" dirty="0" smtClean="0">
                <a:latin typeface="Calibri" pitchFamily="34" charset="0"/>
              </a:rPr>
              <a:t>центральный процесс социального обучения, при котором человек наблюдает за действиями других людей и повторяет их.</a:t>
            </a:r>
          </a:p>
          <a:p>
            <a:endParaRPr lang="ru-RU" sz="1200" dirty="0" smtClean="0">
              <a:latin typeface="Calibri" pitchFamily="34" charset="0"/>
            </a:endParaRPr>
          </a:p>
          <a:p>
            <a:r>
              <a:rPr lang="ru-RU" sz="1200" b="1" dirty="0" smtClean="0">
                <a:latin typeface="Calibri" pitchFamily="34" charset="0"/>
              </a:rPr>
              <a:t>«Зеркальные нейроны»</a:t>
            </a:r>
          </a:p>
          <a:p>
            <a:endParaRPr lang="ru-RU" sz="1400" dirty="0" smtClean="0">
              <a:latin typeface="Calibri" pitchFamily="34" charset="0"/>
            </a:endParaRPr>
          </a:p>
        </p:txBody>
      </p:sp>
      <p:pic>
        <p:nvPicPr>
          <p:cNvPr id="13" name="Picture 3" descr="BergerLS7e_02UN09"/>
          <p:cNvPicPr>
            <a:picLocks noChangeAspect="1" noChangeArrowheads="1"/>
          </p:cNvPicPr>
          <p:nvPr/>
        </p:nvPicPr>
        <p:blipFill>
          <a:blip r:embed="rId5" cstate="print"/>
          <a:srcRect t="10056" b="9529"/>
          <a:stretch>
            <a:fillRect/>
          </a:stretch>
        </p:blipFill>
        <p:spPr bwMode="auto">
          <a:xfrm>
            <a:off x="5904407" y="4931965"/>
            <a:ext cx="1963787" cy="2088232"/>
          </a:xfrm>
          <a:prstGeom prst="rect">
            <a:avLst/>
          </a:prstGeom>
          <a:noFill/>
        </p:spPr>
      </p:pic>
      <p:sp>
        <p:nvSpPr>
          <p:cNvPr id="14" name="TextBox 13"/>
          <p:cNvSpPr txBox="1"/>
          <p:nvPr/>
        </p:nvSpPr>
        <p:spPr>
          <a:xfrm>
            <a:off x="215776" y="7164213"/>
            <a:ext cx="7776864" cy="235449"/>
          </a:xfrm>
          <a:prstGeom prst="rect">
            <a:avLst/>
          </a:prstGeom>
          <a:noFill/>
        </p:spPr>
        <p:txBody>
          <a:bodyPr wrap="square" rtlCol="0">
            <a:spAutoFit/>
          </a:bodyPr>
          <a:lstStyle/>
          <a:p>
            <a:r>
              <a:rPr lang="ru-RU" sz="1000" i="1" dirty="0" err="1" smtClean="0">
                <a:solidFill>
                  <a:srgbClr val="000000"/>
                </a:solidFill>
                <a:latin typeface="Times New Roman" pitchFamily="16" charset="0"/>
              </a:rPr>
              <a:t>Грэйс</a:t>
            </a:r>
            <a:r>
              <a:rPr lang="ru-RU" sz="1000" i="1" dirty="0" smtClean="0">
                <a:solidFill>
                  <a:srgbClr val="000000"/>
                </a:solidFill>
                <a:latin typeface="Times New Roman" pitchFamily="16" charset="0"/>
              </a:rPr>
              <a:t> </a:t>
            </a:r>
            <a:r>
              <a:rPr lang="ru-RU" sz="1000" i="1" dirty="0" err="1" smtClean="0">
                <a:solidFill>
                  <a:srgbClr val="000000"/>
                </a:solidFill>
                <a:latin typeface="Times New Roman" pitchFamily="16" charset="0"/>
              </a:rPr>
              <a:t>Крайг</a:t>
            </a:r>
            <a:r>
              <a:rPr lang="ru-RU" sz="1000" i="1" dirty="0" smtClean="0">
                <a:solidFill>
                  <a:srgbClr val="000000"/>
                </a:solidFill>
                <a:latin typeface="Times New Roman" pitchFamily="16" charset="0"/>
              </a:rPr>
              <a:t>, «Психология развития» ; оригинал </a:t>
            </a:r>
            <a:r>
              <a:rPr lang="en-US" sz="1000" i="1" dirty="0" smtClean="0">
                <a:solidFill>
                  <a:srgbClr val="000000"/>
                </a:solidFill>
                <a:latin typeface="Times New Roman" pitchFamily="16" charset="0"/>
              </a:rPr>
              <a:t>Grace </a:t>
            </a:r>
            <a:r>
              <a:rPr lang="en-US" sz="1000" i="1" dirty="0" err="1" smtClean="0">
                <a:solidFill>
                  <a:srgbClr val="000000"/>
                </a:solidFill>
                <a:latin typeface="Times New Roman" pitchFamily="16" charset="0"/>
              </a:rPr>
              <a:t>J.Craig</a:t>
            </a:r>
            <a:r>
              <a:rPr lang="ru-RU" sz="1000" i="1" dirty="0" smtClean="0">
                <a:solidFill>
                  <a:srgbClr val="000000"/>
                </a:solidFill>
                <a:latin typeface="Times New Roman" pitchFamily="16" charset="0"/>
              </a:rPr>
              <a:t>, </a:t>
            </a:r>
            <a:r>
              <a:rPr lang="en-US" sz="1000" i="1" dirty="0" smtClean="0">
                <a:solidFill>
                  <a:srgbClr val="000000"/>
                </a:solidFill>
                <a:latin typeface="Times New Roman" pitchFamily="16" charset="0"/>
              </a:rPr>
              <a:t>Human Development</a:t>
            </a:r>
            <a:r>
              <a:rPr lang="ru-RU" sz="1000" i="1" dirty="0" smtClean="0">
                <a:solidFill>
                  <a:srgbClr val="000000"/>
                </a:solidFill>
                <a:latin typeface="Times New Roman" pitchFamily="16" charset="0"/>
              </a:rPr>
              <a:t> </a:t>
            </a:r>
            <a:r>
              <a:rPr lang="en-US" sz="1000" i="1" dirty="0" smtClean="0">
                <a:solidFill>
                  <a:srgbClr val="000000"/>
                </a:solidFill>
                <a:latin typeface="Times New Roman" pitchFamily="16" charset="0"/>
              </a:rPr>
              <a:t>University of Massachusetts</a:t>
            </a:r>
            <a:r>
              <a:rPr lang="ru-RU" sz="1000" i="1" dirty="0" smtClean="0">
                <a:solidFill>
                  <a:srgbClr val="000000"/>
                </a:solidFill>
                <a:latin typeface="Times New Roman" pitchFamily="16" charset="0"/>
              </a:rPr>
              <a:t>)</a:t>
            </a:r>
          </a:p>
        </p:txBody>
      </p:sp>
      <p:sp>
        <p:nvSpPr>
          <p:cNvPr id="15" name="Номер слайда 14"/>
          <p:cNvSpPr>
            <a:spLocks noGrp="1"/>
          </p:cNvSpPr>
          <p:nvPr>
            <p:ph type="sldNum" idx="12"/>
          </p:nvPr>
        </p:nvSpPr>
        <p:spPr/>
        <p:txBody>
          <a:bodyPr/>
          <a:lstStyle/>
          <a:p>
            <a:pPr>
              <a:defRPr/>
            </a:pPr>
            <a:fld id="{5B3C2506-B21D-4249-98F7-5EBB34377091}" type="slidenum">
              <a:rPr lang="en-GB" smtClean="0"/>
              <a:pPr>
                <a:defRPr/>
              </a:pPr>
              <a:t>17</a:t>
            </a:fld>
            <a:endParaRPr lang="en-GB"/>
          </a:p>
        </p:txBody>
      </p:sp>
      <p:sp>
        <p:nvSpPr>
          <p:cNvPr id="16" name="TextBox 15"/>
          <p:cNvSpPr txBox="1"/>
          <p:nvPr/>
        </p:nvSpPr>
        <p:spPr>
          <a:xfrm>
            <a:off x="4176216" y="755501"/>
            <a:ext cx="3240360" cy="349968"/>
          </a:xfrm>
          <a:prstGeom prst="rect">
            <a:avLst/>
          </a:prstGeom>
          <a:noFill/>
        </p:spPr>
        <p:txBody>
          <a:bodyPr wrap="square" rtlCol="0">
            <a:spAutoFit/>
          </a:bodyPr>
          <a:lstStyle/>
          <a:p>
            <a:r>
              <a:rPr lang="ru-RU" b="1" dirty="0" smtClean="0">
                <a:hlinkClick r:id="rId6"/>
              </a:rPr>
              <a:t>ВИДЕО - Бихевиоризм</a:t>
            </a:r>
            <a:endParaRPr lang="ru-RU"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2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2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2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2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p:bldP spid="337926" grpId="0" build="p" bldLvl="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3" name="Picture 5" descr="freud"/>
          <p:cNvPicPr>
            <a:picLocks noChangeAspect="1" noChangeArrowheads="1"/>
          </p:cNvPicPr>
          <p:nvPr/>
        </p:nvPicPr>
        <p:blipFill>
          <a:blip r:embed="rId3" cstate="print"/>
          <a:srcRect/>
          <a:stretch>
            <a:fillRect/>
          </a:stretch>
        </p:blipFill>
        <p:spPr bwMode="auto">
          <a:xfrm>
            <a:off x="431800" y="797419"/>
            <a:ext cx="864096" cy="1225188"/>
          </a:xfrm>
          <a:prstGeom prst="rect">
            <a:avLst/>
          </a:prstGeom>
          <a:noFill/>
        </p:spPr>
      </p:pic>
      <p:sp>
        <p:nvSpPr>
          <p:cNvPr id="119817" name="Text Box 9"/>
          <p:cNvSpPr txBox="1">
            <a:spLocks noChangeArrowheads="1"/>
          </p:cNvSpPr>
          <p:nvPr/>
        </p:nvSpPr>
        <p:spPr bwMode="auto">
          <a:xfrm>
            <a:off x="1655936" y="827509"/>
            <a:ext cx="7200578" cy="918713"/>
          </a:xfrm>
          <a:prstGeom prst="rect">
            <a:avLst/>
          </a:prstGeom>
          <a:noFill/>
          <a:ln w="9525">
            <a:noFill/>
            <a:miter lim="800000"/>
            <a:headEnd/>
            <a:tailEnd/>
          </a:ln>
          <a:effectLst/>
        </p:spPr>
        <p:txBody>
          <a:bodyPr wrap="square">
            <a:spAutoFit/>
          </a:bodyPr>
          <a:lstStyle/>
          <a:p>
            <a:pPr>
              <a:lnSpc>
                <a:spcPct val="80000"/>
              </a:lnSpc>
            </a:pPr>
            <a:r>
              <a:rPr lang="ru-RU" sz="1400" b="1" dirty="0">
                <a:latin typeface="Calibri" pitchFamily="34" charset="0"/>
              </a:rPr>
              <a:t>Структура личности по Фрейду:</a:t>
            </a:r>
          </a:p>
          <a:p>
            <a:pPr>
              <a:lnSpc>
                <a:spcPts val="1680"/>
              </a:lnSpc>
              <a:buSzPct val="100000"/>
              <a:buFont typeface="Wingdings" pitchFamily="2" charset="2"/>
              <a:buChar char="ü"/>
            </a:pPr>
            <a:r>
              <a:rPr lang="ru-RU" sz="1400" dirty="0" smtClean="0">
                <a:latin typeface="Calibri" pitchFamily="34" charset="0"/>
              </a:rPr>
              <a:t>Оно (Ид) - (</a:t>
            </a:r>
            <a:r>
              <a:rPr lang="ru-RU" sz="1400" dirty="0">
                <a:latin typeface="Calibri" pitchFamily="34" charset="0"/>
              </a:rPr>
              <a:t>биологическая) сфера влечений</a:t>
            </a:r>
          </a:p>
          <a:p>
            <a:pPr>
              <a:lnSpc>
                <a:spcPts val="1680"/>
              </a:lnSpc>
              <a:buSzPct val="100000"/>
              <a:buFont typeface="Wingdings" pitchFamily="2" charset="2"/>
              <a:buChar char="ü"/>
            </a:pPr>
            <a:r>
              <a:rPr lang="ru-RU" sz="1400" dirty="0">
                <a:latin typeface="Calibri" pitchFamily="34" charset="0"/>
              </a:rPr>
              <a:t>Я (Эго</a:t>
            </a:r>
            <a:r>
              <a:rPr lang="ru-RU" sz="1400" dirty="0" smtClean="0">
                <a:latin typeface="Calibri" pitchFamily="34" charset="0"/>
              </a:rPr>
              <a:t>) - поле </a:t>
            </a:r>
            <a:r>
              <a:rPr lang="ru-RU" sz="1400" dirty="0">
                <a:latin typeface="Calibri" pitchFamily="34" charset="0"/>
              </a:rPr>
              <a:t>борьбы между Оно и </a:t>
            </a:r>
            <a:r>
              <a:rPr lang="ru-RU" sz="1400" dirty="0" err="1" smtClean="0">
                <a:latin typeface="Calibri" pitchFamily="34" charset="0"/>
              </a:rPr>
              <a:t>Сверх-Я</a:t>
            </a:r>
            <a:r>
              <a:rPr lang="ru-RU" sz="1400" dirty="0" smtClean="0">
                <a:latin typeface="Calibri" pitchFamily="34" charset="0"/>
              </a:rPr>
              <a:t>  </a:t>
            </a:r>
            <a:r>
              <a:rPr lang="ru-RU" sz="1400" i="1" dirty="0" smtClean="0">
                <a:latin typeface="Calibri" pitchFamily="34" charset="0"/>
              </a:rPr>
              <a:t>репрессивность </a:t>
            </a:r>
            <a:r>
              <a:rPr lang="ru-RU" sz="1400" i="1" dirty="0">
                <a:latin typeface="Calibri" pitchFamily="34" charset="0"/>
              </a:rPr>
              <a:t>культуры», сублимация</a:t>
            </a:r>
          </a:p>
          <a:p>
            <a:pPr>
              <a:lnSpc>
                <a:spcPts val="1680"/>
              </a:lnSpc>
              <a:buSzPct val="100000"/>
              <a:buFont typeface="Wingdings" pitchFamily="2" charset="2"/>
              <a:buChar char="ü"/>
            </a:pPr>
            <a:r>
              <a:rPr lang="ru-RU" sz="1400" dirty="0" err="1">
                <a:latin typeface="Calibri" pitchFamily="34" charset="0"/>
              </a:rPr>
              <a:t>Сверх-Я</a:t>
            </a:r>
            <a:r>
              <a:rPr lang="ru-RU" sz="1400" dirty="0">
                <a:latin typeface="Calibri" pitchFamily="34" charset="0"/>
              </a:rPr>
              <a:t> (</a:t>
            </a:r>
            <a:r>
              <a:rPr lang="ru-RU" sz="1400" dirty="0" err="1">
                <a:latin typeface="Calibri" pitchFamily="34" charset="0"/>
              </a:rPr>
              <a:t>Супер-Эго</a:t>
            </a:r>
            <a:r>
              <a:rPr lang="ru-RU" sz="1400" dirty="0" smtClean="0">
                <a:latin typeface="Calibri" pitchFamily="34" charset="0"/>
              </a:rPr>
              <a:t>) - установки </a:t>
            </a:r>
            <a:r>
              <a:rPr lang="ru-RU" sz="1400" dirty="0">
                <a:latin typeface="Calibri" pitchFamily="34" charset="0"/>
              </a:rPr>
              <a:t>общества</a:t>
            </a:r>
          </a:p>
        </p:txBody>
      </p:sp>
      <p:sp>
        <p:nvSpPr>
          <p:cNvPr id="8" name="Заголовок 1"/>
          <p:cNvSpPr txBox="1">
            <a:spLocks/>
          </p:cNvSpPr>
          <p:nvPr/>
        </p:nvSpPr>
        <p:spPr>
          <a:xfrm>
            <a:off x="287784" y="323453"/>
            <a:ext cx="7776864" cy="562074"/>
          </a:xfrm>
          <a:prstGeom prst="rect">
            <a:avLst/>
          </a:prstGeom>
        </p:spPr>
        <p:txBody>
          <a:bodyPr vert="horz" lIns="91440" tIns="45720" rIns="91440" bIns="45720" rtlCol="0" anchor="ctr">
            <a:normAutofit/>
          </a:bodyPr>
          <a:lstStyle/>
          <a:p>
            <a:r>
              <a:rPr lang="ru-RU" sz="2400" dirty="0" smtClean="0">
                <a:latin typeface="Calibri" pitchFamily="34" charset="0"/>
              </a:rPr>
              <a:t>ПСИХОАНАЛИТИЧЕСКИЕ ТЕОРИИ</a:t>
            </a:r>
            <a:endParaRPr lang="ru-RU" sz="2400" dirty="0">
              <a:latin typeface="Calibri" pitchFamily="34" charset="0"/>
            </a:endParaRPr>
          </a:p>
        </p:txBody>
      </p:sp>
      <p:sp>
        <p:nvSpPr>
          <p:cNvPr id="9" name="Прямоугольник 8"/>
          <p:cNvSpPr/>
          <p:nvPr/>
        </p:nvSpPr>
        <p:spPr>
          <a:xfrm>
            <a:off x="431800" y="1979637"/>
            <a:ext cx="1008112" cy="607474"/>
          </a:xfrm>
          <a:prstGeom prst="rect">
            <a:avLst/>
          </a:prstGeom>
        </p:spPr>
        <p:txBody>
          <a:bodyPr wrap="square">
            <a:spAutoFit/>
          </a:bodyPr>
          <a:lstStyle/>
          <a:p>
            <a:r>
              <a:rPr lang="ru-RU" sz="1200" b="1" dirty="0" smtClean="0">
                <a:latin typeface="Calibri" pitchFamily="34" charset="0"/>
              </a:rPr>
              <a:t>Фрейд </a:t>
            </a:r>
          </a:p>
          <a:p>
            <a:r>
              <a:rPr lang="ru-RU" sz="1200" b="1" dirty="0" smtClean="0">
                <a:latin typeface="Calibri" pitchFamily="34" charset="0"/>
              </a:rPr>
              <a:t>(</a:t>
            </a:r>
            <a:r>
              <a:rPr lang="en-US" sz="1200" b="1" dirty="0" smtClean="0">
                <a:latin typeface="Calibri" pitchFamily="34" charset="0"/>
              </a:rPr>
              <a:t>Freud</a:t>
            </a:r>
            <a:r>
              <a:rPr lang="ru-RU" sz="1200" b="1" dirty="0" smtClean="0">
                <a:latin typeface="Calibri" pitchFamily="34" charset="0"/>
              </a:rPr>
              <a:t>,</a:t>
            </a:r>
            <a:r>
              <a:rPr lang="en-US" sz="1200" b="1" dirty="0" smtClean="0">
                <a:latin typeface="Calibri" pitchFamily="34" charset="0"/>
              </a:rPr>
              <a:t> 1856-1936</a:t>
            </a:r>
            <a:r>
              <a:rPr lang="ru-RU" sz="1200" b="1" dirty="0" smtClean="0">
                <a:latin typeface="Calibri" pitchFamily="34" charset="0"/>
              </a:rPr>
              <a:t>)</a:t>
            </a:r>
          </a:p>
        </p:txBody>
      </p:sp>
      <p:sp>
        <p:nvSpPr>
          <p:cNvPr id="10" name="TextBox 9"/>
          <p:cNvSpPr txBox="1"/>
          <p:nvPr/>
        </p:nvSpPr>
        <p:spPr>
          <a:xfrm>
            <a:off x="1655936" y="1763613"/>
            <a:ext cx="5976664" cy="292709"/>
          </a:xfrm>
          <a:prstGeom prst="rect">
            <a:avLst/>
          </a:prstGeom>
          <a:noFill/>
        </p:spPr>
        <p:txBody>
          <a:bodyPr wrap="square" rtlCol="0">
            <a:spAutoFit/>
          </a:bodyPr>
          <a:lstStyle/>
          <a:p>
            <a:r>
              <a:rPr lang="ru-RU" sz="1400" b="1" dirty="0" smtClean="0">
                <a:latin typeface="Calibri" pitchFamily="34" charset="0"/>
              </a:rPr>
              <a:t>Детерминизм внутренних влечений  - сила развития  </a:t>
            </a:r>
            <a:endParaRPr lang="ru-RU" sz="1400" b="1" dirty="0">
              <a:latin typeface="Calibri" pitchFamily="34" charset="0"/>
            </a:endParaRPr>
          </a:p>
        </p:txBody>
      </p:sp>
      <p:pic>
        <p:nvPicPr>
          <p:cNvPr id="11" name="Picture 2" descr="Carl-Gustav-Jung-1"/>
          <p:cNvPicPr>
            <a:picLocks noChangeAspect="1" noChangeArrowheads="1"/>
          </p:cNvPicPr>
          <p:nvPr/>
        </p:nvPicPr>
        <p:blipFill>
          <a:blip r:embed="rId4" cstate="print"/>
          <a:srcRect l="2344" t="1843" r="12604" b="36377"/>
          <a:stretch>
            <a:fillRect/>
          </a:stretch>
        </p:blipFill>
        <p:spPr bwMode="auto">
          <a:xfrm>
            <a:off x="431800" y="2627709"/>
            <a:ext cx="1088606" cy="1028032"/>
          </a:xfrm>
          <a:prstGeom prst="rect">
            <a:avLst/>
          </a:prstGeom>
          <a:noFill/>
        </p:spPr>
      </p:pic>
      <p:grpSp>
        <p:nvGrpSpPr>
          <p:cNvPr id="12" name="Group 7"/>
          <p:cNvGrpSpPr>
            <a:grpSpLocks/>
          </p:cNvGrpSpPr>
          <p:nvPr/>
        </p:nvGrpSpPr>
        <p:grpSpPr bwMode="auto">
          <a:xfrm>
            <a:off x="2304008" y="2627709"/>
            <a:ext cx="2808312" cy="1440160"/>
            <a:chOff x="1996" y="1338"/>
            <a:chExt cx="4082" cy="2132"/>
          </a:xfrm>
        </p:grpSpPr>
        <p:pic>
          <p:nvPicPr>
            <p:cNvPr id="13" name="Picture 5" descr="Jungean Spheres"/>
            <p:cNvPicPr>
              <a:picLocks noChangeAspect="1" noChangeArrowheads="1"/>
            </p:cNvPicPr>
            <p:nvPr/>
          </p:nvPicPr>
          <p:blipFill>
            <a:blip r:embed="rId5" cstate="print"/>
            <a:srcRect r="6247"/>
            <a:stretch>
              <a:fillRect/>
            </a:stretch>
          </p:blipFill>
          <p:spPr bwMode="auto">
            <a:xfrm>
              <a:off x="1996" y="1338"/>
              <a:ext cx="4082" cy="2122"/>
            </a:xfrm>
            <a:prstGeom prst="rect">
              <a:avLst/>
            </a:prstGeom>
            <a:noFill/>
          </p:spPr>
        </p:pic>
        <p:sp>
          <p:nvSpPr>
            <p:cNvPr id="14" name="Rectangle 6"/>
            <p:cNvSpPr>
              <a:spLocks noChangeArrowheads="1"/>
            </p:cNvSpPr>
            <p:nvPr/>
          </p:nvSpPr>
          <p:spPr bwMode="auto">
            <a:xfrm>
              <a:off x="5579" y="3107"/>
              <a:ext cx="499" cy="363"/>
            </a:xfrm>
            <a:prstGeom prst="rect">
              <a:avLst/>
            </a:prstGeom>
            <a:solidFill>
              <a:schemeClr val="bg1"/>
            </a:solidFill>
            <a:ln w="9525">
              <a:noFill/>
              <a:miter lim="800000"/>
              <a:headEnd/>
              <a:tailEnd/>
            </a:ln>
            <a:effectLst/>
          </p:spPr>
          <p:txBody>
            <a:bodyPr wrap="none" anchor="ctr"/>
            <a:lstStyle/>
            <a:p>
              <a:endParaRPr lang="ru-RU"/>
            </a:p>
          </p:txBody>
        </p:sp>
      </p:grpSp>
      <p:sp>
        <p:nvSpPr>
          <p:cNvPr id="15" name="Rectangle 8"/>
          <p:cNvSpPr>
            <a:spLocks noChangeArrowheads="1"/>
          </p:cNvSpPr>
          <p:nvPr/>
        </p:nvSpPr>
        <p:spPr bwMode="auto">
          <a:xfrm>
            <a:off x="431800" y="3635821"/>
            <a:ext cx="1008112" cy="435760"/>
          </a:xfrm>
          <a:prstGeom prst="rect">
            <a:avLst/>
          </a:prstGeom>
          <a:noFill/>
          <a:ln w="9525">
            <a:noFill/>
            <a:miter lim="800000"/>
            <a:headEnd/>
            <a:tailEnd/>
          </a:ln>
          <a:effectLst/>
        </p:spPr>
        <p:txBody>
          <a:bodyPr wrap="square">
            <a:spAutoFit/>
          </a:bodyPr>
          <a:lstStyle/>
          <a:p>
            <a:pPr algn="ctr"/>
            <a:r>
              <a:rPr lang="ru-RU" sz="1200" b="1" smtClean="0">
                <a:latin typeface="Calibri" pitchFamily="34" charset="0"/>
              </a:rPr>
              <a:t>Юнг (</a:t>
            </a:r>
            <a:r>
              <a:rPr lang="en-US" sz="1200" b="1" smtClean="0">
                <a:latin typeface="Calibri" pitchFamily="34" charset="0"/>
              </a:rPr>
              <a:t>Jung</a:t>
            </a:r>
            <a:r>
              <a:rPr lang="ru-RU" sz="1200" b="1" smtClean="0">
                <a:latin typeface="Calibri" pitchFamily="34" charset="0"/>
              </a:rPr>
              <a:t>,</a:t>
            </a:r>
            <a:r>
              <a:rPr lang="en-US" sz="1200" b="1" smtClean="0">
                <a:latin typeface="Calibri" pitchFamily="34" charset="0"/>
              </a:rPr>
              <a:t> </a:t>
            </a:r>
            <a:r>
              <a:rPr lang="ru-RU" sz="1200" b="1" smtClean="0">
                <a:latin typeface="Calibri" pitchFamily="34" charset="0"/>
              </a:rPr>
              <a:t>1875-1961</a:t>
            </a:r>
            <a:r>
              <a:rPr lang="ru-RU" sz="1200" smtClean="0"/>
              <a:t>)</a:t>
            </a:r>
            <a:endParaRPr lang="en-US" sz="1200" dirty="0"/>
          </a:p>
        </p:txBody>
      </p:sp>
      <p:sp>
        <p:nvSpPr>
          <p:cNvPr id="16" name="Rectangle 10"/>
          <p:cNvSpPr>
            <a:spLocks noChangeArrowheads="1"/>
          </p:cNvSpPr>
          <p:nvPr/>
        </p:nvSpPr>
        <p:spPr bwMode="auto">
          <a:xfrm>
            <a:off x="5688384" y="2987749"/>
            <a:ext cx="2286332" cy="321306"/>
          </a:xfrm>
          <a:prstGeom prst="rect">
            <a:avLst/>
          </a:prstGeom>
          <a:noFill/>
          <a:ln w="9525">
            <a:noFill/>
            <a:miter lim="800000"/>
            <a:headEnd/>
            <a:tailEnd/>
          </a:ln>
          <a:effectLst/>
        </p:spPr>
        <p:txBody>
          <a:bodyPr wrap="none">
            <a:spAutoFit/>
          </a:bodyPr>
          <a:lstStyle/>
          <a:p>
            <a:r>
              <a:rPr lang="ru-RU" sz="1600" b="1" dirty="0">
                <a:latin typeface="Calibri" pitchFamily="34" charset="0"/>
              </a:rPr>
              <a:t>Модель личности </a:t>
            </a:r>
            <a:r>
              <a:rPr lang="ru-RU" sz="1600" b="1" dirty="0" smtClean="0">
                <a:latin typeface="Calibri" pitchFamily="34" charset="0"/>
              </a:rPr>
              <a:t>Юнга</a:t>
            </a:r>
            <a:endParaRPr lang="ru-RU" sz="3200" b="1" dirty="0"/>
          </a:p>
        </p:txBody>
      </p:sp>
      <p:pic>
        <p:nvPicPr>
          <p:cNvPr id="17" name="Picture 3" descr="photo72_2"/>
          <p:cNvPicPr>
            <a:picLocks noChangeAspect="1" noChangeArrowheads="1"/>
          </p:cNvPicPr>
          <p:nvPr/>
        </p:nvPicPr>
        <p:blipFill>
          <a:blip r:embed="rId6" cstate="print"/>
          <a:srcRect b="11726"/>
          <a:stretch>
            <a:fillRect/>
          </a:stretch>
        </p:blipFill>
        <p:spPr bwMode="auto">
          <a:xfrm>
            <a:off x="431800" y="4282805"/>
            <a:ext cx="1080120" cy="1096434"/>
          </a:xfrm>
          <a:prstGeom prst="rect">
            <a:avLst/>
          </a:prstGeom>
          <a:noFill/>
        </p:spPr>
      </p:pic>
      <p:sp>
        <p:nvSpPr>
          <p:cNvPr id="18" name="Прямоугольник 17"/>
          <p:cNvSpPr/>
          <p:nvPr/>
        </p:nvSpPr>
        <p:spPr>
          <a:xfrm>
            <a:off x="431800" y="5364013"/>
            <a:ext cx="936104" cy="779188"/>
          </a:xfrm>
          <a:prstGeom prst="rect">
            <a:avLst/>
          </a:prstGeom>
        </p:spPr>
        <p:txBody>
          <a:bodyPr wrap="square">
            <a:spAutoFit/>
          </a:bodyPr>
          <a:lstStyle/>
          <a:p>
            <a:pPr algn="ctr"/>
            <a:r>
              <a:rPr lang="ru-RU" sz="1200" b="1" dirty="0" err="1" smtClean="0">
                <a:latin typeface="Calibri" pitchFamily="34" charset="0"/>
              </a:rPr>
              <a:t>Эриксон</a:t>
            </a:r>
            <a:r>
              <a:rPr lang="ru-RU" sz="1200" b="1" dirty="0" smtClean="0">
                <a:latin typeface="Calibri" pitchFamily="34" charset="0"/>
              </a:rPr>
              <a:t> </a:t>
            </a:r>
          </a:p>
          <a:p>
            <a:pPr algn="ctr"/>
            <a:r>
              <a:rPr lang="ru-RU" sz="1200" b="1" dirty="0" smtClean="0">
                <a:latin typeface="Calibri" pitchFamily="34" charset="0"/>
              </a:rPr>
              <a:t>(</a:t>
            </a:r>
            <a:r>
              <a:rPr lang="en-US" sz="1200" b="1" dirty="0" smtClean="0">
                <a:latin typeface="Calibri" pitchFamily="34" charset="0"/>
              </a:rPr>
              <a:t>Erikson</a:t>
            </a:r>
            <a:r>
              <a:rPr lang="ru-RU" sz="1200" b="1" dirty="0" smtClean="0">
                <a:latin typeface="Calibri" pitchFamily="34" charset="0"/>
              </a:rPr>
              <a:t>,</a:t>
            </a:r>
            <a:r>
              <a:rPr lang="en-US" sz="1200" b="1" dirty="0" smtClean="0">
                <a:latin typeface="Calibri" pitchFamily="34" charset="0"/>
              </a:rPr>
              <a:t> </a:t>
            </a:r>
            <a:r>
              <a:rPr lang="ru-RU" sz="1200" b="1" dirty="0" smtClean="0">
                <a:latin typeface="Calibri" pitchFamily="34" charset="0"/>
              </a:rPr>
              <a:t>1</a:t>
            </a:r>
            <a:r>
              <a:rPr lang="en-US" sz="1200" b="1" dirty="0" smtClean="0">
                <a:latin typeface="Calibri" pitchFamily="34" charset="0"/>
              </a:rPr>
              <a:t>902</a:t>
            </a:r>
            <a:r>
              <a:rPr lang="ru-RU" sz="1200" b="1" dirty="0" smtClean="0">
                <a:latin typeface="Calibri" pitchFamily="34" charset="0"/>
              </a:rPr>
              <a:t>—19</a:t>
            </a:r>
            <a:r>
              <a:rPr lang="en-US" sz="1200" b="1" dirty="0" smtClean="0">
                <a:latin typeface="Calibri" pitchFamily="34" charset="0"/>
              </a:rPr>
              <a:t>94</a:t>
            </a:r>
            <a:r>
              <a:rPr lang="ru-RU" sz="1200" b="1" dirty="0" smtClean="0">
                <a:latin typeface="Calibri" pitchFamily="34" charset="0"/>
              </a:rPr>
              <a:t>)</a:t>
            </a:r>
            <a:endParaRPr lang="en-US" sz="1200" b="1" dirty="0">
              <a:latin typeface="Calibri" pitchFamily="34" charset="0"/>
            </a:endParaRPr>
          </a:p>
        </p:txBody>
      </p:sp>
      <p:sp>
        <p:nvSpPr>
          <p:cNvPr id="19" name="TextBox 18"/>
          <p:cNvSpPr txBox="1"/>
          <p:nvPr/>
        </p:nvSpPr>
        <p:spPr>
          <a:xfrm>
            <a:off x="1583928" y="4283893"/>
            <a:ext cx="6408712" cy="2447145"/>
          </a:xfrm>
          <a:prstGeom prst="rect">
            <a:avLst/>
          </a:prstGeom>
          <a:noFill/>
        </p:spPr>
        <p:txBody>
          <a:bodyPr wrap="square" rtlCol="0">
            <a:spAutoFit/>
          </a:bodyPr>
          <a:lstStyle/>
          <a:p>
            <a:pPr marL="0" lvl="1" indent="0">
              <a:lnSpc>
                <a:spcPct val="100000"/>
              </a:lnSpc>
            </a:pPr>
            <a:r>
              <a:rPr lang="ru-RU" sz="1400" b="1" dirty="0" smtClean="0">
                <a:latin typeface="Calibri" pitchFamily="34" charset="0"/>
              </a:rPr>
              <a:t>Психосоциальная теория развития</a:t>
            </a:r>
          </a:p>
          <a:p>
            <a:pPr marL="0" lvl="1" indent="0">
              <a:lnSpc>
                <a:spcPct val="100000"/>
              </a:lnSpc>
            </a:pPr>
            <a:r>
              <a:rPr lang="ru-RU" sz="1400" dirty="0" smtClean="0">
                <a:latin typeface="Calibri" pitchFamily="34" charset="0"/>
              </a:rPr>
              <a:t>Основные этапы развития проходят через серию конфликтов:</a:t>
            </a:r>
          </a:p>
          <a:p>
            <a:pPr marL="342900" lvl="1" indent="-342900">
              <a:lnSpc>
                <a:spcPct val="100000"/>
              </a:lnSpc>
              <a:buSzPct val="100000"/>
              <a:buFont typeface="+mj-lt"/>
              <a:buAutoNum type="arabicPeriod"/>
            </a:pPr>
            <a:r>
              <a:rPr lang="ru-RU" sz="1400" dirty="0" smtClean="0">
                <a:latin typeface="Calibri" pitchFamily="34" charset="0"/>
              </a:rPr>
              <a:t> Доверие </a:t>
            </a:r>
            <a:r>
              <a:rPr lang="en-US" sz="1400" dirty="0" smtClean="0">
                <a:latin typeface="Calibri" pitchFamily="34" charset="0"/>
              </a:rPr>
              <a:t>vs. </a:t>
            </a:r>
            <a:r>
              <a:rPr lang="ru-RU" sz="1400" dirty="0" smtClean="0">
                <a:latin typeface="Calibri" pitchFamily="34" charset="0"/>
              </a:rPr>
              <a:t>недоверие (до 1 года)</a:t>
            </a:r>
          </a:p>
          <a:p>
            <a:pPr marL="342900" lvl="1" indent="-342900">
              <a:lnSpc>
                <a:spcPct val="100000"/>
              </a:lnSpc>
              <a:buSzPct val="100000"/>
              <a:buFont typeface="+mj-lt"/>
              <a:buAutoNum type="arabicPeriod"/>
            </a:pPr>
            <a:r>
              <a:rPr lang="ru-RU" sz="1400" dirty="0" smtClean="0">
                <a:latin typeface="Calibri" pitchFamily="34" charset="0"/>
              </a:rPr>
              <a:t> Автономность </a:t>
            </a:r>
            <a:r>
              <a:rPr lang="en-US" sz="1400" dirty="0" smtClean="0">
                <a:latin typeface="Calibri" pitchFamily="34" charset="0"/>
              </a:rPr>
              <a:t>vs. </a:t>
            </a:r>
            <a:r>
              <a:rPr lang="ru-RU" sz="1400" dirty="0" smtClean="0">
                <a:latin typeface="Calibri" pitchFamily="34" charset="0"/>
              </a:rPr>
              <a:t>неуверенность и стыд (1-3 года)</a:t>
            </a:r>
          </a:p>
          <a:p>
            <a:pPr marL="342900" lvl="1" indent="-342900">
              <a:lnSpc>
                <a:spcPct val="100000"/>
              </a:lnSpc>
              <a:buSzPct val="100000"/>
              <a:buFont typeface="+mj-lt"/>
              <a:buAutoNum type="arabicPeriod"/>
            </a:pPr>
            <a:r>
              <a:rPr lang="ru-RU" sz="1400" dirty="0" smtClean="0">
                <a:latin typeface="Calibri" pitchFamily="34" charset="0"/>
              </a:rPr>
              <a:t> Инициатива </a:t>
            </a:r>
            <a:r>
              <a:rPr lang="en-US" sz="1400" dirty="0" smtClean="0">
                <a:latin typeface="Calibri" pitchFamily="34" charset="0"/>
              </a:rPr>
              <a:t>vs. </a:t>
            </a:r>
            <a:r>
              <a:rPr lang="ru-RU" sz="1400" dirty="0" smtClean="0">
                <a:latin typeface="Calibri" pitchFamily="34" charset="0"/>
              </a:rPr>
              <a:t>вина (3-6 лет)</a:t>
            </a:r>
          </a:p>
          <a:p>
            <a:pPr marL="342900" lvl="1" indent="-342900">
              <a:lnSpc>
                <a:spcPct val="100000"/>
              </a:lnSpc>
              <a:buSzPct val="100000"/>
              <a:buFont typeface="+mj-lt"/>
              <a:buAutoNum type="arabicPeriod"/>
            </a:pPr>
            <a:r>
              <a:rPr lang="ru-RU" sz="1400" dirty="0" smtClean="0">
                <a:latin typeface="Calibri" pitchFamily="34" charset="0"/>
              </a:rPr>
              <a:t> Деятельность </a:t>
            </a:r>
            <a:r>
              <a:rPr lang="en-US" sz="1400" dirty="0" smtClean="0">
                <a:latin typeface="Calibri" pitchFamily="34" charset="0"/>
              </a:rPr>
              <a:t>vs.</a:t>
            </a:r>
            <a:r>
              <a:rPr lang="ru-RU" sz="1400" dirty="0" smtClean="0">
                <a:latin typeface="Calibri" pitchFamily="34" charset="0"/>
              </a:rPr>
              <a:t> (комплекс)</a:t>
            </a:r>
            <a:r>
              <a:rPr lang="en-US" sz="1400" dirty="0" smtClean="0">
                <a:latin typeface="Calibri" pitchFamily="34" charset="0"/>
              </a:rPr>
              <a:t> </a:t>
            </a:r>
            <a:r>
              <a:rPr lang="ru-RU" sz="1400" dirty="0" smtClean="0">
                <a:latin typeface="Calibri" pitchFamily="34" charset="0"/>
              </a:rPr>
              <a:t>неполноценности (6-11)</a:t>
            </a:r>
          </a:p>
          <a:p>
            <a:pPr marL="342900" lvl="1" indent="-342900">
              <a:lnSpc>
                <a:spcPct val="100000"/>
              </a:lnSpc>
              <a:buSzPct val="100000"/>
              <a:buFont typeface="+mj-lt"/>
              <a:buAutoNum type="arabicPeriod"/>
            </a:pPr>
            <a:r>
              <a:rPr lang="ru-RU" sz="1400" dirty="0" smtClean="0">
                <a:latin typeface="Calibri" pitchFamily="34" charset="0"/>
              </a:rPr>
              <a:t> Самоидентификация </a:t>
            </a:r>
            <a:r>
              <a:rPr lang="en-US" sz="1400" dirty="0" smtClean="0">
                <a:latin typeface="Calibri" pitchFamily="34" charset="0"/>
              </a:rPr>
              <a:t>vs. </a:t>
            </a:r>
            <a:r>
              <a:rPr lang="ru-RU" sz="1400" dirty="0" smtClean="0">
                <a:latin typeface="Calibri" pitchFamily="34" charset="0"/>
              </a:rPr>
              <a:t>ролевой конфликт (подростковый возраст)</a:t>
            </a:r>
          </a:p>
          <a:p>
            <a:pPr marL="342900" lvl="1" indent="-342900">
              <a:lnSpc>
                <a:spcPct val="100000"/>
              </a:lnSpc>
              <a:buSzPct val="100000"/>
              <a:buFont typeface="+mj-lt"/>
              <a:buAutoNum type="arabicPeriod"/>
            </a:pPr>
            <a:r>
              <a:rPr lang="ru-RU" sz="1400" dirty="0" smtClean="0">
                <a:latin typeface="Calibri" pitchFamily="34" charset="0"/>
              </a:rPr>
              <a:t> Близость </a:t>
            </a:r>
            <a:r>
              <a:rPr lang="en-US" sz="1400" dirty="0" smtClean="0">
                <a:latin typeface="Calibri" pitchFamily="34" charset="0"/>
              </a:rPr>
              <a:t>vs. </a:t>
            </a:r>
            <a:r>
              <a:rPr lang="ru-RU" sz="1400" dirty="0" smtClean="0">
                <a:latin typeface="Calibri" pitchFamily="34" charset="0"/>
              </a:rPr>
              <a:t>изоляция (молодость)</a:t>
            </a:r>
          </a:p>
          <a:p>
            <a:pPr marL="342900" lvl="1" indent="-342900">
              <a:lnSpc>
                <a:spcPct val="100000"/>
              </a:lnSpc>
              <a:buSzPct val="100000"/>
              <a:buFont typeface="+mj-lt"/>
              <a:buAutoNum type="arabicPeriod"/>
            </a:pPr>
            <a:r>
              <a:rPr lang="ru-RU" sz="1400" dirty="0" smtClean="0">
                <a:latin typeface="Calibri" pitchFamily="34" charset="0"/>
              </a:rPr>
              <a:t> </a:t>
            </a:r>
            <a:r>
              <a:rPr lang="ru-RU" sz="1400" dirty="0" err="1" smtClean="0">
                <a:latin typeface="Calibri" pitchFamily="34" charset="0"/>
              </a:rPr>
              <a:t>Генеративность</a:t>
            </a:r>
            <a:r>
              <a:rPr lang="ru-RU" sz="1400" dirty="0" smtClean="0">
                <a:latin typeface="Calibri" pitchFamily="34" charset="0"/>
              </a:rPr>
              <a:t> </a:t>
            </a:r>
            <a:r>
              <a:rPr lang="en-US" sz="1400" dirty="0" smtClean="0">
                <a:latin typeface="Calibri" pitchFamily="34" charset="0"/>
              </a:rPr>
              <a:t>vs. </a:t>
            </a:r>
            <a:r>
              <a:rPr lang="ru-RU" sz="1400" dirty="0" smtClean="0">
                <a:latin typeface="Calibri" pitchFamily="34" charset="0"/>
              </a:rPr>
              <a:t>стагнация (средний возраст)</a:t>
            </a:r>
          </a:p>
          <a:p>
            <a:pPr marL="342900" lvl="1" indent="-342900">
              <a:lnSpc>
                <a:spcPct val="100000"/>
              </a:lnSpc>
              <a:buSzPct val="100000"/>
              <a:buFont typeface="+mj-lt"/>
              <a:buAutoNum type="arabicPeriod"/>
            </a:pPr>
            <a:r>
              <a:rPr lang="ru-RU" sz="1400" dirty="0" smtClean="0">
                <a:latin typeface="Calibri" pitchFamily="34" charset="0"/>
              </a:rPr>
              <a:t> Целостность </a:t>
            </a:r>
            <a:r>
              <a:rPr lang="en-US" sz="1400" dirty="0" smtClean="0">
                <a:latin typeface="Calibri" pitchFamily="34" charset="0"/>
              </a:rPr>
              <a:t>vs. </a:t>
            </a:r>
            <a:r>
              <a:rPr lang="ru-RU" sz="1400" dirty="0" smtClean="0">
                <a:latin typeface="Calibri" pitchFamily="34" charset="0"/>
              </a:rPr>
              <a:t>отчаяние (старший возраст)</a:t>
            </a:r>
          </a:p>
          <a:p>
            <a:pPr marL="342900" indent="-342900">
              <a:buFont typeface="+mj-lt"/>
              <a:buAutoNum type="arabicPeriod"/>
            </a:pPr>
            <a:endParaRPr lang="ru-RU" sz="1400" dirty="0">
              <a:latin typeface="Calibri" pitchFamily="34" charset="0"/>
            </a:endParaRPr>
          </a:p>
        </p:txBody>
      </p:sp>
      <p:sp>
        <p:nvSpPr>
          <p:cNvPr id="20" name="Правая фигурная скобка 19"/>
          <p:cNvSpPr/>
          <p:nvPr/>
        </p:nvSpPr>
        <p:spPr bwMode="auto">
          <a:xfrm>
            <a:off x="6912520" y="4139877"/>
            <a:ext cx="792088" cy="2664296"/>
          </a:xfrm>
          <a:prstGeom prst="rightBrace">
            <a:avLst>
              <a:gd name="adj1" fmla="val 8333"/>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21" name="TextBox 20"/>
          <p:cNvSpPr txBox="1"/>
          <p:nvPr/>
        </p:nvSpPr>
        <p:spPr>
          <a:xfrm>
            <a:off x="7704608" y="4427909"/>
            <a:ext cx="2088232" cy="1981183"/>
          </a:xfrm>
          <a:prstGeom prst="rect">
            <a:avLst/>
          </a:prstGeom>
          <a:noFill/>
        </p:spPr>
        <p:txBody>
          <a:bodyPr wrap="square" rtlCol="0">
            <a:spAutoFit/>
          </a:bodyPr>
          <a:lstStyle/>
          <a:p>
            <a:r>
              <a:rPr lang="ru-RU" sz="1200" dirty="0" err="1" smtClean="0">
                <a:latin typeface="Calibri" pitchFamily="34" charset="0"/>
              </a:rPr>
              <a:t>Эриксон</a:t>
            </a:r>
            <a:r>
              <a:rPr lang="ru-RU" sz="1200" dirty="0" smtClean="0">
                <a:latin typeface="Calibri" pitchFamily="34" charset="0"/>
              </a:rPr>
              <a:t> рассматривает все восемь стадий как периоды жизни, в течение которых приобретаемый индивидуумом жизненный опыт диктует ему необходимость наиболее важных приспособлений к социальному окружению и изменений собственной личности. </a:t>
            </a:r>
            <a:endParaRPr lang="ru-RU" sz="1200" dirty="0">
              <a:latin typeface="Calibri" pitchFamily="34" charset="0"/>
            </a:endParaRPr>
          </a:p>
        </p:txBody>
      </p:sp>
      <p:sp>
        <p:nvSpPr>
          <p:cNvPr id="22" name="Номер слайда 21"/>
          <p:cNvSpPr>
            <a:spLocks noGrp="1"/>
          </p:cNvSpPr>
          <p:nvPr>
            <p:ph type="sldNum" idx="12"/>
          </p:nvPr>
        </p:nvSpPr>
        <p:spPr/>
        <p:txBody>
          <a:bodyPr/>
          <a:lstStyle/>
          <a:p>
            <a:pPr>
              <a:defRPr/>
            </a:pPr>
            <a:fld id="{5B3C2506-B21D-4249-98F7-5EBB34377091}" type="slidenum">
              <a:rPr lang="en-GB" smtClean="0"/>
              <a:pPr>
                <a:defRPr/>
              </a:pPr>
              <a:t>18</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8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7"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rrowheads="1"/>
          </p:cNvPicPr>
          <p:nvPr/>
        </p:nvPicPr>
        <p:blipFill>
          <a:blip r:embed="rId3" cstate="print"/>
          <a:srcRect/>
          <a:stretch>
            <a:fillRect/>
          </a:stretch>
        </p:blipFill>
        <p:spPr bwMode="auto">
          <a:xfrm>
            <a:off x="359792" y="827509"/>
            <a:ext cx="1728192" cy="1902792"/>
          </a:xfrm>
          <a:prstGeom prst="rect">
            <a:avLst/>
          </a:prstGeom>
          <a:noFill/>
          <a:ln w="12700">
            <a:noFill/>
            <a:miter lim="800000"/>
            <a:headEnd/>
            <a:tailEnd/>
          </a:ln>
          <a:effectLst/>
        </p:spPr>
      </p:pic>
      <p:sp>
        <p:nvSpPr>
          <p:cNvPr id="9" name="Заголовок 1"/>
          <p:cNvSpPr txBox="1">
            <a:spLocks/>
          </p:cNvSpPr>
          <p:nvPr/>
        </p:nvSpPr>
        <p:spPr>
          <a:xfrm>
            <a:off x="287784" y="323453"/>
            <a:ext cx="7776864" cy="562074"/>
          </a:xfrm>
          <a:prstGeom prst="rect">
            <a:avLst/>
          </a:prstGeom>
        </p:spPr>
        <p:txBody>
          <a:bodyPr vert="horz" lIns="91440" tIns="45720" rIns="91440" bIns="45720" rtlCol="0" anchor="ctr">
            <a:normAutofit/>
          </a:bodyPr>
          <a:lstStyle/>
          <a:p>
            <a:r>
              <a:rPr lang="ru-RU" sz="2400" dirty="0" smtClean="0">
                <a:latin typeface="Calibri" pitchFamily="34" charset="0"/>
              </a:rPr>
              <a:t>КОГНИТИВНЫЕ ТЕОРИИ (1</a:t>
            </a:r>
            <a:r>
              <a:rPr lang="en-US" sz="2400" dirty="0" smtClean="0">
                <a:latin typeface="Calibri" pitchFamily="34" charset="0"/>
              </a:rPr>
              <a:t>/</a:t>
            </a:r>
            <a:r>
              <a:rPr lang="ru-RU" sz="2400" dirty="0" smtClean="0">
                <a:latin typeface="Calibri" pitchFamily="34" charset="0"/>
              </a:rPr>
              <a:t>3)</a:t>
            </a:r>
            <a:endParaRPr lang="ru-RU" sz="2400" dirty="0">
              <a:latin typeface="Calibri" pitchFamily="34" charset="0"/>
            </a:endParaRPr>
          </a:p>
        </p:txBody>
      </p:sp>
      <p:sp>
        <p:nvSpPr>
          <p:cNvPr id="10" name="TextBox 9"/>
          <p:cNvSpPr txBox="1"/>
          <p:nvPr/>
        </p:nvSpPr>
        <p:spPr>
          <a:xfrm>
            <a:off x="287784" y="2771725"/>
            <a:ext cx="1800201" cy="664797"/>
          </a:xfrm>
          <a:prstGeom prst="rect">
            <a:avLst/>
          </a:prstGeom>
          <a:noFill/>
        </p:spPr>
        <p:txBody>
          <a:bodyPr wrap="square" rtlCol="0">
            <a:spAutoFit/>
          </a:bodyPr>
          <a:lstStyle/>
          <a:p>
            <a:pPr lvl="0" algn="ctr"/>
            <a:r>
              <a:rPr lang="ru-RU" sz="1400" b="1" kern="0" dirty="0" smtClean="0">
                <a:solidFill>
                  <a:srgbClr val="000000"/>
                </a:solidFill>
                <a:latin typeface="Calibri" pitchFamily="34" charset="0"/>
              </a:rPr>
              <a:t>Пиаже (</a:t>
            </a:r>
            <a:r>
              <a:rPr lang="en-US" sz="1400" b="1" kern="0" dirty="0" smtClean="0">
                <a:solidFill>
                  <a:srgbClr val="000000"/>
                </a:solidFill>
                <a:latin typeface="Calibri" pitchFamily="34" charset="0"/>
              </a:rPr>
              <a:t>Piaget</a:t>
            </a:r>
            <a:r>
              <a:rPr lang="ru-RU" sz="1400" b="1" kern="0" dirty="0" smtClean="0">
                <a:solidFill>
                  <a:srgbClr val="000000"/>
                </a:solidFill>
                <a:latin typeface="Calibri" pitchFamily="34" charset="0"/>
              </a:rPr>
              <a:t>)</a:t>
            </a:r>
            <a:r>
              <a:rPr lang="en-US" sz="1400" b="1" kern="0" dirty="0" smtClean="0">
                <a:solidFill>
                  <a:srgbClr val="000000"/>
                </a:solidFill>
                <a:latin typeface="Calibri" pitchFamily="34" charset="0"/>
              </a:rPr>
              <a:t/>
            </a:r>
            <a:br>
              <a:rPr lang="en-US" sz="1400" b="1" kern="0" dirty="0" smtClean="0">
                <a:solidFill>
                  <a:srgbClr val="000000"/>
                </a:solidFill>
                <a:latin typeface="Calibri" pitchFamily="34" charset="0"/>
              </a:rPr>
            </a:br>
            <a:r>
              <a:rPr lang="en-US" sz="1400" b="1" kern="0" dirty="0" smtClean="0">
                <a:solidFill>
                  <a:srgbClr val="000000"/>
                </a:solidFill>
                <a:latin typeface="Calibri" pitchFamily="34" charset="0"/>
              </a:rPr>
              <a:t>1896-1980</a:t>
            </a:r>
          </a:p>
          <a:p>
            <a:endParaRPr lang="ru-RU" sz="1200" b="1" dirty="0">
              <a:latin typeface="Calibri" pitchFamily="34" charset="0"/>
            </a:endParaRPr>
          </a:p>
        </p:txBody>
      </p:sp>
      <p:pic>
        <p:nvPicPr>
          <p:cNvPr id="12" name="Picture 2" descr="https://diyahlaily.files.wordpress.com/2013/01/stage-of-cognitive-development.gif"/>
          <p:cNvPicPr>
            <a:picLocks noChangeAspect="1" noChangeArrowheads="1"/>
          </p:cNvPicPr>
          <p:nvPr/>
        </p:nvPicPr>
        <p:blipFill>
          <a:blip r:embed="rId4" cstate="print"/>
          <a:srcRect/>
          <a:stretch>
            <a:fillRect/>
          </a:stretch>
        </p:blipFill>
        <p:spPr bwMode="auto">
          <a:xfrm>
            <a:off x="215776" y="3635821"/>
            <a:ext cx="4062836" cy="3600400"/>
          </a:xfrm>
          <a:prstGeom prst="rect">
            <a:avLst/>
          </a:prstGeom>
          <a:noFill/>
        </p:spPr>
      </p:pic>
      <p:pic>
        <p:nvPicPr>
          <p:cNvPr id="2" name="Picture 1"/>
          <p:cNvPicPr>
            <a:picLocks noChangeAspect="1" noChangeArrowheads="1"/>
          </p:cNvPicPr>
          <p:nvPr/>
        </p:nvPicPr>
        <p:blipFill>
          <a:blip r:embed="rId5" cstate="print"/>
          <a:srcRect/>
          <a:stretch>
            <a:fillRect/>
          </a:stretch>
        </p:blipFill>
        <p:spPr bwMode="auto">
          <a:xfrm>
            <a:off x="7920632" y="2051645"/>
            <a:ext cx="1780688" cy="1152128"/>
          </a:xfrm>
          <a:prstGeom prst="rect">
            <a:avLst/>
          </a:prstGeom>
          <a:noFill/>
          <a:ln w="9525">
            <a:noFill/>
            <a:miter lim="800000"/>
            <a:headEnd/>
            <a:tailEnd/>
          </a:ln>
        </p:spPr>
      </p:pic>
      <p:sp>
        <p:nvSpPr>
          <p:cNvPr id="13" name="TextBox 12"/>
          <p:cNvSpPr txBox="1"/>
          <p:nvPr/>
        </p:nvSpPr>
        <p:spPr>
          <a:xfrm>
            <a:off x="2159992" y="755501"/>
            <a:ext cx="7056784" cy="1895712"/>
          </a:xfrm>
          <a:prstGeom prst="rect">
            <a:avLst/>
          </a:prstGeom>
          <a:noFill/>
        </p:spPr>
        <p:txBody>
          <a:bodyPr wrap="square" rtlCol="0">
            <a:spAutoFit/>
          </a:bodyPr>
          <a:lstStyle/>
          <a:p>
            <a:r>
              <a:rPr lang="ru-RU" sz="1400" b="1" dirty="0" smtClean="0">
                <a:latin typeface="Calibri" pitchFamily="34" charset="0"/>
              </a:rPr>
              <a:t>Активный интеллект  </a:t>
            </a:r>
          </a:p>
          <a:p>
            <a:pPr marL="342900" indent="-342900">
              <a:buSzPct val="100000"/>
              <a:buFont typeface="+mj-lt"/>
              <a:buAutoNum type="arabicPeriod"/>
            </a:pPr>
            <a:r>
              <a:rPr lang="ru-RU" sz="1400" dirty="0" smtClean="0">
                <a:latin typeface="Calibri" pitchFamily="34" charset="0"/>
              </a:rPr>
              <a:t>Интеллект не является ни чистой грифельной доской, на которой могут быть записаны знания, ни зеркалом, отражающим воспринимаемый мир. </a:t>
            </a:r>
          </a:p>
          <a:p>
            <a:pPr marL="342900" indent="-342900">
              <a:buSzPct val="100000"/>
              <a:buFont typeface="+mj-lt"/>
              <a:buAutoNum type="arabicPeriod"/>
            </a:pPr>
            <a:r>
              <a:rPr lang="ru-RU" sz="1400" dirty="0" smtClean="0">
                <a:latin typeface="Calibri" pitchFamily="34" charset="0"/>
              </a:rPr>
              <a:t>Если получаемые человеком сведения, </a:t>
            </a:r>
            <a:r>
              <a:rPr lang="ru-RU" sz="1400" dirty="0" err="1" smtClean="0">
                <a:latin typeface="Calibri" pitchFamily="34" charset="0"/>
              </a:rPr>
              <a:t>перцептивные</a:t>
            </a:r>
            <a:r>
              <a:rPr lang="ru-RU" sz="1400" dirty="0" smtClean="0">
                <a:latin typeface="Calibri" pitchFamily="34" charset="0"/>
              </a:rPr>
              <a:t> образы или субъективные переживания соответствуют структуре его интеллекта, то эти сведения, образы и переживания «понимаются» или, на языке Пиаже, ассимилируются. </a:t>
            </a:r>
          </a:p>
          <a:p>
            <a:pPr marL="342900" indent="-342900">
              <a:buSzPct val="100000"/>
              <a:buFont typeface="+mj-lt"/>
              <a:buAutoNum type="arabicPeriod"/>
            </a:pPr>
            <a:r>
              <a:rPr lang="ru-RU" sz="1400" dirty="0" smtClean="0">
                <a:latin typeface="Calibri" pitchFamily="34" charset="0"/>
              </a:rPr>
              <a:t>Если же информация не соответствует структуре интеллекта, он отвергает ее, а в случае, когда его структура готова к качественному изменению, она приспосабливается к новой информации.</a:t>
            </a:r>
            <a:endParaRPr lang="ru-RU" dirty="0"/>
          </a:p>
        </p:txBody>
      </p:sp>
      <p:sp>
        <p:nvSpPr>
          <p:cNvPr id="16" name="TextBox 15"/>
          <p:cNvSpPr txBox="1"/>
          <p:nvPr/>
        </p:nvSpPr>
        <p:spPr>
          <a:xfrm>
            <a:off x="4464248" y="3131765"/>
            <a:ext cx="5472608" cy="4328108"/>
          </a:xfrm>
          <a:prstGeom prst="rect">
            <a:avLst/>
          </a:prstGeom>
          <a:noFill/>
        </p:spPr>
        <p:txBody>
          <a:bodyPr wrap="square" rtlCol="0">
            <a:spAutoFit/>
          </a:bodyPr>
          <a:lstStyle/>
          <a:p>
            <a:r>
              <a:rPr lang="ru-RU" sz="1400" b="1" dirty="0" err="1" smtClean="0">
                <a:solidFill>
                  <a:srgbClr val="00B050"/>
                </a:solidFill>
                <a:latin typeface="Calibri" pitchFamily="34" charset="0"/>
              </a:rPr>
              <a:t>Сенсорно­моторная</a:t>
            </a:r>
            <a:r>
              <a:rPr lang="ru-RU" sz="1400" b="1" dirty="0" smtClean="0">
                <a:solidFill>
                  <a:srgbClr val="00B050"/>
                </a:solidFill>
                <a:latin typeface="Calibri" pitchFamily="34" charset="0"/>
              </a:rPr>
              <a:t> стадия</a:t>
            </a:r>
          </a:p>
          <a:p>
            <a:r>
              <a:rPr lang="ru-RU" sz="1200" b="1" dirty="0" smtClean="0">
                <a:latin typeface="Calibri" pitchFamily="34" charset="0"/>
              </a:rPr>
              <a:t>От рождения до 1,5-2 лет</a:t>
            </a:r>
          </a:p>
          <a:p>
            <a:r>
              <a:rPr lang="ru-RU" sz="1200" dirty="0" smtClean="0">
                <a:latin typeface="Calibri" pitchFamily="34" charset="0"/>
              </a:rPr>
              <a:t>Младенцы познают мир только посредством различных действий: рассматри­вания, хватания, сосания, </a:t>
            </a:r>
            <a:r>
              <a:rPr lang="ru-RU" sz="1200" dirty="0" err="1" smtClean="0">
                <a:latin typeface="Calibri" pitchFamily="34" charset="0"/>
              </a:rPr>
              <a:t>кусания</a:t>
            </a:r>
            <a:r>
              <a:rPr lang="ru-RU" sz="1200" dirty="0" smtClean="0">
                <a:latin typeface="Calibri" pitchFamily="34" charset="0"/>
              </a:rPr>
              <a:t>, жевания и др.</a:t>
            </a:r>
          </a:p>
          <a:p>
            <a:r>
              <a:rPr lang="ru-RU" sz="1400" b="1" dirty="0" err="1" smtClean="0">
                <a:solidFill>
                  <a:srgbClr val="00B050"/>
                </a:solidFill>
                <a:latin typeface="Calibri" pitchFamily="34" charset="0"/>
              </a:rPr>
              <a:t>Дооперациональная</a:t>
            </a:r>
            <a:r>
              <a:rPr lang="ru-RU" sz="1400" b="1" dirty="0" smtClean="0">
                <a:solidFill>
                  <a:srgbClr val="00B050"/>
                </a:solidFill>
                <a:latin typeface="Calibri" pitchFamily="34" charset="0"/>
              </a:rPr>
              <a:t> стадия</a:t>
            </a:r>
          </a:p>
          <a:p>
            <a:r>
              <a:rPr lang="ru-RU" sz="1200" b="1" dirty="0" smtClean="0">
                <a:latin typeface="Calibri" pitchFamily="34" charset="0"/>
              </a:rPr>
              <a:t>От 2 до 7 лет</a:t>
            </a:r>
          </a:p>
          <a:p>
            <a:r>
              <a:rPr lang="ru-RU" sz="1200" dirty="0" smtClean="0">
                <a:latin typeface="Calibri" pitchFamily="34" charset="0"/>
              </a:rPr>
              <a:t>Маленькие дети формируют понятия и пользуются символами, такими как язык, для сообщения их окружающим. Эти понятия ограничены их лич­ным (эгоцентрическим), непосредственным опытом. На </a:t>
            </a:r>
            <a:r>
              <a:rPr lang="ru-RU" sz="1200" dirty="0" err="1" smtClean="0">
                <a:latin typeface="Calibri" pitchFamily="34" charset="0"/>
              </a:rPr>
              <a:t>дооперациональной</a:t>
            </a:r>
            <a:r>
              <a:rPr lang="ru-RU" sz="1200" dirty="0" smtClean="0">
                <a:latin typeface="Calibri" pitchFamily="34" charset="0"/>
              </a:rPr>
              <a:t> стадии дети имеют очень ограниченные, иногда «магические» представ­ления о причинах и следствиях и испытывают существенные трудности при классифицировании объектов или событий.</a:t>
            </a:r>
          </a:p>
          <a:p>
            <a:r>
              <a:rPr lang="ru-RU" sz="1400" b="1" dirty="0" smtClean="0">
                <a:solidFill>
                  <a:srgbClr val="00B050"/>
                </a:solidFill>
                <a:latin typeface="Calibri" pitchFamily="34" charset="0"/>
              </a:rPr>
              <a:t>Стадия конкретных операций</a:t>
            </a:r>
          </a:p>
          <a:p>
            <a:r>
              <a:rPr lang="ru-RU" sz="1200" b="1" dirty="0" smtClean="0">
                <a:latin typeface="Calibri" pitchFamily="34" charset="0"/>
              </a:rPr>
              <a:t>От 7 до 11-12 лет</a:t>
            </a:r>
          </a:p>
          <a:p>
            <a:r>
              <a:rPr lang="ru-RU" sz="1200" dirty="0" smtClean="0">
                <a:latin typeface="Calibri" pitchFamily="34" charset="0"/>
              </a:rPr>
              <a:t>Дети начинают мыслить логически, классифицировать объекты по несколь­ким признакам и оперировать математическими понятиями (при условии применения всех этих операций к конкретным объектам или событиям). На стадии конкретных операций дети достигают понимания сохранения.</a:t>
            </a:r>
          </a:p>
          <a:p>
            <a:r>
              <a:rPr lang="ru-RU" sz="1400" b="1" dirty="0" smtClean="0">
                <a:solidFill>
                  <a:srgbClr val="00B050"/>
                </a:solidFill>
                <a:latin typeface="Calibri" pitchFamily="34" charset="0"/>
              </a:rPr>
              <a:t>Стадия формальных операций</a:t>
            </a:r>
          </a:p>
          <a:p>
            <a:r>
              <a:rPr lang="ru-RU" sz="1200" b="1" dirty="0" smtClean="0">
                <a:latin typeface="Calibri" pitchFamily="34" charset="0"/>
              </a:rPr>
              <a:t>С 12 лет или чуть позже</a:t>
            </a:r>
          </a:p>
          <a:p>
            <a:r>
              <a:rPr lang="ru-RU" sz="1200" dirty="0" smtClean="0">
                <a:latin typeface="Calibri" pitchFamily="34" charset="0"/>
              </a:rPr>
              <a:t>Подростки способны провести анализ решения логических задач как конк­ретного, так и абстрактного содержания: они могут систематически обду­мывать все возможности, строить планы на будущее или вспоминать прошлое, а также рассуждать по аналогии и метафорически.</a:t>
            </a:r>
            <a:endParaRPr lang="ru-RU" dirty="0">
              <a:latin typeface="Calibri" pitchFamily="34" charset="0"/>
            </a:endParaRPr>
          </a:p>
        </p:txBody>
      </p:sp>
      <p:sp>
        <p:nvSpPr>
          <p:cNvPr id="17" name="TextBox 16"/>
          <p:cNvSpPr txBox="1"/>
          <p:nvPr/>
        </p:nvSpPr>
        <p:spPr>
          <a:xfrm>
            <a:off x="2376016" y="2699717"/>
            <a:ext cx="5400600" cy="599267"/>
          </a:xfrm>
          <a:prstGeom prst="rect">
            <a:avLst/>
          </a:prstGeom>
          <a:noFill/>
        </p:spPr>
        <p:txBody>
          <a:bodyPr wrap="square" rtlCol="0">
            <a:spAutoFit/>
          </a:bodyPr>
          <a:lstStyle/>
          <a:p>
            <a:pPr marL="314325" indent="-314325" algn="ctr" defTabSz="1008063" eaLnBrk="0">
              <a:lnSpc>
                <a:spcPct val="90000"/>
              </a:lnSpc>
              <a:buClrTx/>
              <a:buSzTx/>
              <a:buFontTx/>
              <a:buNone/>
            </a:pPr>
            <a:r>
              <a:rPr lang="ru-RU" b="1" dirty="0" smtClean="0">
                <a:solidFill>
                  <a:srgbClr val="00B050"/>
                </a:solidFill>
                <a:latin typeface="Calibri" pitchFamily="34" charset="0"/>
              </a:rPr>
              <a:t>Развитие – это попытки ребёнка осмыслить мир</a:t>
            </a:r>
            <a:endParaRPr lang="en-US" b="1" dirty="0" smtClean="0">
              <a:solidFill>
                <a:srgbClr val="00B050"/>
              </a:solidFill>
              <a:latin typeface="Calibri" pitchFamily="34" charset="0"/>
            </a:endParaRPr>
          </a:p>
          <a:p>
            <a:endParaRPr lang="ru-RU" dirty="0"/>
          </a:p>
        </p:txBody>
      </p:sp>
      <p:sp>
        <p:nvSpPr>
          <p:cNvPr id="18" name="TextBox 17"/>
          <p:cNvSpPr txBox="1"/>
          <p:nvPr/>
        </p:nvSpPr>
        <p:spPr>
          <a:xfrm>
            <a:off x="215776" y="3275781"/>
            <a:ext cx="4104456" cy="292709"/>
          </a:xfrm>
          <a:prstGeom prst="rect">
            <a:avLst/>
          </a:prstGeom>
          <a:solidFill>
            <a:srgbClr val="00B050"/>
          </a:solidFill>
        </p:spPr>
        <p:txBody>
          <a:bodyPr wrap="square" rtlCol="0">
            <a:spAutoFit/>
          </a:bodyPr>
          <a:lstStyle/>
          <a:p>
            <a:pPr algn="ctr"/>
            <a:r>
              <a:rPr lang="ru-RU" sz="1400" b="1" dirty="0" smtClean="0">
                <a:solidFill>
                  <a:schemeClr val="bg1"/>
                </a:solidFill>
                <a:latin typeface="Calibri" pitchFamily="34" charset="0"/>
              </a:rPr>
              <a:t>Стадии когнитивного развития</a:t>
            </a:r>
            <a:endParaRPr lang="ru-RU" sz="1400" b="1" dirty="0">
              <a:solidFill>
                <a:schemeClr val="bg1"/>
              </a:solidFill>
              <a:latin typeface="Calibri" pitchFamily="34" charset="0"/>
            </a:endParaRPr>
          </a:p>
        </p:txBody>
      </p:sp>
      <p:sp>
        <p:nvSpPr>
          <p:cNvPr id="19" name="Номер слайда 18"/>
          <p:cNvSpPr>
            <a:spLocks noGrp="1"/>
          </p:cNvSpPr>
          <p:nvPr>
            <p:ph type="sldNum" idx="12"/>
          </p:nvPr>
        </p:nvSpPr>
        <p:spPr>
          <a:xfrm>
            <a:off x="7560592" y="6876181"/>
            <a:ext cx="2346325" cy="519113"/>
          </a:xfrm>
        </p:spPr>
        <p:txBody>
          <a:bodyPr/>
          <a:lstStyle/>
          <a:p>
            <a:pPr>
              <a:defRPr/>
            </a:pPr>
            <a:fld id="{5B3C2506-B21D-4249-98F7-5EBB34377091}" type="slidenum">
              <a:rPr lang="en-GB" smtClean="0"/>
              <a:pPr>
                <a:defRPr/>
              </a:pPr>
              <a:t>19</a:t>
            </a:fld>
            <a:endParaRPr lang="en-GB"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1840" y="539477"/>
            <a:ext cx="9001000" cy="3183949"/>
          </a:xfrm>
          <a:prstGeom prst="rect">
            <a:avLst/>
          </a:prstGeom>
          <a:noFill/>
        </p:spPr>
        <p:txBody>
          <a:bodyPr wrap="square" rtlCol="0">
            <a:spAutoFit/>
          </a:bodyPr>
          <a:lstStyle/>
          <a:p>
            <a:r>
              <a:rPr lang="ru-RU" dirty="0" smtClean="0"/>
              <a:t>Разделы</a:t>
            </a:r>
          </a:p>
          <a:p>
            <a:endParaRPr lang="ru-RU" dirty="0" smtClean="0"/>
          </a:p>
          <a:p>
            <a:pPr marL="342900" indent="-342900" eaLnBrk="0">
              <a:buFont typeface="+mj-lt"/>
              <a:buAutoNum type="arabicPeriod"/>
            </a:pPr>
            <a:r>
              <a:rPr lang="ru-RU" dirty="0" smtClean="0">
                <a:latin typeface="Calibri" pitchFamily="34" charset="0"/>
              </a:rPr>
              <a:t>ОНТОГЕНЕЗ. (ИНДИВИДУАЛЬНОЕ РАЗВИТИЕ). ОСНОВНЫЕ ПОНЯТИЯ – стр. 3 -13</a:t>
            </a:r>
          </a:p>
          <a:p>
            <a:pPr marL="342900" indent="-342900" eaLnBrk="0">
              <a:buFont typeface="+mj-lt"/>
              <a:buAutoNum type="arabicPeriod"/>
            </a:pPr>
            <a:r>
              <a:rPr lang="ru-RU" dirty="0" smtClean="0">
                <a:latin typeface="Calibri" pitchFamily="34" charset="0"/>
              </a:rPr>
              <a:t>ТЕОРИИ ОБУЧЕНИЯ И РАЗВИТИЯ ЧЕЛОВЕКА – стр. 14 – 29 стр. </a:t>
            </a:r>
          </a:p>
          <a:p>
            <a:pPr marL="342900" indent="-342900">
              <a:buFont typeface="+mj-lt"/>
              <a:buAutoNum type="arabicPeriod"/>
            </a:pPr>
            <a:r>
              <a:rPr lang="ru-RU" dirty="0" smtClean="0">
                <a:latin typeface="Calibri" pitchFamily="34" charset="0"/>
              </a:rPr>
              <a:t>УМЕНИЕ УЧИТЬСЯ. Международные перспективы – от теории к практике – стр.</a:t>
            </a:r>
          </a:p>
          <a:p>
            <a:pPr marL="342900" indent="-342900">
              <a:buFont typeface="+mj-lt"/>
              <a:buAutoNum type="arabicPeriod"/>
            </a:pPr>
            <a:r>
              <a:rPr lang="ru-RU" dirty="0" smtClean="0">
                <a:latin typeface="Calibri" pitchFamily="34" charset="0"/>
              </a:rPr>
              <a:t>РОССИЙСКИЙ ОПЫТ</a:t>
            </a:r>
          </a:p>
          <a:p>
            <a:pPr marL="342900" indent="-342900">
              <a:buFont typeface="+mj-lt"/>
              <a:buAutoNum type="arabicPeriod"/>
            </a:pPr>
            <a:r>
              <a:rPr lang="ru-RU" dirty="0" smtClean="0">
                <a:latin typeface="Calibri" pitchFamily="34" charset="0"/>
              </a:rPr>
              <a:t>  </a:t>
            </a:r>
          </a:p>
          <a:p>
            <a:pPr eaLnBrk="0"/>
            <a:endParaRPr lang="ru-RU" dirty="0" smtClean="0">
              <a:latin typeface="Calibri" pitchFamily="34" charset="0"/>
            </a:endParaRPr>
          </a:p>
          <a:p>
            <a:pPr eaLnBrk="0"/>
            <a:r>
              <a:rPr lang="ru-RU" dirty="0" smtClean="0">
                <a:latin typeface="Calibri" pitchFamily="34" charset="0"/>
              </a:rPr>
              <a:t>  </a:t>
            </a:r>
            <a:endParaRPr lang="en-US" dirty="0" smtClean="0">
              <a:latin typeface="Calibri" pitchFamily="34" charset="0"/>
            </a:endParaRPr>
          </a:p>
          <a:p>
            <a:r>
              <a:rPr lang="ru-RU" dirty="0" smtClean="0"/>
              <a:t> </a:t>
            </a:r>
          </a:p>
          <a:p>
            <a:endParaRPr lang="ru-RU" dirty="0" smtClean="0"/>
          </a:p>
          <a:p>
            <a:endParaRPr lang="ru-RU" dirty="0"/>
          </a:p>
        </p:txBody>
      </p:sp>
      <p:sp>
        <p:nvSpPr>
          <p:cNvPr id="5" name="Номер слайда 4"/>
          <p:cNvSpPr>
            <a:spLocks noGrp="1"/>
          </p:cNvSpPr>
          <p:nvPr>
            <p:ph type="sldNum" idx="12"/>
          </p:nvPr>
        </p:nvSpPr>
        <p:spPr/>
        <p:txBody>
          <a:bodyPr/>
          <a:lstStyle/>
          <a:p>
            <a:pPr>
              <a:defRPr/>
            </a:pPr>
            <a:fld id="{B17C8C42-B041-48D6-9E88-398304436B29}" type="slidenum">
              <a:rPr lang="en-GB" smtClean="0"/>
              <a:pPr>
                <a:defRPr/>
              </a:pPr>
              <a:t>2</a:t>
            </a:fld>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87784" y="323453"/>
            <a:ext cx="7776864" cy="562074"/>
          </a:xfrm>
          <a:prstGeom prst="rect">
            <a:avLst/>
          </a:prstGeom>
        </p:spPr>
        <p:txBody>
          <a:bodyPr vert="horz" lIns="91440" tIns="45720" rIns="91440" bIns="45720" rtlCol="0" anchor="ctr">
            <a:normAutofit/>
          </a:bodyPr>
          <a:lstStyle/>
          <a:p>
            <a:r>
              <a:rPr lang="ru-RU" sz="2400" dirty="0" smtClean="0">
                <a:latin typeface="Calibri" pitchFamily="34" charset="0"/>
              </a:rPr>
              <a:t>КОГНИТИВНЫЕ ТЕОРИИ (2</a:t>
            </a:r>
            <a:r>
              <a:rPr lang="en-US" sz="2400" dirty="0" smtClean="0">
                <a:latin typeface="Calibri" pitchFamily="34" charset="0"/>
              </a:rPr>
              <a:t>/</a:t>
            </a:r>
            <a:r>
              <a:rPr lang="ru-RU" sz="2400" dirty="0" smtClean="0">
                <a:latin typeface="Calibri" pitchFamily="34" charset="0"/>
              </a:rPr>
              <a:t>3)</a:t>
            </a:r>
            <a:endParaRPr lang="ru-RU" sz="2400" dirty="0">
              <a:latin typeface="Calibri" pitchFamily="34" charset="0"/>
            </a:endParaRPr>
          </a:p>
        </p:txBody>
      </p:sp>
      <p:sp>
        <p:nvSpPr>
          <p:cNvPr id="5" name="TextBox 4"/>
          <p:cNvSpPr txBox="1"/>
          <p:nvPr/>
        </p:nvSpPr>
        <p:spPr>
          <a:xfrm>
            <a:off x="359792" y="899517"/>
            <a:ext cx="6696744" cy="321306"/>
          </a:xfrm>
          <a:prstGeom prst="rect">
            <a:avLst/>
          </a:prstGeom>
          <a:noFill/>
        </p:spPr>
        <p:txBody>
          <a:bodyPr wrap="square" rtlCol="0">
            <a:spAutoFit/>
          </a:bodyPr>
          <a:lstStyle/>
          <a:p>
            <a:r>
              <a:rPr lang="ru-RU" sz="1600" b="1" dirty="0" smtClean="0">
                <a:latin typeface="Calibri" pitchFamily="34" charset="0"/>
              </a:rPr>
              <a:t>Информационный подход к развитию – мозг как «компьютер»  </a:t>
            </a:r>
            <a:endParaRPr lang="ru-RU" dirty="0"/>
          </a:p>
        </p:txBody>
      </p:sp>
      <p:pic>
        <p:nvPicPr>
          <p:cNvPr id="163844" name="Picture 4" descr="http://www.matlabtips.com/wp-content/uploads/2013/01/Human_vs_Computer.jpg"/>
          <p:cNvPicPr>
            <a:picLocks noChangeAspect="1" noChangeArrowheads="1"/>
          </p:cNvPicPr>
          <p:nvPr/>
        </p:nvPicPr>
        <p:blipFill>
          <a:blip r:embed="rId3" cstate="print"/>
          <a:srcRect/>
          <a:stretch>
            <a:fillRect/>
          </a:stretch>
        </p:blipFill>
        <p:spPr bwMode="auto">
          <a:xfrm>
            <a:off x="4896296" y="3275781"/>
            <a:ext cx="2610290" cy="2088232"/>
          </a:xfrm>
          <a:prstGeom prst="rect">
            <a:avLst/>
          </a:prstGeom>
          <a:noFill/>
        </p:spPr>
      </p:pic>
      <p:sp>
        <p:nvSpPr>
          <p:cNvPr id="9" name="TextBox 8"/>
          <p:cNvSpPr txBox="1"/>
          <p:nvPr/>
        </p:nvSpPr>
        <p:spPr>
          <a:xfrm>
            <a:off x="359792" y="1259557"/>
            <a:ext cx="8424936" cy="2353721"/>
          </a:xfrm>
          <a:prstGeom prst="rect">
            <a:avLst/>
          </a:prstGeom>
          <a:noFill/>
        </p:spPr>
        <p:txBody>
          <a:bodyPr wrap="square" rtlCol="0">
            <a:spAutoFit/>
          </a:bodyPr>
          <a:lstStyle/>
          <a:p>
            <a:pPr>
              <a:buSzPct val="100000"/>
              <a:buFont typeface="Wingdings" pitchFamily="2" charset="2"/>
              <a:buChar char="ü"/>
            </a:pPr>
            <a:r>
              <a:rPr lang="ru-RU" sz="1400" dirty="0" smtClean="0">
                <a:solidFill>
                  <a:srgbClr val="000000"/>
                </a:solidFill>
                <a:latin typeface="Calibri" pitchFamily="34" charset="0"/>
              </a:rPr>
              <a:t>Компьютер — модель человеческого мозга. </a:t>
            </a:r>
          </a:p>
          <a:p>
            <a:pPr>
              <a:buSzPct val="100000"/>
              <a:buFont typeface="Wingdings" pitchFamily="2" charset="2"/>
              <a:buChar char="ü"/>
            </a:pPr>
            <a:r>
              <a:rPr lang="ru-RU" sz="1400" dirty="0" smtClean="0">
                <a:solidFill>
                  <a:srgbClr val="000000"/>
                </a:solidFill>
                <a:latin typeface="Calibri" pitchFamily="34" charset="0"/>
              </a:rPr>
              <a:t>«Аппаратное обеспечение» — клетки и ткани мозга.</a:t>
            </a:r>
          </a:p>
          <a:p>
            <a:pPr>
              <a:buSzPct val="100000"/>
              <a:buFont typeface="Wingdings" pitchFamily="2" charset="2"/>
              <a:buChar char="ü"/>
            </a:pPr>
            <a:r>
              <a:rPr lang="ru-RU" sz="1400" dirty="0" smtClean="0">
                <a:solidFill>
                  <a:srgbClr val="000000"/>
                </a:solidFill>
                <a:latin typeface="Calibri" pitchFamily="34" charset="0"/>
              </a:rPr>
              <a:t>«Программное обеспечение» — усвоенные в ходе </a:t>
            </a:r>
            <a:r>
              <a:rPr lang="ru-RU" sz="1400" dirty="0" err="1" smtClean="0">
                <a:solidFill>
                  <a:srgbClr val="000000"/>
                </a:solidFill>
                <a:latin typeface="Calibri" pitchFamily="34" charset="0"/>
              </a:rPr>
              <a:t>научения</a:t>
            </a:r>
            <a:r>
              <a:rPr lang="ru-RU" sz="1400" dirty="0" smtClean="0">
                <a:solidFill>
                  <a:srgbClr val="000000"/>
                </a:solidFill>
                <a:latin typeface="Calibri" pitchFamily="34" charset="0"/>
              </a:rPr>
              <a:t> стратегии обработки информации. </a:t>
            </a:r>
          </a:p>
          <a:p>
            <a:pPr>
              <a:buSzPct val="100000"/>
              <a:buFont typeface="Wingdings" pitchFamily="2" charset="2"/>
              <a:buChar char="ü"/>
            </a:pPr>
            <a:r>
              <a:rPr lang="ru-RU" sz="1400" dirty="0" smtClean="0">
                <a:solidFill>
                  <a:srgbClr val="000000"/>
                </a:solidFill>
                <a:latin typeface="Calibri" pitchFamily="34" charset="0"/>
              </a:rPr>
              <a:t>Интеллект  как компьютер </a:t>
            </a:r>
            <a:r>
              <a:rPr lang="ru-RU" sz="1400" dirty="0" err="1" smtClean="0">
                <a:solidFill>
                  <a:srgbClr val="000000"/>
                </a:solidFill>
                <a:latin typeface="Calibri" pitchFamily="34" charset="0"/>
              </a:rPr>
              <a:t>обрабатываетт</a:t>
            </a:r>
            <a:r>
              <a:rPr lang="ru-RU" sz="1400" dirty="0" smtClean="0">
                <a:solidFill>
                  <a:srgbClr val="000000"/>
                </a:solidFill>
                <a:latin typeface="Calibri" pitchFamily="34" charset="0"/>
              </a:rPr>
              <a:t> вводимые в него данные, устанавливает связи, производит расчеты или какие-либо еще операции с исходной информацией. Информация должна сохраняться в памяти и в дальнейшем извлекаться оттуда по запросу. И наконец, должен формироваться «выходной сигнал» в виде реакций — слов или действий.</a:t>
            </a:r>
          </a:p>
          <a:p>
            <a:endParaRPr lang="ru-RU" i="1" dirty="0" smtClean="0">
              <a:solidFill>
                <a:srgbClr val="000000"/>
              </a:solidFill>
              <a:latin typeface="Calibri" pitchFamily="34" charset="0"/>
            </a:endParaRPr>
          </a:p>
          <a:p>
            <a:r>
              <a:rPr lang="ru-RU" sz="1400" i="1" dirty="0" smtClean="0">
                <a:solidFill>
                  <a:srgbClr val="000000"/>
                </a:solidFill>
                <a:latin typeface="Calibri" pitchFamily="34" charset="0"/>
              </a:rPr>
              <a:t>Кодирование </a:t>
            </a:r>
            <a:r>
              <a:rPr lang="ru-RU" sz="1400" dirty="0" smtClean="0">
                <a:solidFill>
                  <a:srgbClr val="000000"/>
                </a:solidFill>
                <a:latin typeface="Calibri" pitchFamily="34" charset="0"/>
              </a:rPr>
              <a:t>–</a:t>
            </a:r>
            <a:r>
              <a:rPr lang="ru-RU" sz="1400" i="1" dirty="0" smtClean="0">
                <a:solidFill>
                  <a:srgbClr val="000000"/>
                </a:solidFill>
                <a:latin typeface="Calibri" pitchFamily="34" charset="0"/>
              </a:rPr>
              <a:t> </a:t>
            </a:r>
            <a:r>
              <a:rPr lang="ru-RU" sz="1400" dirty="0" smtClean="0">
                <a:solidFill>
                  <a:srgbClr val="000000"/>
                </a:solidFill>
                <a:latin typeface="Calibri" pitchFamily="34" charset="0"/>
              </a:rPr>
              <a:t>процесс идентификации ключевых признаков объекта или события с целью формирования внутренней репрезентации события (</a:t>
            </a:r>
            <a:r>
              <a:rPr lang="en-US" sz="1400" dirty="0" err="1" smtClean="0">
                <a:solidFill>
                  <a:srgbClr val="000000"/>
                </a:solidFill>
                <a:latin typeface="Calibri" pitchFamily="34" charset="0"/>
              </a:rPr>
              <a:t>Siegler</a:t>
            </a:r>
            <a:r>
              <a:rPr lang="ru-RU" sz="1400" dirty="0" smtClean="0">
                <a:solidFill>
                  <a:srgbClr val="000000"/>
                </a:solidFill>
                <a:latin typeface="Calibri" pitchFamily="34" charset="0"/>
              </a:rPr>
              <a:t>, 1986). </a:t>
            </a:r>
          </a:p>
          <a:p>
            <a:endParaRPr lang="ru-RU" sz="1400" dirty="0" smtClean="0">
              <a:solidFill>
                <a:srgbClr val="000000"/>
              </a:solidFill>
              <a:latin typeface="Calibri" pitchFamily="34" charset="0"/>
            </a:endParaRPr>
          </a:p>
        </p:txBody>
      </p:sp>
      <p:pic>
        <p:nvPicPr>
          <p:cNvPr id="163848" name="Picture 8" descr="http://i.booksee.org/covers/466000/df666c396677b6bac5730d0a3b283e2d-d.jpg"/>
          <p:cNvPicPr>
            <a:picLocks noChangeAspect="1" noChangeArrowheads="1"/>
          </p:cNvPicPr>
          <p:nvPr/>
        </p:nvPicPr>
        <p:blipFill>
          <a:blip r:embed="rId4" cstate="print"/>
          <a:srcRect/>
          <a:stretch>
            <a:fillRect/>
          </a:stretch>
        </p:blipFill>
        <p:spPr bwMode="auto">
          <a:xfrm>
            <a:off x="431800" y="4139877"/>
            <a:ext cx="2019105" cy="3106316"/>
          </a:xfrm>
          <a:prstGeom prst="rect">
            <a:avLst/>
          </a:prstGeom>
          <a:noFill/>
        </p:spPr>
      </p:pic>
      <p:sp>
        <p:nvSpPr>
          <p:cNvPr id="11" name="TextBox 10"/>
          <p:cNvSpPr txBox="1"/>
          <p:nvPr/>
        </p:nvSpPr>
        <p:spPr>
          <a:xfrm>
            <a:off x="4392240" y="5508029"/>
            <a:ext cx="5040560" cy="1552220"/>
          </a:xfrm>
          <a:prstGeom prst="rect">
            <a:avLst/>
          </a:prstGeom>
          <a:noFill/>
        </p:spPr>
        <p:txBody>
          <a:bodyPr wrap="square" rtlCol="0">
            <a:spAutoFit/>
          </a:bodyPr>
          <a:lstStyle/>
          <a:p>
            <a:r>
              <a:rPr lang="ru-RU" sz="1400" dirty="0" smtClean="0">
                <a:solidFill>
                  <a:srgbClr val="000000"/>
                </a:solidFill>
                <a:latin typeface="Calibri" pitchFamily="34" charset="0"/>
              </a:rPr>
              <a:t>В последние годы сторонникам информационного подхода удалось разработать эксперименты для исследования вопроса о том, как развиваются процессы обработки информации или как формулируют этот вопрос некоторые из них, как «компьютер» перепрограммирует самого себя для работы с новым материалом (</a:t>
            </a:r>
            <a:r>
              <a:rPr lang="en-US" sz="1400" dirty="0" err="1" smtClean="0">
                <a:solidFill>
                  <a:srgbClr val="000000"/>
                </a:solidFill>
                <a:latin typeface="Calibri" pitchFamily="34" charset="0"/>
              </a:rPr>
              <a:t>Klahr</a:t>
            </a:r>
            <a:r>
              <a:rPr lang="ru-RU" sz="1400" dirty="0" smtClean="0">
                <a:solidFill>
                  <a:srgbClr val="000000"/>
                </a:solidFill>
                <a:latin typeface="Calibri" pitchFamily="34" charset="0"/>
              </a:rPr>
              <a:t>, </a:t>
            </a:r>
            <a:r>
              <a:rPr lang="en-US" sz="1400" dirty="0" smtClean="0">
                <a:solidFill>
                  <a:srgbClr val="000000"/>
                </a:solidFill>
                <a:latin typeface="Calibri" pitchFamily="34" charset="0"/>
              </a:rPr>
              <a:t>Langley</a:t>
            </a:r>
            <a:r>
              <a:rPr lang="ru-RU" sz="1400" dirty="0" smtClean="0">
                <a:solidFill>
                  <a:srgbClr val="000000"/>
                </a:solidFill>
                <a:latin typeface="Calibri" pitchFamily="34" charset="0"/>
              </a:rPr>
              <a:t>, &amp; </a:t>
            </a:r>
            <a:r>
              <a:rPr lang="en-US" sz="1400" dirty="0" err="1" smtClean="0">
                <a:solidFill>
                  <a:srgbClr val="000000"/>
                </a:solidFill>
                <a:latin typeface="Calibri" pitchFamily="34" charset="0"/>
              </a:rPr>
              <a:t>Necher</a:t>
            </a:r>
            <a:r>
              <a:rPr lang="ru-RU" sz="1400" dirty="0" smtClean="0">
                <a:solidFill>
                  <a:srgbClr val="000000"/>
                </a:solidFill>
                <a:latin typeface="Calibri" pitchFamily="34" charset="0"/>
              </a:rPr>
              <a:t>, 1987).</a:t>
            </a:r>
            <a:endParaRPr lang="ru-RU" sz="1400" dirty="0" smtClean="0">
              <a:latin typeface="Calibri" pitchFamily="34" charset="0"/>
            </a:endParaRPr>
          </a:p>
          <a:p>
            <a:endParaRPr lang="ru-RU" dirty="0"/>
          </a:p>
        </p:txBody>
      </p:sp>
      <p:pic>
        <p:nvPicPr>
          <p:cNvPr id="163856" name="Picture 16" descr="https://static-content.springer.com/cover/book/978-1-4615-3172-2.jpg"/>
          <p:cNvPicPr>
            <a:picLocks noChangeAspect="1" noChangeArrowheads="1"/>
          </p:cNvPicPr>
          <p:nvPr/>
        </p:nvPicPr>
        <p:blipFill>
          <a:blip r:embed="rId5" cstate="print"/>
          <a:srcRect/>
          <a:stretch>
            <a:fillRect/>
          </a:stretch>
        </p:blipFill>
        <p:spPr bwMode="auto">
          <a:xfrm>
            <a:off x="2376016" y="3923853"/>
            <a:ext cx="1607663" cy="2448272"/>
          </a:xfrm>
          <a:prstGeom prst="rect">
            <a:avLst/>
          </a:prstGeom>
          <a:noFill/>
        </p:spPr>
      </p:pic>
      <p:sp>
        <p:nvSpPr>
          <p:cNvPr id="17" name="Номер слайда 16"/>
          <p:cNvSpPr>
            <a:spLocks noGrp="1"/>
          </p:cNvSpPr>
          <p:nvPr>
            <p:ph type="sldNum" idx="12"/>
          </p:nvPr>
        </p:nvSpPr>
        <p:spPr/>
        <p:txBody>
          <a:bodyPr/>
          <a:lstStyle/>
          <a:p>
            <a:pPr>
              <a:defRPr/>
            </a:pPr>
            <a:fld id="{5B3C2506-B21D-4249-98F7-5EBB34377091}" type="slidenum">
              <a:rPr lang="en-GB" smtClean="0"/>
              <a:pPr>
                <a:defRPr/>
              </a:pPr>
              <a:t>20</a:t>
            </a:fld>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http://ecx.images-amazon.com/images/I/41n7YI9cj2L._SX352_BO1,204,203,200_.jpg"/>
          <p:cNvPicPr>
            <a:picLocks noChangeAspect="1" noChangeArrowheads="1"/>
          </p:cNvPicPr>
          <p:nvPr/>
        </p:nvPicPr>
        <p:blipFill>
          <a:blip r:embed="rId3" cstate="print"/>
          <a:srcRect/>
          <a:stretch>
            <a:fillRect/>
          </a:stretch>
        </p:blipFill>
        <p:spPr bwMode="auto">
          <a:xfrm>
            <a:off x="8280672" y="683493"/>
            <a:ext cx="1430925" cy="2017038"/>
          </a:xfrm>
          <a:prstGeom prst="rect">
            <a:avLst/>
          </a:prstGeom>
          <a:noFill/>
        </p:spPr>
      </p:pic>
      <p:sp>
        <p:nvSpPr>
          <p:cNvPr id="3" name="Прямоугольник 2"/>
          <p:cNvSpPr/>
          <p:nvPr/>
        </p:nvSpPr>
        <p:spPr>
          <a:xfrm>
            <a:off x="287784" y="755501"/>
            <a:ext cx="2276905" cy="349968"/>
          </a:xfrm>
          <a:prstGeom prst="rect">
            <a:avLst/>
          </a:prstGeom>
        </p:spPr>
        <p:txBody>
          <a:bodyPr wrap="none">
            <a:spAutoFit/>
          </a:bodyPr>
          <a:lstStyle/>
          <a:p>
            <a:r>
              <a:rPr lang="en-US" b="1" dirty="0" smtClean="0">
                <a:solidFill>
                  <a:srgbClr val="00B050"/>
                </a:solidFill>
                <a:latin typeface="Calibri" pitchFamily="34" charset="0"/>
              </a:rPr>
              <a:t>T</a:t>
            </a:r>
            <a:r>
              <a:rPr lang="ru-RU" b="1" dirty="0" err="1" smtClean="0">
                <a:solidFill>
                  <a:srgbClr val="00B050"/>
                </a:solidFill>
                <a:latin typeface="Calibri" pitchFamily="34" charset="0"/>
              </a:rPr>
              <a:t>heory</a:t>
            </a:r>
            <a:r>
              <a:rPr lang="ru-RU" b="1" dirty="0" smtClean="0">
                <a:solidFill>
                  <a:srgbClr val="00B050"/>
                </a:solidFill>
                <a:latin typeface="Calibri" pitchFamily="34" charset="0"/>
              </a:rPr>
              <a:t> </a:t>
            </a:r>
            <a:r>
              <a:rPr lang="ru-RU" b="1" dirty="0" err="1" smtClean="0">
                <a:solidFill>
                  <a:srgbClr val="00B050"/>
                </a:solidFill>
                <a:latin typeface="Calibri" pitchFamily="34" charset="0"/>
              </a:rPr>
              <a:t>of</a:t>
            </a:r>
            <a:r>
              <a:rPr lang="ru-RU" b="1" dirty="0" smtClean="0">
                <a:solidFill>
                  <a:srgbClr val="00B050"/>
                </a:solidFill>
                <a:latin typeface="Calibri" pitchFamily="34" charset="0"/>
              </a:rPr>
              <a:t> </a:t>
            </a:r>
            <a:r>
              <a:rPr lang="en-US" b="1" dirty="0" smtClean="0">
                <a:solidFill>
                  <a:srgbClr val="00B050"/>
                </a:solidFill>
                <a:latin typeface="Calibri" pitchFamily="34" charset="0"/>
              </a:rPr>
              <a:t>M</a:t>
            </a:r>
            <a:r>
              <a:rPr lang="ru-RU" b="1" dirty="0" err="1" smtClean="0">
                <a:solidFill>
                  <a:srgbClr val="00B050"/>
                </a:solidFill>
                <a:latin typeface="Calibri" pitchFamily="34" charset="0"/>
              </a:rPr>
              <a:t>ind</a:t>
            </a:r>
            <a:r>
              <a:rPr lang="ru-RU" b="1" dirty="0" smtClean="0">
                <a:solidFill>
                  <a:srgbClr val="00B050"/>
                </a:solidFill>
                <a:latin typeface="Calibri" pitchFamily="34" charset="0"/>
              </a:rPr>
              <a:t> (</a:t>
            </a:r>
            <a:r>
              <a:rPr lang="en-US" b="1" dirty="0" err="1" smtClean="0">
                <a:solidFill>
                  <a:srgbClr val="00B050"/>
                </a:solidFill>
                <a:latin typeface="Calibri" pitchFamily="34" charset="0"/>
              </a:rPr>
              <a:t>ToM</a:t>
            </a:r>
            <a:r>
              <a:rPr lang="en-US" b="1" dirty="0" smtClean="0">
                <a:solidFill>
                  <a:srgbClr val="00B050"/>
                </a:solidFill>
                <a:latin typeface="Calibri" pitchFamily="34" charset="0"/>
              </a:rPr>
              <a:t>)</a:t>
            </a:r>
            <a:endParaRPr lang="ru-RU" dirty="0">
              <a:solidFill>
                <a:srgbClr val="00B050"/>
              </a:solidFill>
              <a:latin typeface="Calibri" pitchFamily="34" charset="0"/>
            </a:endParaRPr>
          </a:p>
        </p:txBody>
      </p:sp>
      <p:sp>
        <p:nvSpPr>
          <p:cNvPr id="4" name="Заголовок 1"/>
          <p:cNvSpPr txBox="1">
            <a:spLocks/>
          </p:cNvSpPr>
          <p:nvPr/>
        </p:nvSpPr>
        <p:spPr>
          <a:xfrm>
            <a:off x="287784" y="323453"/>
            <a:ext cx="7776864" cy="562074"/>
          </a:xfrm>
          <a:prstGeom prst="rect">
            <a:avLst/>
          </a:prstGeom>
        </p:spPr>
        <p:txBody>
          <a:bodyPr vert="horz" lIns="91440" tIns="45720" rIns="91440" bIns="45720" rtlCol="0" anchor="ctr">
            <a:normAutofit/>
          </a:bodyPr>
          <a:lstStyle/>
          <a:p>
            <a:r>
              <a:rPr lang="ru-RU" sz="2400" dirty="0" smtClean="0">
                <a:latin typeface="Calibri" pitchFamily="34" charset="0"/>
              </a:rPr>
              <a:t>КОГНИТИВНЫЕ ТЕОРИИ (3</a:t>
            </a:r>
            <a:r>
              <a:rPr lang="en-US" sz="2400" dirty="0" smtClean="0">
                <a:latin typeface="Calibri" pitchFamily="34" charset="0"/>
              </a:rPr>
              <a:t>/</a:t>
            </a:r>
            <a:r>
              <a:rPr lang="ru-RU" sz="2400" dirty="0" smtClean="0">
                <a:latin typeface="Calibri" pitchFamily="34" charset="0"/>
              </a:rPr>
              <a:t>3)</a:t>
            </a:r>
            <a:endParaRPr lang="ru-RU" sz="2400" dirty="0">
              <a:latin typeface="Calibri" pitchFamily="34" charset="0"/>
            </a:endParaRPr>
          </a:p>
        </p:txBody>
      </p:sp>
      <p:sp>
        <p:nvSpPr>
          <p:cNvPr id="5" name="Прямоугольник 4"/>
          <p:cNvSpPr/>
          <p:nvPr/>
        </p:nvSpPr>
        <p:spPr>
          <a:xfrm>
            <a:off x="359792" y="1043533"/>
            <a:ext cx="6264696" cy="407163"/>
          </a:xfrm>
          <a:prstGeom prst="rect">
            <a:avLst/>
          </a:prstGeom>
        </p:spPr>
        <p:txBody>
          <a:bodyPr wrap="square">
            <a:spAutoFit/>
          </a:bodyPr>
          <a:lstStyle/>
          <a:p>
            <a:r>
              <a:rPr lang="ru-RU" sz="1200" dirty="0" smtClean="0">
                <a:latin typeface="Calibri" pitchFamily="34" charset="0"/>
              </a:rPr>
              <a:t>Основоположники термина  - </a:t>
            </a:r>
            <a:r>
              <a:rPr lang="en-US" sz="1200" dirty="0" err="1" smtClean="0">
                <a:latin typeface="Calibri" pitchFamily="34" charset="0"/>
              </a:rPr>
              <a:t>Premack</a:t>
            </a:r>
            <a:r>
              <a:rPr lang="en-US" sz="1200" dirty="0" smtClean="0">
                <a:latin typeface="Calibri" pitchFamily="34" charset="0"/>
              </a:rPr>
              <a:t>, D. G. and Woodruff, G. (1978). </a:t>
            </a:r>
          </a:p>
          <a:p>
            <a:r>
              <a:rPr lang="en-US" sz="1000" dirty="0" smtClean="0">
                <a:latin typeface="Calibri" pitchFamily="34" charset="0"/>
              </a:rPr>
              <a:t>Does the chimpanzee have a theory of mind? </a:t>
            </a:r>
            <a:r>
              <a:rPr lang="en-US" sz="1000" i="1" dirty="0" smtClean="0">
                <a:latin typeface="Calibri" pitchFamily="34" charset="0"/>
              </a:rPr>
              <a:t>Behavioral and Brain Sciences, 1,</a:t>
            </a:r>
            <a:r>
              <a:rPr lang="en-US" sz="1000" dirty="0" smtClean="0">
                <a:latin typeface="Calibri" pitchFamily="34" charset="0"/>
              </a:rPr>
              <a:t> 515—526.</a:t>
            </a:r>
            <a:endParaRPr lang="ru-RU" sz="1000" dirty="0">
              <a:latin typeface="Calibri" pitchFamily="34" charset="0"/>
            </a:endParaRPr>
          </a:p>
        </p:txBody>
      </p:sp>
      <p:sp>
        <p:nvSpPr>
          <p:cNvPr id="6" name="TextBox 5"/>
          <p:cNvSpPr txBox="1"/>
          <p:nvPr/>
        </p:nvSpPr>
        <p:spPr>
          <a:xfrm>
            <a:off x="3456136" y="6694502"/>
            <a:ext cx="3096344" cy="865173"/>
          </a:xfrm>
          <a:prstGeom prst="rect">
            <a:avLst/>
          </a:prstGeom>
          <a:noFill/>
        </p:spPr>
        <p:txBody>
          <a:bodyPr wrap="square" rtlCol="0">
            <a:spAutoFit/>
          </a:bodyPr>
          <a:lstStyle/>
          <a:p>
            <a:pPr algn="ctr"/>
            <a:r>
              <a:rPr lang="ru-RU" sz="1400" b="1" dirty="0" smtClean="0">
                <a:solidFill>
                  <a:srgbClr val="3C5253"/>
                </a:solidFill>
                <a:latin typeface="Calibri" pitchFamily="34" charset="0"/>
              </a:rPr>
              <a:t>Хрестоматийный тест  </a:t>
            </a:r>
          </a:p>
          <a:p>
            <a:pPr algn="ctr"/>
            <a:r>
              <a:rPr lang="ru-RU" sz="1400" b="1" dirty="0" smtClean="0">
                <a:solidFill>
                  <a:srgbClr val="3C5253"/>
                </a:solidFill>
                <a:latin typeface="Calibri" pitchFamily="34" charset="0"/>
              </a:rPr>
              <a:t>«</a:t>
            </a:r>
            <a:r>
              <a:rPr lang="ru-RU" sz="1400" b="1" dirty="0">
                <a:solidFill>
                  <a:srgbClr val="3C5253"/>
                </a:solidFill>
                <a:latin typeface="Calibri" pitchFamily="34" charset="0"/>
              </a:rPr>
              <a:t>Казалось—оказалось» </a:t>
            </a:r>
            <a:endParaRPr lang="ru-RU" sz="1400" b="1" dirty="0" smtClean="0">
              <a:solidFill>
                <a:srgbClr val="3C5253"/>
              </a:solidFill>
              <a:latin typeface="Calibri" pitchFamily="34" charset="0"/>
            </a:endParaRPr>
          </a:p>
          <a:p>
            <a:pPr algn="ctr"/>
            <a:r>
              <a:rPr lang="ru-RU" sz="1400" b="1" dirty="0" smtClean="0">
                <a:solidFill>
                  <a:srgbClr val="3C5253"/>
                </a:solidFill>
                <a:latin typeface="Calibri" pitchFamily="34" charset="0"/>
              </a:rPr>
              <a:t>(</a:t>
            </a:r>
            <a:r>
              <a:rPr lang="ru-RU" sz="1400" b="1" dirty="0" err="1">
                <a:solidFill>
                  <a:srgbClr val="3C5253"/>
                </a:solidFill>
                <a:latin typeface="Calibri" pitchFamily="34" charset="0"/>
              </a:rPr>
              <a:t>appearance-reality</a:t>
            </a:r>
            <a:r>
              <a:rPr lang="ru-RU" sz="1400" b="1" dirty="0">
                <a:solidFill>
                  <a:srgbClr val="3C5253"/>
                </a:solidFill>
                <a:latin typeface="Calibri" pitchFamily="34" charset="0"/>
              </a:rPr>
              <a:t> </a:t>
            </a:r>
            <a:r>
              <a:rPr lang="ru-RU" sz="1400" b="1" dirty="0" err="1" smtClean="0">
                <a:solidFill>
                  <a:srgbClr val="3C5253"/>
                </a:solidFill>
                <a:latin typeface="Calibri" pitchFamily="34" charset="0"/>
              </a:rPr>
              <a:t>task</a:t>
            </a:r>
            <a:r>
              <a:rPr lang="ru-RU" sz="1400" b="1" dirty="0" smtClean="0">
                <a:solidFill>
                  <a:srgbClr val="3C5253"/>
                </a:solidFill>
                <a:latin typeface="Calibri" pitchFamily="34" charset="0"/>
              </a:rPr>
              <a:t>)  </a:t>
            </a:r>
          </a:p>
          <a:p>
            <a:pPr algn="ctr"/>
            <a:r>
              <a:rPr lang="ru-RU" sz="1200" b="1" dirty="0" smtClean="0">
                <a:solidFill>
                  <a:srgbClr val="3C5253"/>
                </a:solidFill>
                <a:latin typeface="Calibri" pitchFamily="34" charset="0"/>
              </a:rPr>
              <a:t>(</a:t>
            </a:r>
            <a:r>
              <a:rPr lang="ru-RU" sz="1200" dirty="0" err="1" smtClean="0">
                <a:latin typeface="Calibri" pitchFamily="34" charset="0"/>
              </a:rPr>
              <a:t>Gopnik</a:t>
            </a:r>
            <a:r>
              <a:rPr lang="ru-RU" sz="1200" dirty="0" smtClean="0">
                <a:latin typeface="Calibri" pitchFamily="34" charset="0"/>
              </a:rPr>
              <a:t> </a:t>
            </a:r>
            <a:r>
              <a:rPr lang="ru-RU" sz="1200" dirty="0">
                <a:latin typeface="Calibri" pitchFamily="34" charset="0"/>
              </a:rPr>
              <a:t>и </a:t>
            </a:r>
            <a:r>
              <a:rPr lang="ru-RU" sz="1200" dirty="0" err="1" smtClean="0">
                <a:latin typeface="Calibri" pitchFamily="34" charset="0"/>
              </a:rPr>
              <a:t>W.Astington</a:t>
            </a:r>
            <a:r>
              <a:rPr lang="ru-RU" sz="1200" dirty="0" smtClean="0">
                <a:latin typeface="Calibri" pitchFamily="34" charset="0"/>
              </a:rPr>
              <a:t>, 1988)</a:t>
            </a:r>
            <a:endParaRPr lang="ru-RU" sz="1200" dirty="0">
              <a:latin typeface="Calibri" pitchFamily="34" charset="0"/>
            </a:endParaRPr>
          </a:p>
        </p:txBody>
      </p:sp>
      <p:sp>
        <p:nvSpPr>
          <p:cNvPr id="8" name="TextBox 7"/>
          <p:cNvSpPr txBox="1"/>
          <p:nvPr/>
        </p:nvSpPr>
        <p:spPr>
          <a:xfrm>
            <a:off x="3456136" y="4859957"/>
            <a:ext cx="3096344" cy="693460"/>
          </a:xfrm>
          <a:prstGeom prst="rect">
            <a:avLst/>
          </a:prstGeom>
          <a:noFill/>
        </p:spPr>
        <p:txBody>
          <a:bodyPr wrap="square" rtlCol="0">
            <a:spAutoFit/>
          </a:bodyPr>
          <a:lstStyle/>
          <a:p>
            <a:pPr algn="ctr"/>
            <a:r>
              <a:rPr lang="ru-RU" sz="1400" b="1" dirty="0" smtClean="0">
                <a:solidFill>
                  <a:srgbClr val="00B050"/>
                </a:solidFill>
                <a:latin typeface="Calibri" pitchFamily="34" charset="0"/>
              </a:rPr>
              <a:t>Понимание ложности                 собственных убеждений                                   </a:t>
            </a:r>
          </a:p>
          <a:p>
            <a:pPr algn="ctr"/>
            <a:r>
              <a:rPr lang="ru-RU" sz="1400" b="1" dirty="0" smtClean="0">
                <a:solidFill>
                  <a:srgbClr val="00B050"/>
                </a:solidFill>
                <a:latin typeface="Calibri" pitchFamily="34" charset="0"/>
              </a:rPr>
              <a:t>  (</a:t>
            </a:r>
            <a:r>
              <a:rPr lang="ru-RU" sz="1400" b="1" dirty="0" err="1" smtClean="0">
                <a:solidFill>
                  <a:srgbClr val="00B050"/>
                </a:solidFill>
                <a:latin typeface="Calibri" pitchFamily="34" charset="0"/>
              </a:rPr>
              <a:t>own</a:t>
            </a:r>
            <a:r>
              <a:rPr lang="ru-RU" sz="1400" b="1" dirty="0" smtClean="0">
                <a:solidFill>
                  <a:srgbClr val="00B050"/>
                </a:solidFill>
                <a:latin typeface="Calibri" pitchFamily="34" charset="0"/>
              </a:rPr>
              <a:t> </a:t>
            </a:r>
            <a:r>
              <a:rPr lang="ru-RU" sz="1400" b="1" dirty="0" err="1" smtClean="0">
                <a:solidFill>
                  <a:srgbClr val="00B050"/>
                </a:solidFill>
                <a:latin typeface="Calibri" pitchFamily="34" charset="0"/>
              </a:rPr>
              <a:t>false</a:t>
            </a:r>
            <a:r>
              <a:rPr lang="ru-RU" sz="1400" b="1" dirty="0" smtClean="0">
                <a:solidFill>
                  <a:srgbClr val="00B050"/>
                </a:solidFill>
                <a:latin typeface="Calibri" pitchFamily="34" charset="0"/>
              </a:rPr>
              <a:t> </a:t>
            </a:r>
            <a:r>
              <a:rPr lang="ru-RU" sz="1400" b="1" dirty="0" err="1" smtClean="0">
                <a:solidFill>
                  <a:srgbClr val="00B050"/>
                </a:solidFill>
                <a:latin typeface="Calibri" pitchFamily="34" charset="0"/>
              </a:rPr>
              <a:t>belief</a:t>
            </a:r>
            <a:r>
              <a:rPr lang="ru-RU" sz="1400" b="1" dirty="0" smtClean="0">
                <a:solidFill>
                  <a:srgbClr val="00B050"/>
                </a:solidFill>
                <a:latin typeface="Calibri" pitchFamily="34" charset="0"/>
              </a:rPr>
              <a:t> </a:t>
            </a:r>
            <a:r>
              <a:rPr lang="ru-RU" sz="1400" b="1" dirty="0" err="1" smtClean="0">
                <a:solidFill>
                  <a:srgbClr val="00B050"/>
                </a:solidFill>
                <a:latin typeface="Calibri" pitchFamily="34" charset="0"/>
              </a:rPr>
              <a:t>task</a:t>
            </a:r>
            <a:r>
              <a:rPr lang="ru-RU" sz="1400" b="1" dirty="0" smtClean="0">
                <a:solidFill>
                  <a:srgbClr val="00B050"/>
                </a:solidFill>
                <a:latin typeface="Calibri" pitchFamily="34" charset="0"/>
              </a:rPr>
              <a:t>)</a:t>
            </a:r>
            <a:endParaRPr lang="ru-RU" sz="1400" dirty="0">
              <a:solidFill>
                <a:srgbClr val="00B050"/>
              </a:solidFill>
              <a:latin typeface="Calibri" pitchFamily="34" charset="0"/>
            </a:endParaRPr>
          </a:p>
        </p:txBody>
      </p:sp>
      <p:pic>
        <p:nvPicPr>
          <p:cNvPr id="9" name="Picture 2" descr="http://www.delmar.edu/assets/0/131/133/a993bfbc-6ab1-4084-a759-c26643a087b5.jpg"/>
          <p:cNvPicPr>
            <a:picLocks noChangeAspect="1" noChangeArrowheads="1"/>
          </p:cNvPicPr>
          <p:nvPr/>
        </p:nvPicPr>
        <p:blipFill>
          <a:blip r:embed="rId4" cstate="print"/>
          <a:srcRect/>
          <a:stretch>
            <a:fillRect/>
          </a:stretch>
        </p:blipFill>
        <p:spPr bwMode="auto">
          <a:xfrm>
            <a:off x="3816176" y="5580037"/>
            <a:ext cx="2304256" cy="1102202"/>
          </a:xfrm>
          <a:prstGeom prst="rect">
            <a:avLst/>
          </a:prstGeom>
          <a:noFill/>
        </p:spPr>
      </p:pic>
      <p:pic>
        <p:nvPicPr>
          <p:cNvPr id="10" name="Picture 8" descr="http://www.psychologyinaction.org/wp-content/uploads/2015/01/sally-anne-false-belief-test.jpg"/>
          <p:cNvPicPr>
            <a:picLocks noChangeAspect="1" noChangeArrowheads="1"/>
          </p:cNvPicPr>
          <p:nvPr/>
        </p:nvPicPr>
        <p:blipFill>
          <a:blip r:embed="rId5" cstate="print"/>
          <a:srcRect/>
          <a:stretch>
            <a:fillRect/>
          </a:stretch>
        </p:blipFill>
        <p:spPr bwMode="auto">
          <a:xfrm>
            <a:off x="359792" y="2051645"/>
            <a:ext cx="3011364" cy="4680520"/>
          </a:xfrm>
          <a:prstGeom prst="rect">
            <a:avLst/>
          </a:prstGeom>
          <a:noFill/>
        </p:spPr>
      </p:pic>
      <p:sp>
        <p:nvSpPr>
          <p:cNvPr id="11" name="Прямоугольник 10"/>
          <p:cNvSpPr/>
          <p:nvPr/>
        </p:nvSpPr>
        <p:spPr>
          <a:xfrm>
            <a:off x="359792" y="6660157"/>
            <a:ext cx="3024336" cy="693460"/>
          </a:xfrm>
          <a:prstGeom prst="rect">
            <a:avLst/>
          </a:prstGeom>
        </p:spPr>
        <p:txBody>
          <a:bodyPr wrap="square">
            <a:spAutoFit/>
          </a:bodyPr>
          <a:lstStyle/>
          <a:p>
            <a:pPr algn="ctr"/>
            <a:r>
              <a:rPr lang="ru-RU" sz="1400" b="1" dirty="0" smtClean="0">
                <a:solidFill>
                  <a:srgbClr val="3C5253"/>
                </a:solidFill>
                <a:latin typeface="Calibri" pitchFamily="34" charset="0"/>
              </a:rPr>
              <a:t>Хрестоматийный тест «</a:t>
            </a:r>
            <a:r>
              <a:rPr lang="ru-RU" sz="1400" b="1" dirty="0" err="1" smtClean="0">
                <a:solidFill>
                  <a:srgbClr val="3C5253"/>
                </a:solidFill>
                <a:latin typeface="Calibri" pitchFamily="34" charset="0"/>
              </a:rPr>
              <a:t>Салли</a:t>
            </a:r>
            <a:r>
              <a:rPr lang="ru-RU" sz="1400" b="1" dirty="0" smtClean="0">
                <a:solidFill>
                  <a:srgbClr val="3C5253"/>
                </a:solidFill>
                <a:latin typeface="Calibri" pitchFamily="34" charset="0"/>
              </a:rPr>
              <a:t> и Энн» </a:t>
            </a:r>
          </a:p>
          <a:p>
            <a:pPr algn="ctr"/>
            <a:r>
              <a:rPr lang="ru-RU" sz="1400" b="1" dirty="0" smtClean="0">
                <a:solidFill>
                  <a:srgbClr val="3C5253"/>
                </a:solidFill>
                <a:latin typeface="Calibri" pitchFamily="34" charset="0"/>
              </a:rPr>
              <a:t>(</a:t>
            </a:r>
            <a:r>
              <a:rPr lang="en-US" sz="1400" b="1" dirty="0" smtClean="0">
                <a:solidFill>
                  <a:srgbClr val="3C5253"/>
                </a:solidFill>
                <a:latin typeface="Calibri" pitchFamily="34" charset="0"/>
              </a:rPr>
              <a:t>“</a:t>
            </a:r>
            <a:r>
              <a:rPr lang="ru-RU" sz="1400" b="1" dirty="0" err="1" smtClean="0">
                <a:solidFill>
                  <a:srgbClr val="3C5253"/>
                </a:solidFill>
                <a:latin typeface="Calibri" pitchFamily="34" charset="0"/>
              </a:rPr>
              <a:t>Sally</a:t>
            </a:r>
            <a:r>
              <a:rPr lang="ru-RU" sz="1400" b="1" dirty="0" smtClean="0">
                <a:solidFill>
                  <a:srgbClr val="3C5253"/>
                </a:solidFill>
                <a:latin typeface="Calibri" pitchFamily="34" charset="0"/>
              </a:rPr>
              <a:t> </a:t>
            </a:r>
            <a:r>
              <a:rPr lang="ru-RU" sz="1400" b="1" dirty="0" err="1" smtClean="0">
                <a:solidFill>
                  <a:srgbClr val="3C5253"/>
                </a:solidFill>
                <a:latin typeface="Calibri" pitchFamily="34" charset="0"/>
              </a:rPr>
              <a:t>and</a:t>
            </a:r>
            <a:r>
              <a:rPr lang="ru-RU" sz="1400" b="1" dirty="0" smtClean="0">
                <a:solidFill>
                  <a:srgbClr val="3C5253"/>
                </a:solidFill>
                <a:latin typeface="Calibri" pitchFamily="34" charset="0"/>
              </a:rPr>
              <a:t> </a:t>
            </a:r>
            <a:r>
              <a:rPr lang="ru-RU" sz="1400" b="1" dirty="0" err="1" smtClean="0">
                <a:solidFill>
                  <a:srgbClr val="3C5253"/>
                </a:solidFill>
                <a:latin typeface="Calibri" pitchFamily="34" charset="0"/>
              </a:rPr>
              <a:t>Anne</a:t>
            </a:r>
            <a:r>
              <a:rPr lang="ru-RU" sz="1400" b="1" dirty="0" smtClean="0">
                <a:solidFill>
                  <a:srgbClr val="3C5253"/>
                </a:solidFill>
                <a:latin typeface="Calibri" pitchFamily="34" charset="0"/>
              </a:rPr>
              <a:t> </a:t>
            </a:r>
            <a:r>
              <a:rPr lang="ru-RU" sz="1400" b="1" dirty="0" err="1" smtClean="0">
                <a:solidFill>
                  <a:srgbClr val="3C5253"/>
                </a:solidFill>
                <a:latin typeface="Calibri" pitchFamily="34" charset="0"/>
              </a:rPr>
              <a:t>test</a:t>
            </a:r>
            <a:r>
              <a:rPr lang="en-US" sz="1400" b="1" dirty="0" smtClean="0">
                <a:solidFill>
                  <a:srgbClr val="3C5253"/>
                </a:solidFill>
                <a:latin typeface="Calibri" pitchFamily="34" charset="0"/>
              </a:rPr>
              <a:t>”)</a:t>
            </a:r>
            <a:endParaRPr lang="ru-RU" sz="1400" b="1" dirty="0" smtClean="0">
              <a:solidFill>
                <a:srgbClr val="3C5253"/>
              </a:solidFill>
              <a:latin typeface="Calibri" pitchFamily="34" charset="0"/>
            </a:endParaRPr>
          </a:p>
          <a:p>
            <a:pPr algn="ctr"/>
            <a:r>
              <a:rPr lang="en-US" sz="1400" b="1" dirty="0" smtClean="0">
                <a:solidFill>
                  <a:srgbClr val="3C5253"/>
                </a:solidFill>
                <a:latin typeface="Calibri" pitchFamily="34" charset="0"/>
              </a:rPr>
              <a:t>(</a:t>
            </a:r>
            <a:r>
              <a:rPr lang="ru-RU" sz="1000" b="1" dirty="0" err="1" smtClean="0">
                <a:solidFill>
                  <a:srgbClr val="3C5253"/>
                </a:solidFill>
                <a:latin typeface="Calibri" pitchFamily="34" charset="0"/>
              </a:rPr>
              <a:t>Wimmer</a:t>
            </a:r>
            <a:r>
              <a:rPr lang="ru-RU" sz="1000" b="1" dirty="0" smtClean="0">
                <a:solidFill>
                  <a:srgbClr val="3C5253"/>
                </a:solidFill>
                <a:latin typeface="Calibri" pitchFamily="34" charset="0"/>
              </a:rPr>
              <a:t> и </a:t>
            </a:r>
            <a:r>
              <a:rPr lang="ru-RU" sz="1000" b="1" dirty="0" err="1" smtClean="0">
                <a:solidFill>
                  <a:srgbClr val="3C5253"/>
                </a:solidFill>
                <a:latin typeface="Calibri" pitchFamily="34" charset="0"/>
              </a:rPr>
              <a:t>Perner</a:t>
            </a:r>
            <a:r>
              <a:rPr lang="ru-RU" sz="1000" b="1" dirty="0" smtClean="0">
                <a:solidFill>
                  <a:srgbClr val="3C5253"/>
                </a:solidFill>
                <a:latin typeface="Calibri" pitchFamily="34" charset="0"/>
              </a:rPr>
              <a:t> в 1983, </a:t>
            </a:r>
            <a:r>
              <a:rPr lang="ru-RU" sz="1000" b="1" dirty="0" err="1" smtClean="0">
                <a:solidFill>
                  <a:srgbClr val="3C5253"/>
                </a:solidFill>
                <a:latin typeface="Calibri" pitchFamily="34" charset="0"/>
              </a:rPr>
              <a:t>Baron-Cohen</a:t>
            </a:r>
            <a:r>
              <a:rPr lang="ru-RU" sz="1000" b="1" dirty="0" smtClean="0">
                <a:solidFill>
                  <a:srgbClr val="3C5253"/>
                </a:solidFill>
                <a:latin typeface="Calibri" pitchFamily="34" charset="0"/>
              </a:rPr>
              <a:t>, 1985)</a:t>
            </a:r>
          </a:p>
        </p:txBody>
      </p:sp>
      <p:sp>
        <p:nvSpPr>
          <p:cNvPr id="12" name="TextBox 11"/>
          <p:cNvSpPr txBox="1"/>
          <p:nvPr/>
        </p:nvSpPr>
        <p:spPr>
          <a:xfrm>
            <a:off x="359792" y="1547589"/>
            <a:ext cx="3024336" cy="493084"/>
          </a:xfrm>
          <a:prstGeom prst="rect">
            <a:avLst/>
          </a:prstGeom>
          <a:noFill/>
        </p:spPr>
        <p:txBody>
          <a:bodyPr wrap="square" rtlCol="0">
            <a:spAutoFit/>
          </a:bodyPr>
          <a:lstStyle/>
          <a:p>
            <a:r>
              <a:rPr lang="ru-RU" sz="1400" b="1" dirty="0" smtClean="0">
                <a:solidFill>
                  <a:srgbClr val="00B050"/>
                </a:solidFill>
                <a:latin typeface="Calibri" pitchFamily="34" charset="0"/>
              </a:rPr>
              <a:t>Понимание ложных убеждений </a:t>
            </a:r>
          </a:p>
          <a:p>
            <a:pPr algn="ctr"/>
            <a:r>
              <a:rPr lang="ru-RU" sz="1400" b="1" dirty="0" smtClean="0">
                <a:solidFill>
                  <a:srgbClr val="00B050"/>
                </a:solidFill>
                <a:latin typeface="Calibri" pitchFamily="34" charset="0"/>
              </a:rPr>
              <a:t>(</a:t>
            </a:r>
            <a:r>
              <a:rPr lang="ru-RU" sz="1400" b="1" dirty="0" err="1" smtClean="0">
                <a:solidFill>
                  <a:srgbClr val="00B050"/>
                </a:solidFill>
                <a:latin typeface="Calibri" pitchFamily="34" charset="0"/>
              </a:rPr>
              <a:t>false</a:t>
            </a:r>
            <a:r>
              <a:rPr lang="ru-RU" sz="1400" b="1" dirty="0" smtClean="0">
                <a:solidFill>
                  <a:srgbClr val="00B050"/>
                </a:solidFill>
                <a:latin typeface="Calibri" pitchFamily="34" charset="0"/>
              </a:rPr>
              <a:t> </a:t>
            </a:r>
            <a:r>
              <a:rPr lang="ru-RU" sz="1400" b="1" dirty="0" err="1" smtClean="0">
                <a:solidFill>
                  <a:srgbClr val="00B050"/>
                </a:solidFill>
                <a:latin typeface="Calibri" pitchFamily="34" charset="0"/>
              </a:rPr>
              <a:t>belief</a:t>
            </a:r>
            <a:r>
              <a:rPr lang="ru-RU" sz="1400" b="1" dirty="0" smtClean="0">
                <a:solidFill>
                  <a:srgbClr val="00B050"/>
                </a:solidFill>
                <a:latin typeface="Calibri" pitchFamily="34" charset="0"/>
              </a:rPr>
              <a:t> </a:t>
            </a:r>
            <a:r>
              <a:rPr lang="ru-RU" sz="1400" b="1" dirty="0" err="1" smtClean="0">
                <a:solidFill>
                  <a:srgbClr val="00B050"/>
                </a:solidFill>
                <a:latin typeface="Calibri" pitchFamily="34" charset="0"/>
              </a:rPr>
              <a:t>task</a:t>
            </a:r>
            <a:r>
              <a:rPr lang="ru-RU" sz="1400" b="1" dirty="0" smtClean="0">
                <a:solidFill>
                  <a:srgbClr val="00B050"/>
                </a:solidFill>
                <a:latin typeface="Calibri" pitchFamily="34" charset="0"/>
              </a:rPr>
              <a:t>)</a:t>
            </a:r>
          </a:p>
        </p:txBody>
      </p:sp>
      <p:pic>
        <p:nvPicPr>
          <p:cNvPr id="173060" name="Picture 4" descr="Teaching Theory of Mind: A Curriculum for Children with High Functioning Autism, Asperger's Syndrome, and Related Social Challenges"/>
          <p:cNvPicPr>
            <a:picLocks noChangeAspect="1" noChangeArrowheads="1"/>
          </p:cNvPicPr>
          <p:nvPr/>
        </p:nvPicPr>
        <p:blipFill>
          <a:blip r:embed="rId6" cstate="print"/>
          <a:srcRect/>
          <a:stretch>
            <a:fillRect/>
          </a:stretch>
        </p:blipFill>
        <p:spPr bwMode="auto">
          <a:xfrm>
            <a:off x="6912520" y="899517"/>
            <a:ext cx="1467748" cy="1893869"/>
          </a:xfrm>
          <a:prstGeom prst="rect">
            <a:avLst/>
          </a:prstGeom>
          <a:noFill/>
        </p:spPr>
      </p:pic>
      <p:sp>
        <p:nvSpPr>
          <p:cNvPr id="18" name="TextBox 17"/>
          <p:cNvSpPr txBox="1"/>
          <p:nvPr/>
        </p:nvSpPr>
        <p:spPr>
          <a:xfrm>
            <a:off x="3528144" y="1403573"/>
            <a:ext cx="3240360" cy="1294585"/>
          </a:xfrm>
          <a:prstGeom prst="rect">
            <a:avLst/>
          </a:prstGeom>
          <a:solidFill>
            <a:srgbClr val="C0E399"/>
          </a:solidFill>
        </p:spPr>
        <p:txBody>
          <a:bodyPr wrap="square" rtlCol="0">
            <a:spAutoFit/>
          </a:bodyPr>
          <a:lstStyle/>
          <a:p>
            <a:r>
              <a:rPr lang="ru-RU" sz="1400" b="1" dirty="0" smtClean="0">
                <a:latin typeface="Calibri" pitchFamily="34" charset="0"/>
              </a:rPr>
              <a:t>Теория разума </a:t>
            </a:r>
            <a:r>
              <a:rPr lang="ru-RU" sz="1400" dirty="0" smtClean="0">
                <a:latin typeface="Calibri" pitchFamily="34" charset="0"/>
              </a:rPr>
              <a:t>- способности людей или животных (напр., человекообразных обезьян) представлять, понимать и учитывать в своем поведении «психологию» других существ. </a:t>
            </a:r>
            <a:endParaRPr lang="ru-RU" sz="1200" dirty="0">
              <a:latin typeface="Calibri" pitchFamily="34" charset="0"/>
            </a:endParaRPr>
          </a:p>
        </p:txBody>
      </p:sp>
      <p:sp>
        <p:nvSpPr>
          <p:cNvPr id="19" name="TextBox 18"/>
          <p:cNvSpPr txBox="1"/>
          <p:nvPr/>
        </p:nvSpPr>
        <p:spPr>
          <a:xfrm>
            <a:off x="6624488" y="2843733"/>
            <a:ext cx="3168352" cy="1695336"/>
          </a:xfrm>
          <a:prstGeom prst="rect">
            <a:avLst/>
          </a:prstGeom>
          <a:noFill/>
        </p:spPr>
        <p:txBody>
          <a:bodyPr wrap="square" rtlCol="0">
            <a:spAutoFit/>
          </a:bodyPr>
          <a:lstStyle/>
          <a:p>
            <a:r>
              <a:rPr lang="ru-RU" sz="1400" dirty="0" smtClean="0">
                <a:latin typeface="Calibri" pitchFamily="34" charset="0"/>
              </a:rPr>
              <a:t>В  детской психологии в рамках Теории разума изучаются постепенно усложняющиеся представления детей о том, что и другим людям присущи ощущения, память, эмоции, намерения и т.п.; т. е. дети практически и теоретически создают собственную миниатюрную Т. р. </a:t>
            </a:r>
            <a:endParaRPr lang="ru-RU" sz="1400" dirty="0">
              <a:latin typeface="Calibri" pitchFamily="34" charset="0"/>
            </a:endParaRPr>
          </a:p>
        </p:txBody>
      </p:sp>
      <p:pic>
        <p:nvPicPr>
          <p:cNvPr id="20" name="Picture 2" descr="http://image.slidesharecdn.com/theoryofmindautoguardado-150318124359-conversion-gate01/95/theory-of-mind-4-638.jpg?cb=1426682836"/>
          <p:cNvPicPr>
            <a:picLocks noChangeAspect="1" noChangeArrowheads="1"/>
          </p:cNvPicPr>
          <p:nvPr/>
        </p:nvPicPr>
        <p:blipFill>
          <a:blip r:embed="rId7" cstate="print"/>
          <a:srcRect/>
          <a:stretch>
            <a:fillRect/>
          </a:stretch>
        </p:blipFill>
        <p:spPr bwMode="auto">
          <a:xfrm>
            <a:off x="6552480" y="4643933"/>
            <a:ext cx="3384075" cy="2540708"/>
          </a:xfrm>
          <a:prstGeom prst="rect">
            <a:avLst/>
          </a:prstGeom>
          <a:noFill/>
        </p:spPr>
      </p:pic>
      <p:pic>
        <p:nvPicPr>
          <p:cNvPr id="22" name="Picture 12" descr="http://www.speak2spirit.com/Theory-Of-Mind.png"/>
          <p:cNvPicPr>
            <a:picLocks noChangeAspect="1" noChangeArrowheads="1"/>
          </p:cNvPicPr>
          <p:nvPr/>
        </p:nvPicPr>
        <p:blipFill>
          <a:blip r:embed="rId8" cstate="print"/>
          <a:srcRect/>
          <a:stretch>
            <a:fillRect/>
          </a:stretch>
        </p:blipFill>
        <p:spPr bwMode="auto">
          <a:xfrm>
            <a:off x="4104208" y="2483693"/>
            <a:ext cx="2285053" cy="2448272"/>
          </a:xfrm>
          <a:prstGeom prst="rect">
            <a:avLst/>
          </a:prstGeom>
          <a:noFill/>
        </p:spPr>
      </p:pic>
      <p:sp>
        <p:nvSpPr>
          <p:cNvPr id="23" name="Номер слайда 22"/>
          <p:cNvSpPr>
            <a:spLocks noGrp="1"/>
          </p:cNvSpPr>
          <p:nvPr>
            <p:ph type="sldNum" idx="12"/>
          </p:nvPr>
        </p:nvSpPr>
        <p:spPr/>
        <p:txBody>
          <a:bodyPr/>
          <a:lstStyle/>
          <a:p>
            <a:pPr>
              <a:defRPr/>
            </a:pPr>
            <a:fld id="{5B3C2506-B21D-4249-98F7-5EBB34377091}" type="slidenum">
              <a:rPr lang="en-GB" smtClean="0"/>
              <a:pPr>
                <a:defRPr/>
              </a:pPr>
              <a:t>21</a:t>
            </a:fld>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87784" y="323453"/>
            <a:ext cx="7776864" cy="562074"/>
          </a:xfrm>
          <a:prstGeom prst="rect">
            <a:avLst/>
          </a:prstGeom>
        </p:spPr>
        <p:txBody>
          <a:bodyPr vert="horz" lIns="91440" tIns="45720" rIns="91440" bIns="45720" rtlCol="0" anchor="ctr">
            <a:normAutofit/>
          </a:bodyPr>
          <a:lstStyle/>
          <a:p>
            <a:pPr marL="0" lvl="1" indent="0"/>
            <a:r>
              <a:rPr lang="ru-RU" sz="2400" dirty="0" smtClean="0">
                <a:latin typeface="Calibri" pitchFamily="34" charset="0"/>
              </a:rPr>
              <a:t>СОЦИОКУЛЬТУРНАЯ (КУЛЬТУРНО-ИСТОРИЧЕСКАЯ) ТЕОРИЯ </a:t>
            </a:r>
          </a:p>
        </p:txBody>
      </p:sp>
      <p:pic>
        <p:nvPicPr>
          <p:cNvPr id="10" name="Picture 4"/>
          <p:cNvPicPr>
            <a:picLocks noChangeAspect="1" noChangeArrowheads="1"/>
          </p:cNvPicPr>
          <p:nvPr/>
        </p:nvPicPr>
        <p:blipFill>
          <a:blip r:embed="rId3" cstate="print"/>
          <a:srcRect/>
          <a:stretch>
            <a:fillRect/>
          </a:stretch>
        </p:blipFill>
        <p:spPr bwMode="auto">
          <a:xfrm>
            <a:off x="8208664" y="827509"/>
            <a:ext cx="1224136" cy="1428480"/>
          </a:xfrm>
          <a:prstGeom prst="rect">
            <a:avLst/>
          </a:prstGeom>
          <a:noFill/>
          <a:ln w="12700">
            <a:noFill/>
            <a:miter lim="800000"/>
            <a:headEnd/>
            <a:tailEnd/>
          </a:ln>
          <a:effectLst/>
        </p:spPr>
      </p:pic>
      <p:sp>
        <p:nvSpPr>
          <p:cNvPr id="12" name="TextBox 11"/>
          <p:cNvSpPr txBox="1"/>
          <p:nvPr/>
        </p:nvSpPr>
        <p:spPr>
          <a:xfrm>
            <a:off x="359792" y="971525"/>
            <a:ext cx="7560840" cy="1323183"/>
          </a:xfrm>
          <a:prstGeom prst="rect">
            <a:avLst/>
          </a:prstGeom>
          <a:noFill/>
        </p:spPr>
        <p:txBody>
          <a:bodyPr wrap="square" rtlCol="0">
            <a:spAutoFit/>
          </a:bodyPr>
          <a:lstStyle/>
          <a:p>
            <a:pPr marL="342900" indent="-342900">
              <a:buSzPct val="100000"/>
              <a:buFont typeface="+mj-lt"/>
              <a:buAutoNum type="arabicPeriod"/>
            </a:pPr>
            <a:r>
              <a:rPr lang="ru-RU" sz="1400" dirty="0" smtClean="0">
                <a:latin typeface="Calibri" pitchFamily="34" charset="0"/>
              </a:rPr>
              <a:t>Центральный вопрос  - как мы коллективно осмысливаем наш мир. </a:t>
            </a:r>
          </a:p>
          <a:p>
            <a:pPr marL="342900" indent="-342900">
              <a:buSzPct val="100000"/>
              <a:buFont typeface="+mj-lt"/>
              <a:buAutoNum type="arabicPeriod"/>
            </a:pPr>
            <a:r>
              <a:rPr lang="ru-RU" sz="1400" dirty="0" smtClean="0">
                <a:latin typeface="Calibri" pitchFamily="34" charset="0"/>
              </a:rPr>
              <a:t>Пытался объединить аспекты социологии, антропологии и истории, чтобы углубить понимание индивидуального развития. </a:t>
            </a:r>
          </a:p>
          <a:p>
            <a:pPr marL="342900" indent="-342900">
              <a:buSzPct val="100000"/>
              <a:buFont typeface="+mj-lt"/>
              <a:buAutoNum type="arabicPeriod"/>
            </a:pPr>
            <a:r>
              <a:rPr lang="ru-RU" sz="1400" dirty="0" smtClean="0">
                <a:latin typeface="Calibri" pitchFamily="34" charset="0"/>
              </a:rPr>
              <a:t>Пришел к выводу, что мир приобретает для нас смысл только благодаря усвоению </a:t>
            </a:r>
            <a:r>
              <a:rPr lang="ru-RU" sz="1400" i="1" dirty="0" smtClean="0">
                <a:latin typeface="Calibri" pitchFamily="34" charset="0"/>
              </a:rPr>
              <a:t>значений,</a:t>
            </a:r>
            <a:r>
              <a:rPr lang="ru-RU" sz="1400" dirty="0" smtClean="0">
                <a:latin typeface="Calibri" pitchFamily="34" charset="0"/>
              </a:rPr>
              <a:t> разделяемых окружающими нас людьми.</a:t>
            </a:r>
          </a:p>
          <a:p>
            <a:endParaRPr lang="ru-RU" sz="1600" dirty="0">
              <a:latin typeface="Calibri" pitchFamily="34" charset="0"/>
            </a:endParaRPr>
          </a:p>
        </p:txBody>
      </p:sp>
      <p:sp>
        <p:nvSpPr>
          <p:cNvPr id="13" name="TextBox 12"/>
          <p:cNvSpPr txBox="1"/>
          <p:nvPr/>
        </p:nvSpPr>
        <p:spPr>
          <a:xfrm>
            <a:off x="8136656" y="2339677"/>
            <a:ext cx="1440160" cy="493084"/>
          </a:xfrm>
          <a:prstGeom prst="rect">
            <a:avLst/>
          </a:prstGeom>
          <a:noFill/>
        </p:spPr>
        <p:txBody>
          <a:bodyPr wrap="square" rtlCol="0">
            <a:spAutoFit/>
          </a:bodyPr>
          <a:lstStyle/>
          <a:p>
            <a:pPr algn="ctr"/>
            <a:r>
              <a:rPr lang="ru-RU" sz="1400" b="1" dirty="0" err="1" smtClean="0">
                <a:latin typeface="Calibri" pitchFamily="34" charset="0"/>
              </a:rPr>
              <a:t>Л.В.Выготский</a:t>
            </a:r>
            <a:endParaRPr lang="ru-RU" sz="1400" b="1" dirty="0" smtClean="0">
              <a:latin typeface="Calibri" pitchFamily="34" charset="0"/>
            </a:endParaRPr>
          </a:p>
          <a:p>
            <a:pPr algn="ctr"/>
            <a:r>
              <a:rPr lang="ru-RU" sz="1400" b="1" dirty="0" smtClean="0">
                <a:latin typeface="Calibri" pitchFamily="34" charset="0"/>
              </a:rPr>
              <a:t>(1896-1934)</a:t>
            </a:r>
            <a:endParaRPr lang="ru-RU" sz="1400" b="1" dirty="0">
              <a:latin typeface="Calibri" pitchFamily="34" charset="0"/>
            </a:endParaRPr>
          </a:p>
        </p:txBody>
      </p:sp>
      <p:sp>
        <p:nvSpPr>
          <p:cNvPr id="14" name="Прямоугольник 13"/>
          <p:cNvSpPr/>
          <p:nvPr/>
        </p:nvSpPr>
        <p:spPr>
          <a:xfrm>
            <a:off x="215776" y="2123653"/>
            <a:ext cx="7632848" cy="480131"/>
          </a:xfrm>
          <a:prstGeom prst="rect">
            <a:avLst/>
          </a:prstGeom>
        </p:spPr>
        <p:txBody>
          <a:bodyPr wrap="square">
            <a:spAutoFit/>
          </a:bodyPr>
          <a:lstStyle/>
          <a:p>
            <a:pPr algn="just" eaLnBrk="0">
              <a:lnSpc>
                <a:spcPct val="90000"/>
              </a:lnSpc>
              <a:spcAft>
                <a:spcPts val="1425"/>
              </a:spcAft>
              <a:buFont typeface="Monotype Sorts" pitchFamily="1" charset="2"/>
              <a:buNone/>
            </a:pPr>
            <a:r>
              <a:rPr lang="ru-RU" sz="1400" dirty="0" smtClean="0">
                <a:solidFill>
                  <a:srgbClr val="00B050"/>
                </a:solidFill>
                <a:latin typeface="Calibri" pitchFamily="34" charset="0"/>
              </a:rPr>
              <a:t>Индивидуальное развитие является результатом </a:t>
            </a:r>
            <a:r>
              <a:rPr lang="ru-RU" sz="1400" b="1" dirty="0" smtClean="0">
                <a:solidFill>
                  <a:srgbClr val="00B050"/>
                </a:solidFill>
                <a:latin typeface="Calibri" pitchFamily="34" charset="0"/>
              </a:rPr>
              <a:t>динамического взаимодействия</a:t>
            </a:r>
            <a:r>
              <a:rPr lang="ru-RU" sz="1400" dirty="0" smtClean="0">
                <a:solidFill>
                  <a:srgbClr val="00B050"/>
                </a:solidFill>
                <a:latin typeface="Calibri" pitchFamily="34" charset="0"/>
              </a:rPr>
              <a:t> между личностью и окружающими её </a:t>
            </a:r>
            <a:r>
              <a:rPr lang="ru-RU" sz="1400" dirty="0" err="1" smtClean="0">
                <a:solidFill>
                  <a:srgbClr val="00B050"/>
                </a:solidFill>
                <a:latin typeface="Calibri" pitchFamily="34" charset="0"/>
              </a:rPr>
              <a:t>социокультурными</a:t>
            </a:r>
            <a:r>
              <a:rPr lang="ru-RU" sz="1400" dirty="0" smtClean="0">
                <a:solidFill>
                  <a:srgbClr val="00B050"/>
                </a:solidFill>
                <a:latin typeface="Calibri" pitchFamily="34" charset="0"/>
              </a:rPr>
              <a:t> условиями.</a:t>
            </a:r>
            <a:endParaRPr lang="ru-RU" sz="1400" dirty="0">
              <a:solidFill>
                <a:srgbClr val="00B050"/>
              </a:solidFill>
              <a:latin typeface="Calibri" pitchFamily="34" charset="0"/>
            </a:endParaRPr>
          </a:p>
        </p:txBody>
      </p:sp>
      <p:sp>
        <p:nvSpPr>
          <p:cNvPr id="16" name="Rectangle 6"/>
          <p:cNvSpPr txBox="1">
            <a:spLocks noChangeArrowheads="1"/>
          </p:cNvSpPr>
          <p:nvPr/>
        </p:nvSpPr>
        <p:spPr>
          <a:xfrm>
            <a:off x="287785" y="2699717"/>
            <a:ext cx="5112568" cy="3889748"/>
          </a:xfrm>
          <a:prstGeom prst="rect">
            <a:avLst/>
          </a:prstGeom>
          <a:noFill/>
          <a:ln/>
        </p:spPr>
        <p:txBody>
          <a:bodyPr lIns="99744" tIns="48997" rIns="99744" bIns="48997"/>
          <a:lstStyle/>
          <a:p>
            <a:pPr marR="0" lvl="0" algn="l" defTabSz="449263" rtl="0" eaLnBrk="0" fontAlgn="base" latinLnBrk="0" hangingPunct="0">
              <a:lnSpc>
                <a:spcPct val="83000"/>
              </a:lnSpc>
              <a:spcBef>
                <a:spcPct val="0"/>
              </a:spcBef>
              <a:spcAft>
                <a:spcPts val="1425"/>
              </a:spcAft>
              <a:buClr>
                <a:srgbClr val="000000"/>
              </a:buClr>
              <a:buSzPct val="45000"/>
              <a:tabLst/>
              <a:defRPr/>
            </a:pPr>
            <a:r>
              <a:rPr kumimoji="0" lang="ru-RU" sz="1400" b="0" i="0" u="none" strike="noStrike" kern="0" cap="none" spc="0" normalizeH="0" baseline="0" noProof="0" dirty="0" smtClean="0">
                <a:ln>
                  <a:noFill/>
                </a:ln>
                <a:solidFill>
                  <a:srgbClr val="000000"/>
                </a:solidFill>
                <a:effectLst/>
                <a:uLnTx/>
                <a:uFillTx/>
                <a:latin typeface="Calibri" pitchFamily="34" charset="0"/>
                <a:cs typeface="+mn-cs"/>
              </a:rPr>
              <a:t>Дети </a:t>
            </a:r>
            <a:r>
              <a:rPr kumimoji="0" lang="ru-RU" sz="1400" b="1" strike="noStrike" kern="0" cap="none" spc="0" normalizeH="0" baseline="0" noProof="0" dirty="0" smtClean="0">
                <a:ln>
                  <a:noFill/>
                </a:ln>
                <a:solidFill>
                  <a:srgbClr val="000000"/>
                </a:solidFill>
                <a:effectLst/>
                <a:uLnTx/>
                <a:uFillTx/>
                <a:latin typeface="Calibri" pitchFamily="34" charset="0"/>
                <a:cs typeface="+mn-cs"/>
              </a:rPr>
              <a:t>конструируют</a:t>
            </a:r>
            <a:r>
              <a:rPr kumimoji="0" lang="ru-RU" sz="1400" b="0" i="0" u="none" strike="noStrike" kern="0" cap="none" spc="0" normalizeH="0" baseline="0" noProof="0" dirty="0" smtClean="0">
                <a:ln>
                  <a:noFill/>
                </a:ln>
                <a:solidFill>
                  <a:srgbClr val="000000"/>
                </a:solidFill>
                <a:effectLst/>
                <a:uLnTx/>
                <a:uFillTx/>
                <a:latin typeface="Calibri" pitchFamily="34" charset="0"/>
                <a:cs typeface="+mn-cs"/>
              </a:rPr>
              <a:t>  знания</a:t>
            </a:r>
            <a:endParaRPr kumimoji="0" lang="en-US" sz="1400" b="0" i="0" u="none" strike="noStrike" kern="0" cap="none" spc="0" normalizeH="0" baseline="0" noProof="0" dirty="0" smtClean="0">
              <a:ln>
                <a:noFill/>
              </a:ln>
              <a:solidFill>
                <a:srgbClr val="000000"/>
              </a:solidFill>
              <a:effectLst/>
              <a:uLnTx/>
              <a:uFillTx/>
              <a:latin typeface="Calibri" pitchFamily="34" charset="0"/>
              <a:cs typeface="+mn-cs"/>
            </a:endParaRPr>
          </a:p>
          <a:p>
            <a:pPr marR="0" lvl="0" algn="l" defTabSz="449263" rtl="0" eaLnBrk="0" fontAlgn="base" latinLnBrk="0" hangingPunct="0">
              <a:lnSpc>
                <a:spcPct val="83000"/>
              </a:lnSpc>
              <a:spcBef>
                <a:spcPct val="0"/>
              </a:spcBef>
              <a:spcAft>
                <a:spcPts val="1425"/>
              </a:spcAft>
              <a:buClr>
                <a:srgbClr val="000000"/>
              </a:buClr>
              <a:buSzPct val="45000"/>
              <a:tabLst/>
              <a:defRPr/>
            </a:pPr>
            <a:r>
              <a:rPr kumimoji="0" lang="ru-RU" sz="1400" b="0" i="0" u="none" strike="noStrike" kern="0" cap="none" spc="0" normalizeH="0" baseline="0" noProof="0" dirty="0" smtClean="0">
                <a:ln>
                  <a:noFill/>
                </a:ln>
                <a:solidFill>
                  <a:srgbClr val="000000"/>
                </a:solidFill>
                <a:effectLst/>
                <a:uLnTx/>
                <a:uFillTx/>
                <a:latin typeface="Calibri" pitchFamily="34" charset="0"/>
                <a:cs typeface="+mn-cs"/>
              </a:rPr>
              <a:t>Обучение может вести развитие за собой</a:t>
            </a:r>
          </a:p>
          <a:p>
            <a:pPr marR="0" lvl="0" algn="l" defTabSz="449263" rtl="0" eaLnBrk="0" fontAlgn="base" latinLnBrk="0" hangingPunct="0">
              <a:lnSpc>
                <a:spcPct val="83000"/>
              </a:lnSpc>
              <a:spcBef>
                <a:spcPct val="0"/>
              </a:spcBef>
              <a:spcAft>
                <a:spcPts val="1425"/>
              </a:spcAft>
              <a:buClr>
                <a:srgbClr val="000000"/>
              </a:buClr>
              <a:buSzPct val="45000"/>
              <a:tabLst/>
              <a:defRPr/>
            </a:pPr>
            <a:r>
              <a:rPr kumimoji="0" lang="ru-RU" sz="1400" b="0" i="0" u="none" strike="noStrike" kern="0" cap="none" spc="0" normalizeH="0" baseline="0" noProof="0" dirty="0" smtClean="0">
                <a:ln>
                  <a:noFill/>
                </a:ln>
                <a:solidFill>
                  <a:srgbClr val="000000"/>
                </a:solidFill>
                <a:effectLst/>
                <a:uLnTx/>
                <a:uFillTx/>
                <a:latin typeface="Calibri" pitchFamily="34" charset="0"/>
                <a:cs typeface="+mn-cs"/>
              </a:rPr>
              <a:t>Развитие нельзя отделить от </a:t>
            </a:r>
            <a:r>
              <a:rPr kumimoji="0" lang="ru-RU" sz="1400" b="1" i="0" strike="noStrike" kern="0" cap="none" spc="0" normalizeH="0" baseline="0" noProof="0" dirty="0" smtClean="0">
                <a:ln>
                  <a:noFill/>
                </a:ln>
                <a:solidFill>
                  <a:srgbClr val="000000"/>
                </a:solidFill>
                <a:effectLst/>
                <a:uLnTx/>
                <a:uFillTx/>
                <a:latin typeface="Calibri" pitchFamily="34" charset="0"/>
                <a:cs typeface="+mn-cs"/>
              </a:rPr>
              <a:t>социального контекста</a:t>
            </a:r>
            <a:endParaRPr kumimoji="0" lang="en-US" sz="1400" b="1" i="0" strike="noStrike" kern="0" cap="none" spc="0" normalizeH="0" baseline="0" noProof="0" dirty="0" smtClean="0">
              <a:ln>
                <a:noFill/>
              </a:ln>
              <a:solidFill>
                <a:srgbClr val="000000"/>
              </a:solidFill>
              <a:effectLst/>
              <a:uLnTx/>
              <a:uFillTx/>
              <a:latin typeface="Calibri" pitchFamily="34" charset="0"/>
              <a:cs typeface="+mn-cs"/>
            </a:endParaRPr>
          </a:p>
          <a:p>
            <a:pPr marR="0" lvl="0" algn="l" defTabSz="449263" rtl="0" eaLnBrk="0" fontAlgn="base" latinLnBrk="0" hangingPunct="0">
              <a:lnSpc>
                <a:spcPct val="83000"/>
              </a:lnSpc>
              <a:spcBef>
                <a:spcPct val="0"/>
              </a:spcBef>
              <a:spcAft>
                <a:spcPts val="1425"/>
              </a:spcAft>
              <a:buClr>
                <a:srgbClr val="000000"/>
              </a:buClr>
              <a:buSzPct val="45000"/>
              <a:tabLst/>
              <a:defRPr/>
            </a:pPr>
            <a:r>
              <a:rPr kumimoji="0" lang="ru-RU" sz="1400" b="0" i="0" u="none" strike="noStrike" kern="0" cap="none" spc="0" normalizeH="0" baseline="0" noProof="0" dirty="0" smtClean="0">
                <a:ln>
                  <a:noFill/>
                </a:ln>
                <a:solidFill>
                  <a:srgbClr val="000000"/>
                </a:solidFill>
                <a:effectLst/>
                <a:uLnTx/>
                <a:uFillTx/>
                <a:latin typeface="Calibri" pitchFamily="34" charset="0"/>
                <a:cs typeface="+mn-cs"/>
              </a:rPr>
              <a:t>Центральную роль в умственном развитии играет </a:t>
            </a:r>
            <a:r>
              <a:rPr kumimoji="0" lang="ru-RU" sz="1400" b="1" i="0" strike="noStrike" kern="0" cap="none" spc="0" normalizeH="0" baseline="0" noProof="0" dirty="0" smtClean="0">
                <a:ln>
                  <a:noFill/>
                </a:ln>
                <a:solidFill>
                  <a:srgbClr val="000000"/>
                </a:solidFill>
                <a:effectLst/>
                <a:uLnTx/>
                <a:uFillTx/>
                <a:latin typeface="Calibri" pitchFamily="34" charset="0"/>
                <a:cs typeface="+mn-cs"/>
              </a:rPr>
              <a:t>язык и речь</a:t>
            </a:r>
          </a:p>
          <a:p>
            <a:pPr lvl="0" eaLnBrk="0">
              <a:lnSpc>
                <a:spcPct val="83000"/>
              </a:lnSpc>
              <a:spcAft>
                <a:spcPts val="1425"/>
              </a:spcAft>
            </a:pPr>
            <a:r>
              <a:rPr lang="ru-RU" sz="1400" b="1" kern="0" dirty="0" smtClean="0">
                <a:solidFill>
                  <a:srgbClr val="000000"/>
                </a:solidFill>
                <a:latin typeface="Calibri" pitchFamily="34" charset="0"/>
                <a:cs typeface="+mn-cs"/>
              </a:rPr>
              <a:t>Зона ближайшего развития   </a:t>
            </a:r>
            <a:r>
              <a:rPr lang="ru-RU" sz="1400" kern="0" dirty="0" smtClean="0">
                <a:solidFill>
                  <a:srgbClr val="000000"/>
                </a:solidFill>
                <a:latin typeface="Calibri" pitchFamily="34" charset="0"/>
                <a:cs typeface="+mn-cs"/>
              </a:rPr>
              <a:t>- расстояние между актуальным уровнем самостоятельной деятельности ребенка и потенциальным уровнем его деятельности под руководством взрослых или более опытных сверстников</a:t>
            </a:r>
            <a:endParaRPr lang="en-US" sz="1400" kern="0" dirty="0" smtClean="0">
              <a:solidFill>
                <a:srgbClr val="000000"/>
              </a:solidFill>
              <a:latin typeface="Calibri" pitchFamily="34" charset="0"/>
              <a:cs typeface="+mn-cs"/>
            </a:endParaRPr>
          </a:p>
        </p:txBody>
      </p:sp>
      <p:sp>
        <p:nvSpPr>
          <p:cNvPr id="17" name="TextBox 16"/>
          <p:cNvSpPr txBox="1"/>
          <p:nvPr/>
        </p:nvSpPr>
        <p:spPr>
          <a:xfrm>
            <a:off x="359792" y="7164213"/>
            <a:ext cx="3384376" cy="235449"/>
          </a:xfrm>
          <a:prstGeom prst="rect">
            <a:avLst/>
          </a:prstGeom>
          <a:noFill/>
        </p:spPr>
        <p:txBody>
          <a:bodyPr wrap="square" rtlCol="0">
            <a:spAutoFit/>
          </a:bodyPr>
          <a:lstStyle/>
          <a:p>
            <a:r>
              <a:rPr lang="ru-RU" sz="1000" dirty="0" err="1" smtClean="0">
                <a:solidFill>
                  <a:srgbClr val="000000"/>
                </a:solidFill>
                <a:latin typeface="Calibri" pitchFamily="34" charset="0"/>
              </a:rPr>
              <a:t>Выготский</a:t>
            </a:r>
            <a:r>
              <a:rPr lang="ru-RU" sz="1000" dirty="0" smtClean="0">
                <a:solidFill>
                  <a:srgbClr val="000000"/>
                </a:solidFill>
                <a:latin typeface="Calibri" pitchFamily="34" charset="0"/>
              </a:rPr>
              <a:t> Л. С. Собр. соч. в 6 т. Т. 2., 1982. </a:t>
            </a:r>
            <a:endParaRPr lang="ru-RU" sz="1000" dirty="0">
              <a:latin typeface="Calibri" pitchFamily="34" charset="0"/>
            </a:endParaRPr>
          </a:p>
        </p:txBody>
      </p:sp>
      <p:pic>
        <p:nvPicPr>
          <p:cNvPr id="172036" name="Picture 4" descr="http://image.hotlib.net/333/332564_kak_uchitsya_s_interesom.jpg"/>
          <p:cNvPicPr>
            <a:picLocks noChangeAspect="1" noChangeArrowheads="1"/>
          </p:cNvPicPr>
          <p:nvPr/>
        </p:nvPicPr>
        <p:blipFill>
          <a:blip r:embed="rId4" cstate="print"/>
          <a:srcRect/>
          <a:stretch>
            <a:fillRect/>
          </a:stretch>
        </p:blipFill>
        <p:spPr bwMode="auto">
          <a:xfrm>
            <a:off x="1079872" y="5003973"/>
            <a:ext cx="2569687" cy="2051646"/>
          </a:xfrm>
          <a:prstGeom prst="rect">
            <a:avLst/>
          </a:prstGeom>
          <a:noFill/>
        </p:spPr>
      </p:pic>
      <p:pic>
        <p:nvPicPr>
          <p:cNvPr id="172038" name="Picture 6" descr="http://web.mnstate.edu/smithb/Psych_TL/HD/Lesson3/ZPD.jpg"/>
          <p:cNvPicPr>
            <a:picLocks noChangeAspect="1" noChangeArrowheads="1"/>
          </p:cNvPicPr>
          <p:nvPr/>
        </p:nvPicPr>
        <p:blipFill>
          <a:blip r:embed="rId5" cstate="print"/>
          <a:srcRect/>
          <a:stretch>
            <a:fillRect/>
          </a:stretch>
        </p:blipFill>
        <p:spPr bwMode="auto">
          <a:xfrm>
            <a:off x="5688384" y="3491805"/>
            <a:ext cx="4103299" cy="3538389"/>
          </a:xfrm>
          <a:prstGeom prst="rect">
            <a:avLst/>
          </a:prstGeom>
          <a:noFill/>
        </p:spPr>
      </p:pic>
      <p:sp>
        <p:nvSpPr>
          <p:cNvPr id="19" name="Номер слайда 18"/>
          <p:cNvSpPr>
            <a:spLocks noGrp="1"/>
          </p:cNvSpPr>
          <p:nvPr>
            <p:ph type="sldNum" idx="12"/>
          </p:nvPr>
        </p:nvSpPr>
        <p:spPr/>
        <p:txBody>
          <a:bodyPr/>
          <a:lstStyle/>
          <a:p>
            <a:pPr>
              <a:defRPr/>
            </a:pPr>
            <a:fld id="{5B3C2506-B21D-4249-98F7-5EBB34377091}" type="slidenum">
              <a:rPr lang="en-GB" smtClean="0"/>
              <a:pPr>
                <a:defRPr/>
              </a:pPr>
              <a:t>22</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additive="base">
                                        <p:cTn id="19" dur="500" fill="hold"/>
                                        <p:tgtEl>
                                          <p:spTgt spid="1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 calcmode="lin" valueType="num">
                                      <p:cBhvr additive="base">
                                        <p:cTn id="25" dur="500" fill="hold"/>
                                        <p:tgtEl>
                                          <p:spTgt spid="16">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6">
                                            <p:txEl>
                                              <p:pRg st="4" end="4"/>
                                            </p:txEl>
                                          </p:spTgt>
                                        </p:tgtEl>
                                        <p:attrNameLst>
                                          <p:attrName>style.visibility</p:attrName>
                                        </p:attrNameLst>
                                      </p:cBhvr>
                                      <p:to>
                                        <p:strVal val="visible"/>
                                      </p:to>
                                    </p:set>
                                    <p:anim calcmode="lin" valueType="num">
                                      <p:cBhvr additive="base">
                                        <p:cTn id="31" dur="500" fill="hold"/>
                                        <p:tgtEl>
                                          <p:spTgt spid="16">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87784" y="323453"/>
            <a:ext cx="7776864" cy="562074"/>
          </a:xfrm>
          <a:prstGeom prst="rect">
            <a:avLst/>
          </a:prstGeom>
        </p:spPr>
        <p:txBody>
          <a:bodyPr vert="horz" lIns="91440" tIns="45720" rIns="91440" bIns="45720" rtlCol="0" anchor="ctr">
            <a:normAutofit/>
          </a:bodyPr>
          <a:lstStyle/>
          <a:p>
            <a:pPr marL="0" lvl="1" indent="0"/>
            <a:r>
              <a:rPr lang="ru-RU" sz="2400" b="1" dirty="0" smtClean="0">
                <a:latin typeface="Calibri" pitchFamily="34" charset="0"/>
              </a:rPr>
              <a:t>ТЕОРИЯ</a:t>
            </a:r>
            <a:r>
              <a:rPr lang="en-US" sz="2400" b="1" dirty="0" smtClean="0">
                <a:latin typeface="Calibri" pitchFamily="34" charset="0"/>
              </a:rPr>
              <a:t> </a:t>
            </a:r>
            <a:r>
              <a:rPr lang="ru-RU" sz="2400" b="1" dirty="0" smtClean="0">
                <a:latin typeface="Calibri" pitchFamily="34" charset="0"/>
              </a:rPr>
              <a:t>«Я» </a:t>
            </a:r>
          </a:p>
        </p:txBody>
      </p:sp>
      <p:sp>
        <p:nvSpPr>
          <p:cNvPr id="11" name="TextBox 10"/>
          <p:cNvSpPr txBox="1"/>
          <p:nvPr/>
        </p:nvSpPr>
        <p:spPr>
          <a:xfrm>
            <a:off x="359792" y="827509"/>
            <a:ext cx="9361040" cy="1552220"/>
          </a:xfrm>
          <a:prstGeom prst="rect">
            <a:avLst/>
          </a:prstGeom>
          <a:noFill/>
        </p:spPr>
        <p:txBody>
          <a:bodyPr wrap="square" rtlCol="0">
            <a:spAutoFit/>
          </a:bodyPr>
          <a:lstStyle/>
          <a:p>
            <a:r>
              <a:rPr lang="ru-RU" sz="1400" b="1" dirty="0" smtClean="0">
                <a:latin typeface="Calibri" pitchFamily="34" charset="0"/>
              </a:rPr>
              <a:t>Гуманистическая психология </a:t>
            </a:r>
            <a:r>
              <a:rPr lang="ru-RU" sz="1400" dirty="0" smtClean="0">
                <a:latin typeface="Calibri" pitchFamily="34" charset="0"/>
              </a:rPr>
              <a:t>сформировалась в середине XX века как более оптимистическая </a:t>
            </a:r>
            <a:r>
              <a:rPr lang="ru-RU" sz="1400" i="1" dirty="0" smtClean="0">
                <a:latin typeface="Calibri" pitchFamily="34" charset="0"/>
              </a:rPr>
              <a:t>третья сила</a:t>
            </a:r>
            <a:r>
              <a:rPr lang="ru-RU" sz="1400" dirty="0" smtClean="0">
                <a:latin typeface="Calibri" pitchFamily="34" charset="0"/>
              </a:rPr>
              <a:t> в исследовании личности (</a:t>
            </a:r>
            <a:r>
              <a:rPr lang="en-US" sz="1400" dirty="0" smtClean="0">
                <a:latin typeface="Calibri" pitchFamily="34" charset="0"/>
              </a:rPr>
              <a:t>Maslow</a:t>
            </a:r>
            <a:r>
              <a:rPr lang="ru-RU" sz="1400" dirty="0" smtClean="0">
                <a:latin typeface="Calibri" pitchFamily="34" charset="0"/>
              </a:rPr>
              <a:t>, 1968). </a:t>
            </a:r>
          </a:p>
          <a:p>
            <a:pPr>
              <a:buSzPct val="100000"/>
              <a:buFont typeface="Wingdings" pitchFamily="2" charset="2"/>
              <a:buChar char="ü"/>
            </a:pPr>
            <a:r>
              <a:rPr lang="ru-RU" sz="1400" dirty="0" smtClean="0">
                <a:latin typeface="Calibri" pitchFamily="34" charset="0"/>
              </a:rPr>
              <a:t>Предлагает </a:t>
            </a:r>
            <a:r>
              <a:rPr lang="ru-RU" sz="1400" dirty="0" err="1" smtClean="0">
                <a:latin typeface="Calibri" pitchFamily="34" charset="0"/>
              </a:rPr>
              <a:t>холистическую</a:t>
            </a:r>
            <a:r>
              <a:rPr lang="ru-RU" sz="1400" dirty="0" smtClean="0">
                <a:latin typeface="Calibri" pitchFamily="34" charset="0"/>
              </a:rPr>
              <a:t> теорию личности и тесно связана с философией экзистенциализма. </a:t>
            </a:r>
          </a:p>
          <a:p>
            <a:pPr>
              <a:buSzPct val="100000"/>
              <a:buFont typeface="Wingdings" pitchFamily="2" charset="2"/>
              <a:buChar char="ü"/>
            </a:pPr>
            <a:r>
              <a:rPr lang="ru-RU" sz="1400" dirty="0" smtClean="0">
                <a:latin typeface="Calibri" pitchFamily="34" charset="0"/>
              </a:rPr>
              <a:t>Экзистенциализм — это направление современной философии, в центре внимания которого — стремление человека найти смысл своего личного существования и согласно этой теории, люди поступают в соответствии со своей волей и действуют творчески. </a:t>
            </a:r>
          </a:p>
          <a:p>
            <a:pPr>
              <a:buSzPct val="100000"/>
              <a:buFont typeface="Wingdings" pitchFamily="2" charset="2"/>
              <a:buChar char="ü"/>
            </a:pPr>
            <a:r>
              <a:rPr lang="ru-RU" sz="1400" dirty="0" smtClean="0">
                <a:latin typeface="Calibri" pitchFamily="34" charset="0"/>
              </a:rPr>
              <a:t>Многочисленные эксперименты на животных дают мало информации о людях. </a:t>
            </a:r>
          </a:p>
        </p:txBody>
      </p:sp>
      <p:pic>
        <p:nvPicPr>
          <p:cNvPr id="178178" name="Picture 2" descr="http://prozvetai.com/wp-content/uploads/2016/01/Motivatsiya-i-lichnost1.jpg"/>
          <p:cNvPicPr>
            <a:picLocks noChangeAspect="1" noChangeArrowheads="1"/>
          </p:cNvPicPr>
          <p:nvPr/>
        </p:nvPicPr>
        <p:blipFill>
          <a:blip r:embed="rId3" cstate="print"/>
          <a:srcRect/>
          <a:stretch>
            <a:fillRect/>
          </a:stretch>
        </p:blipFill>
        <p:spPr bwMode="auto">
          <a:xfrm>
            <a:off x="3600152" y="2372215"/>
            <a:ext cx="6048672" cy="5187460"/>
          </a:xfrm>
          <a:prstGeom prst="rect">
            <a:avLst/>
          </a:prstGeom>
          <a:noFill/>
        </p:spPr>
      </p:pic>
      <p:sp>
        <p:nvSpPr>
          <p:cNvPr id="15" name="Овал 14"/>
          <p:cNvSpPr/>
          <p:nvPr/>
        </p:nvSpPr>
        <p:spPr bwMode="auto">
          <a:xfrm>
            <a:off x="5040312" y="3851845"/>
            <a:ext cx="3240360" cy="72008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pic>
        <p:nvPicPr>
          <p:cNvPr id="178180" name="Picture 4" descr="http://alialaqaby.com/wp-content/uploads/2015/04/Maslows-Hierarchy-of-Needs-e1429953233109.jpg"/>
          <p:cNvPicPr>
            <a:picLocks noChangeAspect="1" noChangeArrowheads="1"/>
          </p:cNvPicPr>
          <p:nvPr/>
        </p:nvPicPr>
        <p:blipFill>
          <a:blip r:embed="rId4" cstate="print"/>
          <a:srcRect/>
          <a:stretch>
            <a:fillRect/>
          </a:stretch>
        </p:blipFill>
        <p:spPr bwMode="auto">
          <a:xfrm>
            <a:off x="503808" y="2520837"/>
            <a:ext cx="4248472" cy="3152738"/>
          </a:xfrm>
          <a:prstGeom prst="rect">
            <a:avLst/>
          </a:prstGeom>
          <a:noFill/>
        </p:spPr>
      </p:pic>
      <p:sp>
        <p:nvSpPr>
          <p:cNvPr id="18" name="Номер слайда 17"/>
          <p:cNvSpPr>
            <a:spLocks noGrp="1"/>
          </p:cNvSpPr>
          <p:nvPr>
            <p:ph type="sldNum" idx="12"/>
          </p:nvPr>
        </p:nvSpPr>
        <p:spPr/>
        <p:txBody>
          <a:bodyPr/>
          <a:lstStyle/>
          <a:p>
            <a:pPr>
              <a:defRPr/>
            </a:pPr>
            <a:fld id="{5B3C2506-B21D-4249-98F7-5EBB34377091}" type="slidenum">
              <a:rPr lang="en-GB" smtClean="0"/>
              <a:pPr>
                <a:defRPr/>
              </a:pPr>
              <a:t>23</a:t>
            </a:fld>
            <a:endParaRPr lang="en-GB"/>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87784" y="323453"/>
            <a:ext cx="7776864" cy="562074"/>
          </a:xfrm>
          <a:prstGeom prst="rect">
            <a:avLst/>
          </a:prstGeom>
        </p:spPr>
        <p:txBody>
          <a:bodyPr vert="horz" lIns="91440" tIns="45720" rIns="91440" bIns="45720" rtlCol="0" anchor="ctr">
            <a:normAutofit/>
          </a:bodyPr>
          <a:lstStyle/>
          <a:p>
            <a:pPr marL="0" lvl="1" indent="0"/>
            <a:r>
              <a:rPr lang="ru-RU" sz="2400" b="1" dirty="0" smtClean="0">
                <a:latin typeface="Calibri" pitchFamily="34" charset="0"/>
              </a:rPr>
              <a:t>ТЕОРИЯ</a:t>
            </a:r>
            <a:r>
              <a:rPr lang="en-US" sz="2400" b="1" dirty="0" smtClean="0">
                <a:latin typeface="Calibri" pitchFamily="34" charset="0"/>
              </a:rPr>
              <a:t> </a:t>
            </a:r>
            <a:r>
              <a:rPr lang="ru-RU" sz="2400" b="1" dirty="0" smtClean="0">
                <a:latin typeface="Calibri" pitchFamily="34" charset="0"/>
              </a:rPr>
              <a:t>«Я» </a:t>
            </a:r>
          </a:p>
        </p:txBody>
      </p:sp>
      <p:sp>
        <p:nvSpPr>
          <p:cNvPr id="11" name="TextBox 10"/>
          <p:cNvSpPr txBox="1"/>
          <p:nvPr/>
        </p:nvSpPr>
        <p:spPr>
          <a:xfrm>
            <a:off x="359792" y="827509"/>
            <a:ext cx="9361040" cy="292709"/>
          </a:xfrm>
          <a:prstGeom prst="rect">
            <a:avLst/>
          </a:prstGeom>
          <a:noFill/>
        </p:spPr>
        <p:txBody>
          <a:bodyPr wrap="square" rtlCol="0">
            <a:spAutoFit/>
          </a:bodyPr>
          <a:lstStyle/>
          <a:p>
            <a:r>
              <a:rPr lang="ru-RU" sz="1400" dirty="0" smtClean="0"/>
              <a:t>Карл </a:t>
            </a:r>
            <a:r>
              <a:rPr lang="ru-RU" sz="1400" dirty="0" err="1" smtClean="0"/>
              <a:t>Роджерс</a:t>
            </a:r>
            <a:r>
              <a:rPr lang="ru-RU" sz="1400" dirty="0" smtClean="0"/>
              <a:t> (</a:t>
            </a:r>
            <a:r>
              <a:rPr lang="en-US" sz="1400" dirty="0" smtClean="0"/>
              <a:t>Rogers</a:t>
            </a:r>
            <a:r>
              <a:rPr lang="ru-RU" sz="1400" dirty="0" smtClean="0"/>
              <a:t>, 1980) </a:t>
            </a:r>
            <a:endParaRPr lang="ru-RU" sz="1400" dirty="0" smtClean="0">
              <a:latin typeface="Calibri" pitchFamily="34" charset="0"/>
            </a:endParaRPr>
          </a:p>
        </p:txBody>
      </p:sp>
      <p:pic>
        <p:nvPicPr>
          <p:cNvPr id="181250" name="Picture 2" descr="http://izquotes.com/quotes-pictures/quote-the-only-person-who-is-educated-is-the-one-who-has-learned-how-to-learn-and-change-carl-rogers-156820.jpg"/>
          <p:cNvPicPr>
            <a:picLocks noChangeAspect="1" noChangeArrowheads="1"/>
          </p:cNvPicPr>
          <p:nvPr/>
        </p:nvPicPr>
        <p:blipFill>
          <a:blip r:embed="rId3" cstate="print"/>
          <a:srcRect/>
          <a:stretch>
            <a:fillRect/>
          </a:stretch>
        </p:blipFill>
        <p:spPr bwMode="auto">
          <a:xfrm>
            <a:off x="431801" y="1187549"/>
            <a:ext cx="5202578" cy="2448272"/>
          </a:xfrm>
          <a:prstGeom prst="rect">
            <a:avLst/>
          </a:prstGeom>
          <a:noFill/>
        </p:spPr>
      </p:pic>
      <p:sp>
        <p:nvSpPr>
          <p:cNvPr id="9" name="TextBox 8"/>
          <p:cNvSpPr txBox="1"/>
          <p:nvPr/>
        </p:nvSpPr>
        <p:spPr>
          <a:xfrm>
            <a:off x="5904408" y="1331565"/>
            <a:ext cx="3672408" cy="1380506"/>
          </a:xfrm>
          <a:prstGeom prst="rect">
            <a:avLst/>
          </a:prstGeom>
          <a:noFill/>
        </p:spPr>
        <p:txBody>
          <a:bodyPr wrap="square" rtlCol="0">
            <a:spAutoFit/>
          </a:bodyPr>
          <a:lstStyle/>
          <a:p>
            <a:r>
              <a:rPr lang="ru-RU" dirty="0" smtClean="0"/>
              <a:t>ядро характера человека составляют положительное здоровые, конструктивные импульсы, которые начинают действовать с самого рождения.</a:t>
            </a:r>
            <a:endParaRPr lang="ru-RU" dirty="0"/>
          </a:p>
        </p:txBody>
      </p:sp>
      <p:sp>
        <p:nvSpPr>
          <p:cNvPr id="10" name="TextBox 9"/>
          <p:cNvSpPr txBox="1"/>
          <p:nvPr/>
        </p:nvSpPr>
        <p:spPr>
          <a:xfrm>
            <a:off x="431800" y="5868069"/>
            <a:ext cx="5904656" cy="1380506"/>
          </a:xfrm>
          <a:prstGeom prst="rect">
            <a:avLst/>
          </a:prstGeom>
          <a:noFill/>
        </p:spPr>
        <p:txBody>
          <a:bodyPr wrap="square" rtlCol="0">
            <a:spAutoFit/>
          </a:bodyPr>
          <a:lstStyle/>
          <a:p>
            <a:r>
              <a:rPr lang="ru-RU" dirty="0" smtClean="0">
                <a:solidFill>
                  <a:srgbClr val="000000"/>
                </a:solidFill>
                <a:latin typeface="Times New Roman" pitchFamily="16" charset="0"/>
              </a:rPr>
              <a:t>«Если вы желаете родить гражданина и обойтись без родительской любви, то будьте добры, предупредите общество о том, что вы желаете сделать такую гадость. Люди, воспитанные без родительской любви, часто искалеченные люди». Антон Макаренко</a:t>
            </a:r>
            <a:endParaRPr lang="ru-RU" dirty="0"/>
          </a:p>
        </p:txBody>
      </p:sp>
      <p:sp>
        <p:nvSpPr>
          <p:cNvPr id="12" name="Номер слайда 11"/>
          <p:cNvSpPr>
            <a:spLocks noGrp="1"/>
          </p:cNvSpPr>
          <p:nvPr>
            <p:ph type="sldNum" idx="12"/>
          </p:nvPr>
        </p:nvSpPr>
        <p:spPr/>
        <p:txBody>
          <a:bodyPr/>
          <a:lstStyle/>
          <a:p>
            <a:pPr>
              <a:defRPr/>
            </a:pPr>
            <a:fld id="{5B3C2506-B21D-4249-98F7-5EBB34377091}" type="slidenum">
              <a:rPr lang="en-GB" smtClean="0"/>
              <a:pPr>
                <a:defRPr/>
              </a:pPr>
              <a:t>24</a:t>
            </a:fld>
            <a:endParaRPr lang="en-GB"/>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431800" y="827509"/>
          <a:ext cx="9073009" cy="4905973"/>
        </p:xfrm>
        <a:graphic>
          <a:graphicData uri="http://schemas.openxmlformats.org/drawingml/2006/table">
            <a:tbl>
              <a:tblPr>
                <a:tableStyleId>{F2DE63D5-997A-4646-A377-4702673A728D}</a:tableStyleId>
              </a:tblPr>
              <a:tblGrid>
                <a:gridCol w="2122898">
                  <a:extLst>
                    <a:ext uri="{9D8B030D-6E8A-4147-A177-3AD203B41FA5}">
                      <a16:colId xmlns:a16="http://schemas.microsoft.com/office/drawing/2014/main" val="20000"/>
                    </a:ext>
                  </a:extLst>
                </a:gridCol>
                <a:gridCol w="2917112">
                  <a:extLst>
                    <a:ext uri="{9D8B030D-6E8A-4147-A177-3AD203B41FA5}">
                      <a16:colId xmlns:a16="http://schemas.microsoft.com/office/drawing/2014/main" val="20001"/>
                    </a:ext>
                  </a:extLst>
                </a:gridCol>
                <a:gridCol w="2266914">
                  <a:extLst>
                    <a:ext uri="{9D8B030D-6E8A-4147-A177-3AD203B41FA5}">
                      <a16:colId xmlns:a16="http://schemas.microsoft.com/office/drawing/2014/main" val="20002"/>
                    </a:ext>
                  </a:extLst>
                </a:gridCol>
                <a:gridCol w="1766085">
                  <a:extLst>
                    <a:ext uri="{9D8B030D-6E8A-4147-A177-3AD203B41FA5}">
                      <a16:colId xmlns:a16="http://schemas.microsoft.com/office/drawing/2014/main" val="20003"/>
                    </a:ext>
                  </a:extLst>
                </a:gridCol>
              </a:tblGrid>
              <a:tr h="424144">
                <a:tc>
                  <a:txBody>
                    <a:bodyPr/>
                    <a:lstStyle/>
                    <a:p>
                      <a:pPr algn="ctr">
                        <a:spcBef>
                          <a:spcPts val="200"/>
                        </a:spcBef>
                        <a:spcAft>
                          <a:spcPts val="0"/>
                        </a:spcAft>
                      </a:pPr>
                      <a:r>
                        <a:rPr lang="ru-RU" sz="1400" b="1" dirty="0" smtClean="0">
                          <a:latin typeface="Calibri" pitchFamily="34" charset="0"/>
                          <a:ea typeface="Times New Roman"/>
                          <a:cs typeface="Times New Roman"/>
                        </a:rPr>
                        <a:t>Теории</a:t>
                      </a:r>
                      <a:endParaRPr lang="ru-RU" sz="1400" b="1" dirty="0">
                        <a:latin typeface="Calibri" pitchFamily="34" charset="0"/>
                        <a:ea typeface="Times New Roman"/>
                        <a:cs typeface="Times New Roman"/>
                      </a:endParaRPr>
                    </a:p>
                  </a:txBody>
                  <a:tcPr marL="17392" marR="17392" marT="0" marB="0">
                    <a:solidFill>
                      <a:srgbClr val="C0E399"/>
                    </a:solidFill>
                  </a:tcPr>
                </a:tc>
                <a:tc>
                  <a:txBody>
                    <a:bodyPr/>
                    <a:lstStyle/>
                    <a:p>
                      <a:pPr algn="ctr">
                        <a:spcBef>
                          <a:spcPts val="200"/>
                        </a:spcBef>
                        <a:spcAft>
                          <a:spcPts val="0"/>
                        </a:spcAft>
                      </a:pPr>
                      <a:r>
                        <a:rPr lang="ru-RU" sz="1400" b="1" dirty="0" smtClean="0">
                          <a:latin typeface="Calibri" pitchFamily="34" charset="0"/>
                        </a:rPr>
                        <a:t>Предположения </a:t>
                      </a:r>
                      <a:r>
                        <a:rPr lang="ru-RU" sz="1400" b="1" dirty="0" err="1" smtClean="0">
                          <a:latin typeface="Calibri" pitchFamily="34" charset="0"/>
                        </a:rPr>
                        <a:t>прирде</a:t>
                      </a:r>
                      <a:r>
                        <a:rPr lang="ru-RU" sz="1400" b="1" dirty="0" smtClean="0">
                          <a:latin typeface="Calibri" pitchFamily="34" charset="0"/>
                        </a:rPr>
                        <a:t> </a:t>
                      </a:r>
                      <a:r>
                        <a:rPr lang="ru-RU" sz="1400" b="1" dirty="0">
                          <a:latin typeface="Calibri" pitchFamily="34" charset="0"/>
                        </a:rPr>
                        <a:t>человека</a:t>
                      </a:r>
                      <a:endParaRPr lang="ru-RU" sz="1400" b="1" dirty="0">
                        <a:latin typeface="Calibri" pitchFamily="34" charset="0"/>
                        <a:ea typeface="Times New Roman"/>
                        <a:cs typeface="Times New Roman"/>
                      </a:endParaRPr>
                    </a:p>
                  </a:txBody>
                  <a:tcPr marL="17392" marR="17392" marT="0" marB="0">
                    <a:solidFill>
                      <a:srgbClr val="C0E399"/>
                    </a:solidFill>
                  </a:tcPr>
                </a:tc>
                <a:tc>
                  <a:txBody>
                    <a:bodyPr/>
                    <a:lstStyle/>
                    <a:p>
                      <a:pPr algn="ctr">
                        <a:spcBef>
                          <a:spcPts val="200"/>
                        </a:spcBef>
                        <a:spcAft>
                          <a:spcPts val="0"/>
                        </a:spcAft>
                      </a:pPr>
                      <a:r>
                        <a:rPr lang="ru-RU" sz="1400" b="1" dirty="0">
                          <a:latin typeface="Calibri" pitchFamily="34" charset="0"/>
                        </a:rPr>
                        <a:t>Процессы</a:t>
                      </a:r>
                      <a:endParaRPr lang="ru-RU" sz="1400" b="1" dirty="0">
                        <a:latin typeface="Calibri" pitchFamily="34" charset="0"/>
                        <a:ea typeface="Times New Roman"/>
                        <a:cs typeface="Times New Roman"/>
                      </a:endParaRPr>
                    </a:p>
                  </a:txBody>
                  <a:tcPr marL="17392" marR="17392" marT="0" marB="0">
                    <a:solidFill>
                      <a:srgbClr val="C0E399"/>
                    </a:solidFill>
                  </a:tcPr>
                </a:tc>
                <a:tc>
                  <a:txBody>
                    <a:bodyPr/>
                    <a:lstStyle/>
                    <a:p>
                      <a:pPr algn="ctr">
                        <a:spcBef>
                          <a:spcPts val="200"/>
                        </a:spcBef>
                        <a:spcAft>
                          <a:spcPts val="0"/>
                        </a:spcAft>
                      </a:pPr>
                      <a:r>
                        <a:rPr lang="ru-RU" sz="1400" b="1" dirty="0">
                          <a:latin typeface="Calibri" pitchFamily="34" charset="0"/>
                        </a:rPr>
                        <a:t>Области применения</a:t>
                      </a:r>
                      <a:endParaRPr lang="ru-RU" sz="1400" b="1" dirty="0">
                        <a:latin typeface="Calibri" pitchFamily="34" charset="0"/>
                        <a:ea typeface="Times New Roman"/>
                        <a:cs typeface="Times New Roman"/>
                      </a:endParaRPr>
                    </a:p>
                  </a:txBody>
                  <a:tcPr marL="17392" marR="17392" marT="0" marB="0">
                    <a:solidFill>
                      <a:srgbClr val="C0E399"/>
                    </a:solidFill>
                  </a:tcPr>
                </a:tc>
                <a:extLst>
                  <a:ext uri="{0D108BD9-81ED-4DB2-BD59-A6C34878D82A}">
                    <a16:rowId xmlns:a16="http://schemas.microsoft.com/office/drawing/2014/main" val="10000"/>
                  </a:ext>
                </a:extLst>
              </a:tr>
              <a:tr h="1121169">
                <a:tc>
                  <a:txBody>
                    <a:bodyPr/>
                    <a:lstStyle/>
                    <a:p>
                      <a:pPr>
                        <a:spcBef>
                          <a:spcPts val="200"/>
                        </a:spcBef>
                        <a:spcAft>
                          <a:spcPts val="0"/>
                        </a:spcAft>
                      </a:pPr>
                      <a:r>
                        <a:rPr lang="ru-RU" sz="1200" dirty="0" smtClean="0">
                          <a:latin typeface="Calibri" pitchFamily="34" charset="0"/>
                        </a:rPr>
                        <a:t>Бихевиоризм. Теории </a:t>
                      </a:r>
                      <a:r>
                        <a:rPr lang="ru-RU" sz="1200" dirty="0" err="1">
                          <a:latin typeface="Calibri" pitchFamily="34" charset="0"/>
                        </a:rPr>
                        <a:t>научения</a:t>
                      </a:r>
                      <a:r>
                        <a:rPr lang="ru-RU" sz="1200" dirty="0">
                          <a:latin typeface="Calibri" pitchFamily="34" charset="0"/>
                        </a:rPr>
                        <a:t> </a:t>
                      </a:r>
                      <a:endParaRPr lang="ru-RU" sz="1200" dirty="0" smtClean="0">
                        <a:latin typeface="Calibri" pitchFamily="34" charset="0"/>
                      </a:endParaRPr>
                    </a:p>
                    <a:p>
                      <a:pPr>
                        <a:spcBef>
                          <a:spcPts val="200"/>
                        </a:spcBef>
                        <a:spcAft>
                          <a:spcPts val="0"/>
                        </a:spcAft>
                      </a:pPr>
                      <a:r>
                        <a:rPr lang="ru-RU" sz="1200" dirty="0" smtClean="0">
                          <a:latin typeface="Calibri" pitchFamily="34" charset="0"/>
                        </a:rPr>
                        <a:t>(</a:t>
                      </a:r>
                      <a:r>
                        <a:rPr lang="ru-RU" sz="1200" dirty="0">
                          <a:latin typeface="Calibri" pitchFamily="34" charset="0"/>
                        </a:rPr>
                        <a:t>Б. Ф. Скиннер, И. П. Павлов, Дж. Б. Уотсон, Э. </a:t>
                      </a:r>
                      <a:r>
                        <a:rPr lang="ru-RU" sz="1200" dirty="0" err="1">
                          <a:latin typeface="Calibri" pitchFamily="34" charset="0"/>
                        </a:rPr>
                        <a:t>Торндайк</a:t>
                      </a:r>
                      <a:r>
                        <a:rPr lang="ru-RU" sz="1200" dirty="0">
                          <a:latin typeface="Calibri" pitchFamily="34" charset="0"/>
                        </a:rPr>
                        <a:t>)</a:t>
                      </a:r>
                      <a:endParaRPr lang="ru-RU" sz="1200" dirty="0">
                        <a:latin typeface="Calibri" pitchFamily="34" charset="0"/>
                        <a:ea typeface="Times New Roman"/>
                        <a:cs typeface="Times New Roman"/>
                      </a:endParaRPr>
                    </a:p>
                  </a:txBody>
                  <a:tcPr marL="17392" marR="17392" marT="0" marB="0">
                    <a:solidFill>
                      <a:srgbClr val="EDF7E1"/>
                    </a:solidFill>
                  </a:tcPr>
                </a:tc>
                <a:tc>
                  <a:txBody>
                    <a:bodyPr/>
                    <a:lstStyle/>
                    <a:p>
                      <a:pPr>
                        <a:spcBef>
                          <a:spcPts val="200"/>
                        </a:spcBef>
                        <a:spcAft>
                          <a:spcPts val="0"/>
                        </a:spcAft>
                      </a:pPr>
                      <a:r>
                        <a:rPr lang="ru-RU" sz="1200" dirty="0">
                          <a:latin typeface="Calibri" pitchFamily="34" charset="0"/>
                        </a:rPr>
                        <a:t>Человек по своей природе ни хорош, ни плох; люди просто реагируют на воздействия внешней среды.</a:t>
                      </a:r>
                      <a:endParaRPr lang="ru-RU" sz="1200" dirty="0">
                        <a:latin typeface="Calibri" pitchFamily="34" charset="0"/>
                        <a:ea typeface="Times New Roman"/>
                        <a:cs typeface="Times New Roman"/>
                      </a:endParaRPr>
                    </a:p>
                  </a:txBody>
                  <a:tcPr marL="17392" marR="17392" marT="0" marB="0">
                    <a:solidFill>
                      <a:srgbClr val="EDF7E1"/>
                    </a:solidFill>
                  </a:tcPr>
                </a:tc>
                <a:tc>
                  <a:txBody>
                    <a:bodyPr/>
                    <a:lstStyle/>
                    <a:p>
                      <a:pPr>
                        <a:spcBef>
                          <a:spcPts val="200"/>
                        </a:spcBef>
                        <a:spcAft>
                          <a:spcPts val="0"/>
                        </a:spcAft>
                      </a:pPr>
                      <a:r>
                        <a:rPr lang="ru-RU" sz="1200" dirty="0">
                          <a:latin typeface="Calibri" pitchFamily="34" charset="0"/>
                        </a:rPr>
                        <a:t>Классическое </a:t>
                      </a:r>
                      <a:r>
                        <a:rPr lang="ru-RU" sz="1200" dirty="0" err="1" smtClean="0">
                          <a:latin typeface="Calibri" pitchFamily="34" charset="0"/>
                        </a:rPr>
                        <a:t>обусловливание</a:t>
                      </a:r>
                      <a:r>
                        <a:rPr lang="ru-RU" sz="1200" dirty="0" smtClean="0">
                          <a:latin typeface="Calibri" pitchFamily="34" charset="0"/>
                        </a:rPr>
                        <a:t> </a:t>
                      </a:r>
                      <a:r>
                        <a:rPr lang="ru-RU" sz="1200" dirty="0">
                          <a:latin typeface="Calibri" pitchFamily="34" charset="0"/>
                        </a:rPr>
                        <a:t>(по И П. Павлову). </a:t>
                      </a:r>
                      <a:endParaRPr lang="ru-RU" sz="1200" dirty="0" smtClean="0">
                        <a:latin typeface="Calibri" pitchFamily="34" charset="0"/>
                      </a:endParaRPr>
                    </a:p>
                    <a:p>
                      <a:pPr>
                        <a:spcBef>
                          <a:spcPts val="200"/>
                        </a:spcBef>
                        <a:spcAft>
                          <a:spcPts val="0"/>
                        </a:spcAft>
                      </a:pPr>
                      <a:r>
                        <a:rPr lang="ru-RU" sz="1200" dirty="0" err="1" smtClean="0">
                          <a:latin typeface="Calibri" pitchFamily="34" charset="0"/>
                        </a:rPr>
                        <a:t>Оперантное</a:t>
                      </a:r>
                      <a:r>
                        <a:rPr lang="ru-RU" sz="1200" dirty="0" smtClean="0">
                          <a:latin typeface="Calibri" pitchFamily="34" charset="0"/>
                        </a:rPr>
                        <a:t> </a:t>
                      </a:r>
                      <a:r>
                        <a:rPr lang="ru-RU" sz="1200" dirty="0" err="1">
                          <a:latin typeface="Calibri" pitchFamily="34" charset="0"/>
                        </a:rPr>
                        <a:t>обусловливание</a:t>
                      </a:r>
                      <a:r>
                        <a:rPr lang="ru-RU" sz="1200" dirty="0">
                          <a:latin typeface="Calibri" pitchFamily="34" charset="0"/>
                        </a:rPr>
                        <a:t>. Формирование поведения путем последовательных приближений</a:t>
                      </a:r>
                      <a:endParaRPr lang="ru-RU" sz="1200" dirty="0">
                        <a:latin typeface="Calibri" pitchFamily="34" charset="0"/>
                        <a:ea typeface="Times New Roman"/>
                        <a:cs typeface="Times New Roman"/>
                      </a:endParaRPr>
                    </a:p>
                  </a:txBody>
                  <a:tcPr marL="17392" marR="17392" marT="0" marB="0">
                    <a:solidFill>
                      <a:srgbClr val="EDF7E1"/>
                    </a:solidFill>
                  </a:tcPr>
                </a:tc>
                <a:tc>
                  <a:txBody>
                    <a:bodyPr/>
                    <a:lstStyle/>
                    <a:p>
                      <a:pPr>
                        <a:spcBef>
                          <a:spcPts val="200"/>
                        </a:spcBef>
                        <a:spcAft>
                          <a:spcPts val="0"/>
                        </a:spcAft>
                      </a:pPr>
                      <a:r>
                        <a:rPr lang="ru-RU" sz="1200" dirty="0">
                          <a:latin typeface="Calibri" pitchFamily="34" charset="0"/>
                        </a:rPr>
                        <a:t>Модификация поведения. Условно-рефлек­торные эмоцио­нальные реакции</a:t>
                      </a:r>
                      <a:endParaRPr lang="ru-RU" sz="1200" dirty="0">
                        <a:latin typeface="Calibri" pitchFamily="34" charset="0"/>
                        <a:ea typeface="Times New Roman"/>
                        <a:cs typeface="Times New Roman"/>
                      </a:endParaRPr>
                    </a:p>
                  </a:txBody>
                  <a:tcPr marL="17392" marR="17392" marT="0" marB="0">
                    <a:solidFill>
                      <a:srgbClr val="EDF7E1"/>
                    </a:solidFill>
                  </a:tcPr>
                </a:tc>
                <a:extLst>
                  <a:ext uri="{0D108BD9-81ED-4DB2-BD59-A6C34878D82A}">
                    <a16:rowId xmlns:a16="http://schemas.microsoft.com/office/drawing/2014/main" val="10001"/>
                  </a:ext>
                </a:extLst>
              </a:tr>
              <a:tr h="1060356">
                <a:tc>
                  <a:txBody>
                    <a:bodyPr/>
                    <a:lstStyle/>
                    <a:p>
                      <a:pPr>
                        <a:spcBef>
                          <a:spcPts val="200"/>
                        </a:spcBef>
                        <a:spcAft>
                          <a:spcPts val="0"/>
                        </a:spcAft>
                      </a:pPr>
                      <a:r>
                        <a:rPr lang="ru-RU" sz="1200" dirty="0">
                          <a:latin typeface="Calibri" pitchFamily="34" charset="0"/>
                        </a:rPr>
                        <a:t>Когнитивные теории </a:t>
                      </a:r>
                      <a:endParaRPr lang="ru-RU" sz="1200" dirty="0" smtClean="0">
                        <a:latin typeface="Calibri" pitchFamily="34" charset="0"/>
                      </a:endParaRPr>
                    </a:p>
                    <a:p>
                      <a:pPr>
                        <a:spcBef>
                          <a:spcPts val="200"/>
                        </a:spcBef>
                        <a:spcAft>
                          <a:spcPts val="0"/>
                        </a:spcAft>
                      </a:pPr>
                      <a:r>
                        <a:rPr lang="ru-RU" sz="1200" dirty="0" smtClean="0">
                          <a:latin typeface="Calibri" pitchFamily="34" charset="0"/>
                        </a:rPr>
                        <a:t>(</a:t>
                      </a:r>
                      <a:r>
                        <a:rPr lang="ru-RU" sz="1200" dirty="0">
                          <a:latin typeface="Calibri" pitchFamily="34" charset="0"/>
                        </a:rPr>
                        <a:t>Ж. Пиаже, Дж. </a:t>
                      </a:r>
                      <a:r>
                        <a:rPr lang="ru-RU" sz="1200" dirty="0" err="1" smtClean="0">
                          <a:latin typeface="Calibri" pitchFamily="34" charset="0"/>
                        </a:rPr>
                        <a:t>Брунер</a:t>
                      </a:r>
                      <a:r>
                        <a:rPr lang="ru-RU" sz="1200" dirty="0" smtClean="0">
                          <a:latin typeface="Calibri" pitchFamily="34" charset="0"/>
                        </a:rPr>
                        <a:t>, </a:t>
                      </a:r>
                      <a:r>
                        <a:rPr lang="en-US" sz="1200" dirty="0" err="1" smtClean="0">
                          <a:latin typeface="Calibri" pitchFamily="34" charset="0"/>
                        </a:rPr>
                        <a:t>ToM</a:t>
                      </a:r>
                      <a:r>
                        <a:rPr lang="ru-RU" sz="1200" dirty="0" smtClean="0">
                          <a:latin typeface="Calibri" pitchFamily="34" charset="0"/>
                        </a:rPr>
                        <a:t>)</a:t>
                      </a:r>
                      <a:endParaRPr lang="ru-RU" sz="1200" dirty="0">
                        <a:latin typeface="Calibri" pitchFamily="34" charset="0"/>
                        <a:ea typeface="Times New Roman"/>
                        <a:cs typeface="Times New Roman"/>
                      </a:endParaRPr>
                    </a:p>
                  </a:txBody>
                  <a:tcPr marL="17392" marR="17392" marT="0" marB="0">
                    <a:solidFill>
                      <a:srgbClr val="C2E498"/>
                    </a:solidFill>
                  </a:tcPr>
                </a:tc>
                <a:tc>
                  <a:txBody>
                    <a:bodyPr/>
                    <a:lstStyle/>
                    <a:p>
                      <a:pPr>
                        <a:spcBef>
                          <a:spcPts val="200"/>
                        </a:spcBef>
                        <a:spcAft>
                          <a:spcPts val="0"/>
                        </a:spcAft>
                      </a:pPr>
                      <a:r>
                        <a:rPr lang="ru-RU" sz="1200" dirty="0">
                          <a:latin typeface="Calibri" pitchFamily="34" charset="0"/>
                        </a:rPr>
                        <a:t>Люди рациональны, активны и компетентны. Они не просто получают информацию, но и перерабатывают ее.</a:t>
                      </a:r>
                      <a:endParaRPr lang="ru-RU" sz="1200" dirty="0">
                        <a:latin typeface="Calibri" pitchFamily="34" charset="0"/>
                        <a:ea typeface="Times New Roman"/>
                        <a:cs typeface="Times New Roman"/>
                      </a:endParaRPr>
                    </a:p>
                  </a:txBody>
                  <a:tcPr marL="17392" marR="17392" marT="0" marB="0">
                    <a:solidFill>
                      <a:srgbClr val="C2E498"/>
                    </a:solidFill>
                  </a:tcPr>
                </a:tc>
                <a:tc>
                  <a:txBody>
                    <a:bodyPr/>
                    <a:lstStyle/>
                    <a:p>
                      <a:pPr>
                        <a:spcBef>
                          <a:spcPts val="200"/>
                        </a:spcBef>
                        <a:spcAft>
                          <a:spcPts val="0"/>
                        </a:spcAft>
                      </a:pPr>
                      <a:r>
                        <a:rPr lang="ru-RU" sz="1200" dirty="0">
                          <a:latin typeface="Calibri" pitchFamily="34" charset="0"/>
                        </a:rPr>
                        <a:t>Ассимиляция/аккомодация. Уравновешивание</a:t>
                      </a:r>
                      <a:endParaRPr lang="ru-RU" sz="1200" dirty="0">
                        <a:latin typeface="Calibri" pitchFamily="34" charset="0"/>
                        <a:ea typeface="Times New Roman"/>
                        <a:cs typeface="Times New Roman"/>
                      </a:endParaRPr>
                    </a:p>
                  </a:txBody>
                  <a:tcPr marL="17392" marR="17392" marT="0" marB="0">
                    <a:solidFill>
                      <a:srgbClr val="C2E498"/>
                    </a:solidFill>
                  </a:tcPr>
                </a:tc>
                <a:tc>
                  <a:txBody>
                    <a:bodyPr/>
                    <a:lstStyle/>
                    <a:p>
                      <a:pPr>
                        <a:spcBef>
                          <a:spcPts val="200"/>
                        </a:spcBef>
                        <a:spcAft>
                          <a:spcPts val="0"/>
                        </a:spcAft>
                      </a:pPr>
                      <a:r>
                        <a:rPr lang="ru-RU" sz="1200" dirty="0">
                          <a:latin typeface="Calibri" pitchFamily="34" charset="0"/>
                        </a:rPr>
                        <a:t>Обучение. </a:t>
                      </a:r>
                      <a:r>
                        <a:rPr lang="ru-RU" sz="1200" dirty="0" smtClean="0">
                          <a:latin typeface="Calibri" pitchFamily="34" charset="0"/>
                        </a:rPr>
                        <a:t>Воспитание</a:t>
                      </a:r>
                      <a:r>
                        <a:rPr lang="ru-RU" sz="1200" dirty="0">
                          <a:latin typeface="Calibri" pitchFamily="34" charset="0"/>
                        </a:rPr>
                        <a:t>. Развитие моральных </a:t>
                      </a:r>
                      <a:r>
                        <a:rPr lang="ru-RU" sz="1200" dirty="0" smtClean="0">
                          <a:latin typeface="Calibri" pitchFamily="34" charset="0"/>
                        </a:rPr>
                        <a:t>суждений</a:t>
                      </a:r>
                      <a:endParaRPr lang="ru-RU" sz="1200" dirty="0">
                        <a:latin typeface="Calibri" pitchFamily="34" charset="0"/>
                        <a:ea typeface="Times New Roman"/>
                        <a:cs typeface="Times New Roman"/>
                      </a:endParaRPr>
                    </a:p>
                  </a:txBody>
                  <a:tcPr marL="17392" marR="17392" marT="0" marB="0">
                    <a:solidFill>
                      <a:srgbClr val="C2E498"/>
                    </a:solidFill>
                  </a:tcPr>
                </a:tc>
                <a:extLst>
                  <a:ext uri="{0D108BD9-81ED-4DB2-BD59-A6C34878D82A}">
                    <a16:rowId xmlns:a16="http://schemas.microsoft.com/office/drawing/2014/main" val="10002"/>
                  </a:ext>
                </a:extLst>
              </a:tr>
              <a:tr h="1027876">
                <a:tc>
                  <a:txBody>
                    <a:bodyPr/>
                    <a:lstStyle/>
                    <a:p>
                      <a:pPr>
                        <a:spcBef>
                          <a:spcPts val="200"/>
                        </a:spcBef>
                        <a:spcAft>
                          <a:spcPts val="0"/>
                        </a:spcAft>
                      </a:pPr>
                      <a:r>
                        <a:rPr lang="ru-RU" sz="1200" dirty="0">
                          <a:latin typeface="Calibri" pitchFamily="34" charset="0"/>
                        </a:rPr>
                        <a:t>Психоаналитическая традиция (3. Фрейд, Э </a:t>
                      </a:r>
                      <a:r>
                        <a:rPr lang="ru-RU" sz="1200" dirty="0" err="1">
                          <a:latin typeface="Calibri" pitchFamily="34" charset="0"/>
                        </a:rPr>
                        <a:t>Эриксон</a:t>
                      </a:r>
                      <a:r>
                        <a:rPr lang="ru-RU" sz="1200" dirty="0">
                          <a:latin typeface="Calibri" pitchFamily="34" charset="0"/>
                        </a:rPr>
                        <a:t>)</a:t>
                      </a:r>
                      <a:endParaRPr lang="ru-RU" sz="1200" dirty="0">
                        <a:latin typeface="Calibri" pitchFamily="34" charset="0"/>
                        <a:ea typeface="Times New Roman"/>
                        <a:cs typeface="Times New Roman"/>
                      </a:endParaRPr>
                    </a:p>
                  </a:txBody>
                  <a:tcPr marL="17392" marR="17392" marT="0" marB="0">
                    <a:solidFill>
                      <a:srgbClr val="EDF7E1"/>
                    </a:solidFill>
                  </a:tcPr>
                </a:tc>
                <a:tc>
                  <a:txBody>
                    <a:bodyPr/>
                    <a:lstStyle/>
                    <a:p>
                      <a:pPr>
                        <a:spcBef>
                          <a:spcPts val="200"/>
                        </a:spcBef>
                        <a:spcAft>
                          <a:spcPts val="0"/>
                        </a:spcAft>
                      </a:pPr>
                      <a:r>
                        <a:rPr lang="ru-RU" sz="1200">
                          <a:latin typeface="Calibri" pitchFamily="34" charset="0"/>
                        </a:rPr>
                        <a:t>Людьми движут внешние страсти; они постоянно пытаются направить в нужное русло мощные внутренние силы.</a:t>
                      </a:r>
                      <a:endParaRPr lang="ru-RU" sz="1200">
                        <a:latin typeface="Calibri" pitchFamily="34" charset="0"/>
                        <a:ea typeface="Times New Roman"/>
                        <a:cs typeface="Times New Roman"/>
                      </a:endParaRPr>
                    </a:p>
                  </a:txBody>
                  <a:tcPr marL="17392" marR="17392" marT="0" marB="0">
                    <a:solidFill>
                      <a:srgbClr val="EDF7E1"/>
                    </a:solidFill>
                  </a:tcPr>
                </a:tc>
                <a:tc>
                  <a:txBody>
                    <a:bodyPr/>
                    <a:lstStyle/>
                    <a:p>
                      <a:pPr>
                        <a:spcBef>
                          <a:spcPts val="200"/>
                        </a:spcBef>
                        <a:spcAft>
                          <a:spcPts val="0"/>
                        </a:spcAft>
                      </a:pPr>
                      <a:r>
                        <a:rPr lang="ru-RU" sz="1200">
                          <a:latin typeface="Calibri" pitchFamily="34" charset="0"/>
                        </a:rPr>
                        <a:t>Психосексуальное развитие Идентификация. Разрешение конфликтов возрастного раз­вития</a:t>
                      </a:r>
                      <a:endParaRPr lang="ru-RU" sz="1200">
                        <a:latin typeface="Calibri" pitchFamily="34" charset="0"/>
                        <a:ea typeface="Times New Roman"/>
                        <a:cs typeface="Times New Roman"/>
                      </a:endParaRPr>
                    </a:p>
                  </a:txBody>
                  <a:tcPr marL="17392" marR="17392" marT="0" marB="0">
                    <a:solidFill>
                      <a:srgbClr val="EDF7E1"/>
                    </a:solidFill>
                  </a:tcPr>
                </a:tc>
                <a:tc>
                  <a:txBody>
                    <a:bodyPr/>
                    <a:lstStyle/>
                    <a:p>
                      <a:pPr>
                        <a:spcBef>
                          <a:spcPts val="200"/>
                        </a:spcBef>
                        <a:spcAft>
                          <a:spcPts val="0"/>
                        </a:spcAft>
                      </a:pPr>
                      <a:r>
                        <a:rPr lang="ru-RU" sz="1200" dirty="0">
                          <a:latin typeface="Calibri" pitchFamily="34" charset="0"/>
                        </a:rPr>
                        <a:t>Изучение челове­ческого поведе­ния, личности и межличностных отношений</a:t>
                      </a:r>
                      <a:endParaRPr lang="ru-RU" sz="1200" dirty="0">
                        <a:latin typeface="Calibri" pitchFamily="34" charset="0"/>
                        <a:ea typeface="Times New Roman"/>
                        <a:cs typeface="Times New Roman"/>
                      </a:endParaRPr>
                    </a:p>
                  </a:txBody>
                  <a:tcPr marL="17392" marR="17392" marT="0" marB="0">
                    <a:solidFill>
                      <a:srgbClr val="EDF7E1"/>
                    </a:solidFill>
                  </a:tcPr>
                </a:tc>
                <a:extLst>
                  <a:ext uri="{0D108BD9-81ED-4DB2-BD59-A6C34878D82A}">
                    <a16:rowId xmlns:a16="http://schemas.microsoft.com/office/drawing/2014/main" val="10003"/>
                  </a:ext>
                </a:extLst>
              </a:tr>
              <a:tr h="1272428">
                <a:tc>
                  <a:txBody>
                    <a:bodyPr/>
                    <a:lstStyle/>
                    <a:p>
                      <a:pPr>
                        <a:spcBef>
                          <a:spcPts val="200"/>
                        </a:spcBef>
                        <a:spcAft>
                          <a:spcPts val="0"/>
                        </a:spcAft>
                      </a:pPr>
                      <a:r>
                        <a:rPr lang="ru-RU" sz="1200" dirty="0">
                          <a:latin typeface="Calibri" pitchFamily="34" charset="0"/>
                        </a:rPr>
                        <a:t>Гуманистическая психология и теории «Я» (А. </a:t>
                      </a:r>
                      <a:r>
                        <a:rPr lang="ru-RU" sz="1200" dirty="0" err="1">
                          <a:latin typeface="Calibri" pitchFamily="34" charset="0"/>
                        </a:rPr>
                        <a:t>Маслоу</a:t>
                      </a:r>
                      <a:r>
                        <a:rPr lang="ru-RU" sz="1200" dirty="0">
                          <a:latin typeface="Calibri" pitchFamily="34" charset="0"/>
                        </a:rPr>
                        <a:t>, </a:t>
                      </a:r>
                      <a:r>
                        <a:rPr lang="en-US" sz="1200" dirty="0" smtClean="0">
                          <a:latin typeface="Calibri" pitchFamily="34" charset="0"/>
                        </a:rPr>
                        <a:t>                            </a:t>
                      </a:r>
                      <a:r>
                        <a:rPr lang="ru-RU" sz="1200" dirty="0" smtClean="0">
                          <a:latin typeface="Calibri" pitchFamily="34" charset="0"/>
                        </a:rPr>
                        <a:t>К</a:t>
                      </a:r>
                      <a:r>
                        <a:rPr lang="ru-RU" sz="1200" dirty="0">
                          <a:latin typeface="Calibri" pitchFamily="34" charset="0"/>
                        </a:rPr>
                        <a:t>. </a:t>
                      </a:r>
                      <a:r>
                        <a:rPr lang="ru-RU" sz="1200" dirty="0" err="1">
                          <a:latin typeface="Calibri" pitchFamily="34" charset="0"/>
                        </a:rPr>
                        <a:t>Роджерс</a:t>
                      </a:r>
                      <a:r>
                        <a:rPr lang="ru-RU" sz="1200" dirty="0">
                          <a:latin typeface="Calibri" pitchFamily="34" charset="0"/>
                        </a:rPr>
                        <a:t>)</a:t>
                      </a:r>
                      <a:endParaRPr lang="ru-RU" sz="1200" dirty="0">
                        <a:latin typeface="Calibri" pitchFamily="34" charset="0"/>
                        <a:ea typeface="Times New Roman"/>
                        <a:cs typeface="Times New Roman"/>
                      </a:endParaRPr>
                    </a:p>
                  </a:txBody>
                  <a:tcPr marL="17392" marR="17392" marT="0" marB="0">
                    <a:solidFill>
                      <a:srgbClr val="C2E498"/>
                    </a:solidFill>
                  </a:tcPr>
                </a:tc>
                <a:tc>
                  <a:txBody>
                    <a:bodyPr/>
                    <a:lstStyle/>
                    <a:p>
                      <a:pPr>
                        <a:spcBef>
                          <a:spcPts val="200"/>
                        </a:spcBef>
                        <a:spcAft>
                          <a:spcPts val="0"/>
                        </a:spcAft>
                      </a:pPr>
                      <a:r>
                        <a:rPr lang="ru-RU" sz="1200" dirty="0">
                          <a:latin typeface="Calibri" pitchFamily="34" charset="0"/>
                        </a:rPr>
                        <a:t>Люди представляют собой нечто большее, чем сумму ролей, связку </a:t>
                      </a:r>
                      <a:r>
                        <a:rPr lang="ru-RU" sz="1200" dirty="0" err="1">
                          <a:latin typeface="Calibri" pitchFamily="34" charset="0"/>
                        </a:rPr>
                        <a:t>стимульно-реак-тивных</a:t>
                      </a:r>
                      <a:r>
                        <a:rPr lang="ru-RU" sz="1200" dirty="0">
                          <a:latin typeface="Calibri" pitchFamily="34" charset="0"/>
                        </a:rPr>
                        <a:t> шаблонов или комок животных влечений.</a:t>
                      </a:r>
                      <a:endParaRPr lang="ru-RU" sz="1200" dirty="0">
                        <a:latin typeface="Calibri" pitchFamily="34" charset="0"/>
                        <a:ea typeface="Times New Roman"/>
                        <a:cs typeface="Times New Roman"/>
                      </a:endParaRPr>
                    </a:p>
                  </a:txBody>
                  <a:tcPr marL="17392" marR="17392" marT="0" marB="0">
                    <a:solidFill>
                      <a:srgbClr val="C2E498"/>
                    </a:solidFill>
                  </a:tcPr>
                </a:tc>
                <a:tc>
                  <a:txBody>
                    <a:bodyPr/>
                    <a:lstStyle/>
                    <a:p>
                      <a:pPr>
                        <a:spcBef>
                          <a:spcPts val="200"/>
                        </a:spcBef>
                        <a:spcAft>
                          <a:spcPts val="0"/>
                        </a:spcAft>
                      </a:pPr>
                      <a:r>
                        <a:rPr lang="ru-RU" sz="1200" dirty="0" err="1">
                          <a:latin typeface="Calibri" pitchFamily="34" charset="0"/>
                        </a:rPr>
                        <a:t>Самоактуализация</a:t>
                      </a:r>
                      <a:r>
                        <a:rPr lang="ru-RU" sz="1200" dirty="0">
                          <a:latin typeface="Calibri" pitchFamily="34" charset="0"/>
                        </a:rPr>
                        <a:t>. Позитив­ное отношение</a:t>
                      </a:r>
                      <a:endParaRPr lang="ru-RU" sz="1200" dirty="0">
                        <a:latin typeface="Calibri" pitchFamily="34" charset="0"/>
                        <a:ea typeface="Times New Roman"/>
                        <a:cs typeface="Times New Roman"/>
                      </a:endParaRPr>
                    </a:p>
                  </a:txBody>
                  <a:tcPr marL="17392" marR="17392" marT="0" marB="0">
                    <a:solidFill>
                      <a:srgbClr val="C2E498"/>
                    </a:solidFill>
                  </a:tcPr>
                </a:tc>
                <a:tc>
                  <a:txBody>
                    <a:bodyPr/>
                    <a:lstStyle/>
                    <a:p>
                      <a:pPr>
                        <a:spcBef>
                          <a:spcPts val="200"/>
                        </a:spcBef>
                        <a:spcAft>
                          <a:spcPts val="0"/>
                        </a:spcAft>
                      </a:pPr>
                      <a:r>
                        <a:rPr lang="ru-RU" sz="1200" dirty="0">
                          <a:latin typeface="Calibri" pitchFamily="34" charset="0"/>
                        </a:rPr>
                        <a:t>Консультирова­ние взрослых</a:t>
                      </a:r>
                      <a:endParaRPr lang="ru-RU" sz="1200" dirty="0">
                        <a:latin typeface="Calibri" pitchFamily="34" charset="0"/>
                        <a:ea typeface="Times New Roman"/>
                        <a:cs typeface="Times New Roman"/>
                      </a:endParaRPr>
                    </a:p>
                  </a:txBody>
                  <a:tcPr marL="17392" marR="17392" marT="0" marB="0">
                    <a:solidFill>
                      <a:srgbClr val="C2E498"/>
                    </a:solidFill>
                  </a:tcPr>
                </a:tc>
                <a:extLst>
                  <a:ext uri="{0D108BD9-81ED-4DB2-BD59-A6C34878D82A}">
                    <a16:rowId xmlns:a16="http://schemas.microsoft.com/office/drawing/2014/main" val="10004"/>
                  </a:ext>
                </a:extLst>
              </a:tr>
            </a:tbl>
          </a:graphicData>
        </a:graphic>
      </p:graphicFrame>
      <p:sp>
        <p:nvSpPr>
          <p:cNvPr id="3" name="TextBox 2"/>
          <p:cNvSpPr txBox="1"/>
          <p:nvPr/>
        </p:nvSpPr>
        <p:spPr>
          <a:xfrm>
            <a:off x="359792" y="179437"/>
            <a:ext cx="4392488" cy="435825"/>
          </a:xfrm>
          <a:prstGeom prst="rect">
            <a:avLst/>
          </a:prstGeom>
          <a:noFill/>
        </p:spPr>
        <p:txBody>
          <a:bodyPr wrap="square" rtlCol="0">
            <a:spAutoFit/>
          </a:bodyPr>
          <a:lstStyle/>
          <a:p>
            <a:r>
              <a:rPr lang="ru-RU" sz="2400" b="1" dirty="0" smtClean="0">
                <a:latin typeface="Calibri" pitchFamily="34" charset="0"/>
              </a:rPr>
              <a:t>САММАРИ ОСНОВНЫХ ТЕОРИЙ</a:t>
            </a:r>
          </a:p>
        </p:txBody>
      </p:sp>
      <p:sp>
        <p:nvSpPr>
          <p:cNvPr id="4" name="Номер слайда 3"/>
          <p:cNvSpPr>
            <a:spLocks noGrp="1"/>
          </p:cNvSpPr>
          <p:nvPr>
            <p:ph type="sldNum" idx="12"/>
          </p:nvPr>
        </p:nvSpPr>
        <p:spPr/>
        <p:txBody>
          <a:bodyPr/>
          <a:lstStyle/>
          <a:p>
            <a:pPr>
              <a:defRPr/>
            </a:pPr>
            <a:fld id="{5B3C2506-B21D-4249-98F7-5EBB34377091}" type="slidenum">
              <a:rPr lang="en-GB" smtClean="0"/>
              <a:pPr>
                <a:defRPr/>
              </a:pPr>
              <a:t>25</a:t>
            </a:fld>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http://image.slidesharecdn.com/draftlearningmatrix-111224053209-phpapp02/95/draft-learning-matrix-46-728.jpg?cb=1324705178"/>
          <p:cNvPicPr>
            <a:picLocks noChangeAspect="1" noChangeArrowheads="1"/>
          </p:cNvPicPr>
          <p:nvPr/>
        </p:nvPicPr>
        <p:blipFill>
          <a:blip r:embed="rId2" cstate="print"/>
          <a:srcRect/>
          <a:stretch>
            <a:fillRect/>
          </a:stretch>
        </p:blipFill>
        <p:spPr bwMode="auto">
          <a:xfrm>
            <a:off x="287784" y="0"/>
            <a:ext cx="9552284" cy="7164214"/>
          </a:xfrm>
          <a:prstGeom prst="rect">
            <a:avLst/>
          </a:prstGeom>
          <a:noFill/>
        </p:spPr>
      </p:pic>
      <p:sp>
        <p:nvSpPr>
          <p:cNvPr id="3" name="Номер слайда 2"/>
          <p:cNvSpPr>
            <a:spLocks noGrp="1"/>
          </p:cNvSpPr>
          <p:nvPr>
            <p:ph type="sldNum" idx="12"/>
          </p:nvPr>
        </p:nvSpPr>
        <p:spPr/>
        <p:txBody>
          <a:bodyPr/>
          <a:lstStyle/>
          <a:p>
            <a:pPr>
              <a:defRPr/>
            </a:pPr>
            <a:fld id="{5B3C2506-B21D-4249-98F7-5EBB34377091}" type="slidenum">
              <a:rPr lang="en-GB" smtClean="0"/>
              <a:pPr>
                <a:defRPr/>
              </a:pPr>
              <a:t>26</a:t>
            </a:fld>
            <a:endParaRPr lang="en-GB"/>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2" cstate="print"/>
          <a:srcRect/>
          <a:stretch>
            <a:fillRect/>
          </a:stretch>
        </p:blipFill>
        <p:spPr bwMode="auto">
          <a:xfrm>
            <a:off x="647824" y="0"/>
            <a:ext cx="4783721" cy="4392488"/>
          </a:xfrm>
          <a:prstGeom prst="rect">
            <a:avLst/>
          </a:prstGeom>
          <a:noFill/>
          <a:ln w="9525">
            <a:noFill/>
            <a:miter lim="800000"/>
            <a:headEnd/>
            <a:tailEnd/>
          </a:ln>
          <a:effectLst/>
        </p:spPr>
      </p:pic>
      <p:pic>
        <p:nvPicPr>
          <p:cNvPr id="175107" name="Picture 3"/>
          <p:cNvPicPr>
            <a:picLocks noChangeAspect="1" noChangeArrowheads="1"/>
          </p:cNvPicPr>
          <p:nvPr/>
        </p:nvPicPr>
        <p:blipFill>
          <a:blip r:embed="rId3" cstate="print"/>
          <a:srcRect/>
          <a:stretch>
            <a:fillRect/>
          </a:stretch>
        </p:blipFill>
        <p:spPr bwMode="auto">
          <a:xfrm>
            <a:off x="647824" y="2759625"/>
            <a:ext cx="4680520" cy="4800050"/>
          </a:xfrm>
          <a:prstGeom prst="rect">
            <a:avLst/>
          </a:prstGeom>
          <a:noFill/>
          <a:ln w="9525">
            <a:noFill/>
            <a:miter lim="800000"/>
            <a:headEnd/>
            <a:tailEnd/>
          </a:ln>
          <a:effectLst/>
        </p:spPr>
      </p:pic>
      <p:sp>
        <p:nvSpPr>
          <p:cNvPr id="4" name="Прямоугольник 3"/>
          <p:cNvSpPr/>
          <p:nvPr/>
        </p:nvSpPr>
        <p:spPr>
          <a:xfrm>
            <a:off x="6048424" y="2339677"/>
            <a:ext cx="3018840" cy="349968"/>
          </a:xfrm>
          <a:prstGeom prst="rect">
            <a:avLst/>
          </a:prstGeom>
        </p:spPr>
        <p:txBody>
          <a:bodyPr wrap="none">
            <a:spAutoFit/>
          </a:bodyPr>
          <a:lstStyle/>
          <a:p>
            <a:r>
              <a:rPr lang="en-US" dirty="0" smtClean="0"/>
              <a:t>www.learning-theories.com</a:t>
            </a:r>
            <a:endParaRPr lang="ru-RU" dirty="0"/>
          </a:p>
        </p:txBody>
      </p:sp>
      <p:sp>
        <p:nvSpPr>
          <p:cNvPr id="6" name="Номер слайда 5"/>
          <p:cNvSpPr>
            <a:spLocks noGrp="1"/>
          </p:cNvSpPr>
          <p:nvPr>
            <p:ph type="sldNum" idx="12"/>
          </p:nvPr>
        </p:nvSpPr>
        <p:spPr/>
        <p:txBody>
          <a:bodyPr/>
          <a:lstStyle/>
          <a:p>
            <a:pPr>
              <a:defRPr/>
            </a:pPr>
            <a:fld id="{5B3C2506-B21D-4249-98F7-5EBB34377091}" type="slidenum">
              <a:rPr lang="en-GB" smtClean="0"/>
              <a:pPr>
                <a:defRPr/>
              </a:pPr>
              <a:t>27</a:t>
            </a:fld>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215777" y="467469"/>
            <a:ext cx="9864848" cy="6837112"/>
          </a:xfrm>
          <a:prstGeom prst="rect">
            <a:avLst/>
          </a:prstGeom>
          <a:noFill/>
          <a:ln w="9525">
            <a:noFill/>
            <a:miter lim="800000"/>
            <a:headEnd/>
            <a:tailEnd/>
          </a:ln>
          <a:effectLst/>
        </p:spPr>
      </p:pic>
      <p:sp>
        <p:nvSpPr>
          <p:cNvPr id="4" name="Номер слайда 3"/>
          <p:cNvSpPr>
            <a:spLocks noGrp="1"/>
          </p:cNvSpPr>
          <p:nvPr>
            <p:ph type="sldNum" idx="12"/>
          </p:nvPr>
        </p:nvSpPr>
        <p:spPr/>
        <p:txBody>
          <a:bodyPr/>
          <a:lstStyle/>
          <a:p>
            <a:pPr>
              <a:defRPr/>
            </a:pPr>
            <a:fld id="{5B3C2506-B21D-4249-98F7-5EBB34377091}" type="slidenum">
              <a:rPr lang="en-GB" smtClean="0"/>
              <a:pPr>
                <a:defRPr/>
              </a:pPr>
              <a:t>28</a:t>
            </a:fld>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http://t-munz.ru/prefix/protokol-roditelskogo-sobraniya-v-shkole-blank.jpg"/>
          <p:cNvPicPr>
            <a:picLocks noChangeAspect="1" noChangeArrowheads="1"/>
          </p:cNvPicPr>
          <p:nvPr/>
        </p:nvPicPr>
        <p:blipFill>
          <a:blip r:embed="rId2" cstate="print"/>
          <a:srcRect/>
          <a:stretch>
            <a:fillRect/>
          </a:stretch>
        </p:blipFill>
        <p:spPr bwMode="auto">
          <a:xfrm>
            <a:off x="863848" y="971525"/>
            <a:ext cx="8280920" cy="6210691"/>
          </a:xfrm>
          <a:prstGeom prst="rect">
            <a:avLst/>
          </a:prstGeom>
          <a:noFill/>
        </p:spPr>
      </p:pic>
      <p:sp>
        <p:nvSpPr>
          <p:cNvPr id="3" name="Заголовок 1"/>
          <p:cNvSpPr txBox="1">
            <a:spLocks/>
          </p:cNvSpPr>
          <p:nvPr/>
        </p:nvSpPr>
        <p:spPr>
          <a:xfrm>
            <a:off x="863848" y="251445"/>
            <a:ext cx="8229600" cy="562074"/>
          </a:xfrm>
          <a:prstGeom prst="rect">
            <a:avLst/>
          </a:prstGeom>
        </p:spPr>
        <p:txBody>
          <a:bodyPr vert="horz" lIns="91440" tIns="45720" rIns="91440" bIns="45720" rtlCol="0" anchor="ctr">
            <a:normAutofit/>
          </a:bodyPr>
          <a:lstStyle/>
          <a:p>
            <a:pPr algn="ctr"/>
            <a:r>
              <a:rPr lang="ru-RU" sz="2400" dirty="0" smtClean="0">
                <a:latin typeface="Calibri" pitchFamily="34" charset="0"/>
                <a:ea typeface="+mj-ea"/>
                <a:cs typeface="+mj-cs"/>
              </a:rPr>
              <a:t>КОНЦЕПЦИИ РАЗВИТИЯ И ОБУЧЕНИЯ ЧЕЛОВЕКА</a:t>
            </a:r>
          </a:p>
        </p:txBody>
      </p:sp>
      <p:sp>
        <p:nvSpPr>
          <p:cNvPr id="4" name="Номер слайда 3"/>
          <p:cNvSpPr>
            <a:spLocks noGrp="1"/>
          </p:cNvSpPr>
          <p:nvPr>
            <p:ph type="sldNum" idx="12"/>
          </p:nvPr>
        </p:nvSpPr>
        <p:spPr/>
        <p:txBody>
          <a:bodyPr/>
          <a:lstStyle/>
          <a:p>
            <a:pPr>
              <a:defRPr/>
            </a:pPr>
            <a:fld id="{5B3C2506-B21D-4249-98F7-5EBB34377091}" type="slidenum">
              <a:rPr lang="en-GB" smtClean="0"/>
              <a:pPr>
                <a:defRPr/>
              </a:pPr>
              <a:t>29</a:t>
            </a:fld>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719831" y="0"/>
            <a:ext cx="8496945" cy="1547589"/>
          </a:xfrm>
          <a:prstGeom prst="rect">
            <a:avLst/>
          </a:prstGeom>
          <a:noFill/>
          <a:ln w="9525">
            <a:noFill/>
            <a:miter lim="800000"/>
            <a:headEnd/>
            <a:tailEnd/>
          </a:ln>
          <a:effectLst/>
        </p:spPr>
        <p:txBody>
          <a:bodyPr anchor="ctr"/>
          <a:lstStyle/>
          <a:p>
            <a:pPr algn="ctr" eaLnBrk="0"/>
            <a:r>
              <a:rPr lang="ru-RU" sz="3200" dirty="0" smtClean="0">
                <a:latin typeface="Calibri" pitchFamily="34" charset="0"/>
              </a:rPr>
              <a:t>ОНТОГЕНЕЗ </a:t>
            </a:r>
          </a:p>
          <a:p>
            <a:pPr algn="ctr" eaLnBrk="0"/>
            <a:r>
              <a:rPr lang="ru-RU" sz="3200" dirty="0" smtClean="0">
                <a:latin typeface="Calibri" pitchFamily="34" charset="0"/>
              </a:rPr>
              <a:t>(ИНДИВИДУАЛЬНОЕ РАЗВИТИЕ). </a:t>
            </a:r>
          </a:p>
          <a:p>
            <a:pPr algn="ctr" eaLnBrk="0"/>
            <a:r>
              <a:rPr lang="ru-RU" sz="3200" dirty="0" smtClean="0">
                <a:latin typeface="Calibri" pitchFamily="34" charset="0"/>
              </a:rPr>
              <a:t>ОСНОВНЫЕ ПОНЯТИЯ </a:t>
            </a:r>
            <a:endParaRPr lang="en-US" sz="3200" dirty="0">
              <a:latin typeface="Calibri" pitchFamily="34" charset="0"/>
            </a:endParaRPr>
          </a:p>
        </p:txBody>
      </p:sp>
      <p:pic>
        <p:nvPicPr>
          <p:cNvPr id="46082" name="Picture 2" descr="http://www.blenditwell.com/wp-content/uploads/2015/04/life-lessons.jpg"/>
          <p:cNvPicPr>
            <a:picLocks noChangeAspect="1" noChangeArrowheads="1"/>
          </p:cNvPicPr>
          <p:nvPr/>
        </p:nvPicPr>
        <p:blipFill>
          <a:blip r:embed="rId3" cstate="print"/>
          <a:srcRect/>
          <a:stretch>
            <a:fillRect/>
          </a:stretch>
        </p:blipFill>
        <p:spPr bwMode="auto">
          <a:xfrm>
            <a:off x="1511920" y="1547589"/>
            <a:ext cx="7128792" cy="5360853"/>
          </a:xfrm>
          <a:prstGeom prst="rect">
            <a:avLst/>
          </a:prstGeom>
          <a:noFill/>
        </p:spPr>
      </p:pic>
      <p:sp>
        <p:nvSpPr>
          <p:cNvPr id="5" name="Номер слайда 4"/>
          <p:cNvSpPr>
            <a:spLocks noGrp="1"/>
          </p:cNvSpPr>
          <p:nvPr>
            <p:ph type="sldNum" idx="12"/>
          </p:nvPr>
        </p:nvSpPr>
        <p:spPr/>
        <p:txBody>
          <a:bodyPr/>
          <a:lstStyle/>
          <a:p>
            <a:pPr>
              <a:defRPr/>
            </a:pPr>
            <a:fld id="{5B3C2506-B21D-4249-98F7-5EBB34377091}" type="slidenum">
              <a:rPr lang="en-GB" smtClean="0"/>
              <a:pPr>
                <a:defRPr/>
              </a:pPr>
              <a:t>3</a:t>
            </a:fld>
            <a:endParaRPr lang="en-GB"/>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http://ecx.images-amazon.com/images/I/51EBlhBq6yL._SX331_BO1,204,203,200_.jpg"/>
          <p:cNvPicPr>
            <a:picLocks noChangeAspect="1" noChangeArrowheads="1"/>
          </p:cNvPicPr>
          <p:nvPr/>
        </p:nvPicPr>
        <p:blipFill>
          <a:blip r:embed="rId2" cstate="print"/>
          <a:srcRect/>
          <a:stretch>
            <a:fillRect/>
          </a:stretch>
        </p:blipFill>
        <p:spPr bwMode="auto">
          <a:xfrm>
            <a:off x="791840" y="971525"/>
            <a:ext cx="3744416" cy="5611004"/>
          </a:xfrm>
          <a:prstGeom prst="rect">
            <a:avLst/>
          </a:prstGeom>
          <a:noFill/>
        </p:spPr>
      </p:pic>
      <p:sp>
        <p:nvSpPr>
          <p:cNvPr id="6" name="TextBox 5"/>
          <p:cNvSpPr txBox="1"/>
          <p:nvPr/>
        </p:nvSpPr>
        <p:spPr>
          <a:xfrm>
            <a:off x="4896296" y="2123653"/>
            <a:ext cx="4608512" cy="1695336"/>
          </a:xfrm>
          <a:prstGeom prst="rect">
            <a:avLst/>
          </a:prstGeom>
          <a:noFill/>
        </p:spPr>
        <p:txBody>
          <a:bodyPr wrap="square" rtlCol="0">
            <a:spAutoFit/>
          </a:bodyPr>
          <a:lstStyle/>
          <a:p>
            <a:r>
              <a:rPr lang="ru-RU" sz="2800" dirty="0" smtClean="0"/>
              <a:t>УМЕНИЕ УЧИТЬСЯ </a:t>
            </a:r>
          </a:p>
          <a:p>
            <a:r>
              <a:rPr lang="ru-RU" sz="2800" dirty="0" smtClean="0"/>
              <a:t>Международные перспективы – </a:t>
            </a:r>
          </a:p>
          <a:p>
            <a:r>
              <a:rPr lang="ru-RU" sz="2800" dirty="0" smtClean="0"/>
              <a:t>от теории к практике </a:t>
            </a:r>
            <a:endParaRPr lang="ru-RU" sz="2800" dirty="0"/>
          </a:p>
        </p:txBody>
      </p:sp>
      <p:sp>
        <p:nvSpPr>
          <p:cNvPr id="7" name="Номер слайда 6"/>
          <p:cNvSpPr>
            <a:spLocks noGrp="1"/>
          </p:cNvSpPr>
          <p:nvPr>
            <p:ph type="sldNum" idx="12"/>
          </p:nvPr>
        </p:nvSpPr>
        <p:spPr/>
        <p:txBody>
          <a:bodyPr/>
          <a:lstStyle/>
          <a:p>
            <a:pPr>
              <a:defRPr/>
            </a:pPr>
            <a:fld id="{5B3C2506-B21D-4249-98F7-5EBB34377091}" type="slidenum">
              <a:rPr lang="en-GB" smtClean="0"/>
              <a:pPr>
                <a:defRPr/>
              </a:pPr>
              <a:t>30</a:t>
            </a:fld>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863848" y="1475582"/>
          <a:ext cx="8712967" cy="3672407"/>
        </p:xfrm>
        <a:graphic>
          <a:graphicData uri="http://schemas.openxmlformats.org/drawingml/2006/table">
            <a:tbl>
              <a:tblPr>
                <a:tableStyleId>{2D5ABB26-0587-4C30-8999-92F81FD0307C}</a:tableStyleId>
              </a:tblPr>
              <a:tblGrid>
                <a:gridCol w="1742229">
                  <a:extLst>
                    <a:ext uri="{9D8B030D-6E8A-4147-A177-3AD203B41FA5}">
                      <a16:colId xmlns:a16="http://schemas.microsoft.com/office/drawing/2014/main" val="20000"/>
                    </a:ext>
                  </a:extLst>
                </a:gridCol>
                <a:gridCol w="2094675">
                  <a:extLst>
                    <a:ext uri="{9D8B030D-6E8A-4147-A177-3AD203B41FA5}">
                      <a16:colId xmlns:a16="http://schemas.microsoft.com/office/drawing/2014/main" val="20001"/>
                    </a:ext>
                  </a:extLst>
                </a:gridCol>
                <a:gridCol w="1838516">
                  <a:extLst>
                    <a:ext uri="{9D8B030D-6E8A-4147-A177-3AD203B41FA5}">
                      <a16:colId xmlns:a16="http://schemas.microsoft.com/office/drawing/2014/main" val="20002"/>
                    </a:ext>
                  </a:extLst>
                </a:gridCol>
                <a:gridCol w="1598709">
                  <a:extLst>
                    <a:ext uri="{9D8B030D-6E8A-4147-A177-3AD203B41FA5}">
                      <a16:colId xmlns:a16="http://schemas.microsoft.com/office/drawing/2014/main" val="20003"/>
                    </a:ext>
                  </a:extLst>
                </a:gridCol>
                <a:gridCol w="1438838">
                  <a:extLst>
                    <a:ext uri="{9D8B030D-6E8A-4147-A177-3AD203B41FA5}">
                      <a16:colId xmlns:a16="http://schemas.microsoft.com/office/drawing/2014/main" val="20004"/>
                    </a:ext>
                  </a:extLst>
                </a:gridCol>
              </a:tblGrid>
              <a:tr h="324036">
                <a:tc rowSpan="2">
                  <a:txBody>
                    <a:bodyPr/>
                    <a:lstStyle/>
                    <a:p>
                      <a:pPr algn="ctr">
                        <a:lnSpc>
                          <a:spcPct val="115000"/>
                        </a:lnSpc>
                        <a:spcAft>
                          <a:spcPts val="0"/>
                        </a:spcAft>
                      </a:pPr>
                      <a:r>
                        <a:rPr lang="ru-RU" sz="1200" b="1" dirty="0"/>
                        <a:t>Парадигмы</a:t>
                      </a:r>
                      <a:endParaRPr lang="ru-RU" sz="1200" b="1" dirty="0">
                        <a:latin typeface="Calibri"/>
                        <a:ea typeface="Calibri"/>
                        <a:cs typeface="Times New Roman"/>
                      </a:endParaRPr>
                    </a:p>
                  </a:txBody>
                  <a:tcPr marL="68580" marR="68580" marT="0" marB="0"/>
                </a:tc>
                <a:tc gridSpan="4">
                  <a:txBody>
                    <a:bodyPr/>
                    <a:lstStyle/>
                    <a:p>
                      <a:pPr algn="ctr">
                        <a:lnSpc>
                          <a:spcPct val="115000"/>
                        </a:lnSpc>
                        <a:spcAft>
                          <a:spcPts val="0"/>
                        </a:spcAft>
                      </a:pPr>
                      <a:r>
                        <a:rPr lang="ru-RU" sz="1200" b="1"/>
                        <a:t>Подходы</a:t>
                      </a:r>
                      <a:endParaRPr lang="ru-RU" sz="1200" b="1">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756083">
                <a:tc vMerge="1">
                  <a:txBody>
                    <a:bodyPr/>
                    <a:lstStyle/>
                    <a:p>
                      <a:endParaRPr lang="ru-RU"/>
                    </a:p>
                  </a:txBody>
                  <a:tcPr/>
                </a:tc>
                <a:tc>
                  <a:txBody>
                    <a:bodyPr/>
                    <a:lstStyle/>
                    <a:p>
                      <a:pPr algn="ctr">
                        <a:lnSpc>
                          <a:spcPct val="115000"/>
                        </a:lnSpc>
                        <a:spcAft>
                          <a:spcPts val="0"/>
                        </a:spcAft>
                      </a:pPr>
                      <a:r>
                        <a:rPr lang="ru-RU" sz="1200" b="1" dirty="0"/>
                        <a:t>Когнитивный и </a:t>
                      </a:r>
                      <a:r>
                        <a:rPr lang="ru-RU" sz="1200" b="1" dirty="0" err="1"/>
                        <a:t>метакогнитивный</a:t>
                      </a:r>
                      <a:endParaRPr lang="ru-RU" sz="1200" b="1" dirty="0">
                        <a:latin typeface="Calibri"/>
                        <a:ea typeface="Calibri"/>
                        <a:cs typeface="Times New Roman"/>
                      </a:endParaRPr>
                    </a:p>
                  </a:txBody>
                  <a:tcPr marL="68580" marR="68580" marT="0" marB="0">
                    <a:solidFill>
                      <a:srgbClr val="BDEEFF"/>
                    </a:solidFill>
                  </a:tcPr>
                </a:tc>
                <a:tc>
                  <a:txBody>
                    <a:bodyPr/>
                    <a:lstStyle/>
                    <a:p>
                      <a:pPr algn="ctr">
                        <a:lnSpc>
                          <a:spcPct val="115000"/>
                        </a:lnSpc>
                        <a:spcAft>
                          <a:spcPts val="0"/>
                        </a:spcAft>
                      </a:pPr>
                      <a:r>
                        <a:rPr lang="ru-RU" sz="1200" b="1" dirty="0" err="1"/>
                        <a:t>Социокультурно-исторический</a:t>
                      </a:r>
                      <a:endParaRPr lang="ru-RU" sz="1200" b="1" dirty="0">
                        <a:latin typeface="Calibri"/>
                        <a:ea typeface="Calibri"/>
                        <a:cs typeface="Times New Roman"/>
                      </a:endParaRPr>
                    </a:p>
                  </a:txBody>
                  <a:tcPr marL="68580" marR="68580" marT="0" marB="0">
                    <a:solidFill>
                      <a:srgbClr val="E1F7FF"/>
                    </a:solidFill>
                  </a:tcPr>
                </a:tc>
                <a:tc>
                  <a:txBody>
                    <a:bodyPr/>
                    <a:lstStyle/>
                    <a:p>
                      <a:pPr algn="ctr">
                        <a:lnSpc>
                          <a:spcPct val="115000"/>
                        </a:lnSpc>
                        <a:spcAft>
                          <a:spcPts val="0"/>
                        </a:spcAft>
                      </a:pPr>
                      <a:r>
                        <a:rPr lang="ru-RU" sz="1200" b="1" dirty="0"/>
                        <a:t>Другие</a:t>
                      </a:r>
                      <a:endParaRPr lang="ru-RU" sz="1200" b="1" dirty="0">
                        <a:latin typeface="Calibri"/>
                        <a:ea typeface="Calibri"/>
                        <a:cs typeface="Times New Roman"/>
                      </a:endParaRPr>
                    </a:p>
                  </a:txBody>
                  <a:tcPr marL="68580" marR="68580" marT="0" marB="0">
                    <a:solidFill>
                      <a:srgbClr val="EBFAFF"/>
                    </a:solidFill>
                  </a:tcPr>
                </a:tc>
                <a:tc>
                  <a:txBody>
                    <a:bodyPr/>
                    <a:lstStyle/>
                    <a:p>
                      <a:pPr algn="ctr">
                        <a:lnSpc>
                          <a:spcPct val="115000"/>
                        </a:lnSpc>
                        <a:spcAft>
                          <a:spcPts val="0"/>
                        </a:spcAft>
                      </a:pPr>
                      <a:r>
                        <a:rPr lang="ru-RU" sz="1200" b="1" dirty="0"/>
                        <a:t>Всего</a:t>
                      </a:r>
                      <a:endParaRPr lang="ru-RU" sz="1200" b="1" dirty="0">
                        <a:latin typeface="Calibri"/>
                        <a:ea typeface="Calibri"/>
                        <a:cs typeface="Times New Roman"/>
                      </a:endParaRPr>
                    </a:p>
                  </a:txBody>
                  <a:tcPr marL="68580" marR="68580" marT="0" marB="0"/>
                </a:tc>
                <a:extLst>
                  <a:ext uri="{0D108BD9-81ED-4DB2-BD59-A6C34878D82A}">
                    <a16:rowId xmlns:a16="http://schemas.microsoft.com/office/drawing/2014/main" val="10001"/>
                  </a:ext>
                </a:extLst>
              </a:tr>
              <a:tr h="972108">
                <a:tc>
                  <a:txBody>
                    <a:bodyPr/>
                    <a:lstStyle/>
                    <a:p>
                      <a:pPr>
                        <a:lnSpc>
                          <a:spcPct val="115000"/>
                        </a:lnSpc>
                        <a:spcAft>
                          <a:spcPts val="0"/>
                        </a:spcAft>
                      </a:pPr>
                      <a:r>
                        <a:rPr lang="ru-RU" sz="1200" dirty="0"/>
                        <a:t>Образование на протяжении всей жизни</a:t>
                      </a:r>
                      <a:endParaRPr lang="ru-RU" sz="12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t>10</a:t>
                      </a:r>
                      <a:endParaRPr lang="ru-RU" sz="1200" dirty="0">
                        <a:latin typeface="Calibri"/>
                        <a:ea typeface="Calibri"/>
                        <a:cs typeface="Times New Roman"/>
                      </a:endParaRPr>
                    </a:p>
                  </a:txBody>
                  <a:tcPr marL="68580" marR="68580" marT="0" marB="0">
                    <a:solidFill>
                      <a:srgbClr val="BDEEFF"/>
                    </a:solidFill>
                  </a:tcPr>
                </a:tc>
                <a:tc>
                  <a:txBody>
                    <a:bodyPr/>
                    <a:lstStyle/>
                    <a:p>
                      <a:pPr algn="ctr">
                        <a:lnSpc>
                          <a:spcPct val="115000"/>
                        </a:lnSpc>
                        <a:spcAft>
                          <a:spcPts val="0"/>
                        </a:spcAft>
                      </a:pPr>
                      <a:r>
                        <a:rPr lang="ru-RU" sz="1200" dirty="0"/>
                        <a:t>13</a:t>
                      </a:r>
                      <a:endParaRPr lang="ru-RU" sz="1200" dirty="0">
                        <a:latin typeface="Calibri"/>
                        <a:ea typeface="Calibri"/>
                        <a:cs typeface="Times New Roman"/>
                      </a:endParaRPr>
                    </a:p>
                  </a:txBody>
                  <a:tcPr marL="68580" marR="68580" marT="0" marB="0">
                    <a:solidFill>
                      <a:srgbClr val="E1F7FF"/>
                    </a:solidFill>
                  </a:tcPr>
                </a:tc>
                <a:tc>
                  <a:txBody>
                    <a:bodyPr/>
                    <a:lstStyle/>
                    <a:p>
                      <a:pPr algn="ctr">
                        <a:lnSpc>
                          <a:spcPct val="115000"/>
                        </a:lnSpc>
                        <a:spcAft>
                          <a:spcPts val="0"/>
                        </a:spcAft>
                      </a:pPr>
                      <a:r>
                        <a:rPr lang="ru-RU" sz="1200" dirty="0"/>
                        <a:t>9</a:t>
                      </a:r>
                      <a:endParaRPr lang="ru-RU" sz="1200" dirty="0">
                        <a:latin typeface="Calibri"/>
                        <a:ea typeface="Calibri"/>
                        <a:cs typeface="Times New Roman"/>
                      </a:endParaRPr>
                    </a:p>
                  </a:txBody>
                  <a:tcPr marL="68580" marR="68580" marT="0" marB="0">
                    <a:solidFill>
                      <a:srgbClr val="EBFAFF"/>
                    </a:solidFill>
                  </a:tcPr>
                </a:tc>
                <a:tc>
                  <a:txBody>
                    <a:bodyPr/>
                    <a:lstStyle/>
                    <a:p>
                      <a:pPr algn="ctr">
                        <a:lnSpc>
                          <a:spcPct val="115000"/>
                        </a:lnSpc>
                        <a:spcAft>
                          <a:spcPts val="0"/>
                        </a:spcAft>
                      </a:pPr>
                      <a:r>
                        <a:rPr lang="ru-RU" sz="1200" b="1" dirty="0"/>
                        <a:t>32</a:t>
                      </a:r>
                      <a:endParaRPr lang="ru-RU" sz="1200" b="1" dirty="0">
                        <a:latin typeface="Calibri"/>
                        <a:ea typeface="Calibri"/>
                        <a:cs typeface="Times New Roman"/>
                      </a:endParaRPr>
                    </a:p>
                  </a:txBody>
                  <a:tcPr marL="68580" marR="68580" marT="0" marB="0"/>
                </a:tc>
                <a:extLst>
                  <a:ext uri="{0D108BD9-81ED-4DB2-BD59-A6C34878D82A}">
                    <a16:rowId xmlns:a16="http://schemas.microsoft.com/office/drawing/2014/main" val="10002"/>
                  </a:ext>
                </a:extLst>
              </a:tr>
              <a:tr h="1296144">
                <a:tc>
                  <a:txBody>
                    <a:bodyPr/>
                    <a:lstStyle/>
                    <a:p>
                      <a:pPr>
                        <a:lnSpc>
                          <a:spcPct val="115000"/>
                        </a:lnSpc>
                        <a:spcAft>
                          <a:spcPts val="0"/>
                        </a:spcAft>
                      </a:pPr>
                      <a:r>
                        <a:rPr lang="ru-RU" sz="1200" dirty="0"/>
                        <a:t>Психология развития (возрастная психология)</a:t>
                      </a:r>
                      <a:endParaRPr lang="ru-RU" sz="12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t>8</a:t>
                      </a:r>
                      <a:endParaRPr lang="ru-RU" sz="1200" dirty="0">
                        <a:latin typeface="Calibri"/>
                        <a:ea typeface="Calibri"/>
                        <a:cs typeface="Times New Roman"/>
                      </a:endParaRPr>
                    </a:p>
                  </a:txBody>
                  <a:tcPr marL="68580" marR="68580" marT="0" marB="0">
                    <a:solidFill>
                      <a:srgbClr val="BDEEFF"/>
                    </a:solidFill>
                  </a:tcPr>
                </a:tc>
                <a:tc>
                  <a:txBody>
                    <a:bodyPr/>
                    <a:lstStyle/>
                    <a:p>
                      <a:pPr algn="ctr">
                        <a:lnSpc>
                          <a:spcPct val="115000"/>
                        </a:lnSpc>
                        <a:spcAft>
                          <a:spcPts val="0"/>
                        </a:spcAft>
                      </a:pPr>
                      <a:r>
                        <a:rPr lang="ru-RU" sz="1200" dirty="0"/>
                        <a:t>0</a:t>
                      </a:r>
                      <a:endParaRPr lang="ru-RU" sz="1200" dirty="0">
                        <a:latin typeface="Calibri"/>
                        <a:ea typeface="Calibri"/>
                        <a:cs typeface="Times New Roman"/>
                      </a:endParaRPr>
                    </a:p>
                  </a:txBody>
                  <a:tcPr marL="68580" marR="68580" marT="0" marB="0">
                    <a:solidFill>
                      <a:srgbClr val="E1F7FF"/>
                    </a:solidFill>
                  </a:tcPr>
                </a:tc>
                <a:tc>
                  <a:txBody>
                    <a:bodyPr/>
                    <a:lstStyle/>
                    <a:p>
                      <a:pPr algn="ctr">
                        <a:lnSpc>
                          <a:spcPct val="115000"/>
                        </a:lnSpc>
                        <a:spcAft>
                          <a:spcPts val="0"/>
                        </a:spcAft>
                      </a:pPr>
                      <a:r>
                        <a:rPr lang="ru-RU" sz="1200" dirty="0"/>
                        <a:t>0</a:t>
                      </a:r>
                      <a:endParaRPr lang="ru-RU" sz="1200" dirty="0">
                        <a:latin typeface="Calibri"/>
                        <a:ea typeface="Calibri"/>
                        <a:cs typeface="Times New Roman"/>
                      </a:endParaRPr>
                    </a:p>
                  </a:txBody>
                  <a:tcPr marL="68580" marR="68580" marT="0" marB="0">
                    <a:solidFill>
                      <a:srgbClr val="EBFAFF"/>
                    </a:solidFill>
                  </a:tcPr>
                </a:tc>
                <a:tc>
                  <a:txBody>
                    <a:bodyPr/>
                    <a:lstStyle/>
                    <a:p>
                      <a:pPr algn="ctr">
                        <a:lnSpc>
                          <a:spcPct val="115000"/>
                        </a:lnSpc>
                        <a:spcAft>
                          <a:spcPts val="0"/>
                        </a:spcAft>
                      </a:pPr>
                      <a:r>
                        <a:rPr lang="ru-RU" sz="1200" b="1" dirty="0"/>
                        <a:t>8</a:t>
                      </a:r>
                      <a:endParaRPr lang="ru-RU" sz="1200" b="1" dirty="0">
                        <a:latin typeface="Calibri"/>
                        <a:ea typeface="Calibri"/>
                        <a:cs typeface="Times New Roman"/>
                      </a:endParaRPr>
                    </a:p>
                  </a:txBody>
                  <a:tcPr marL="68580" marR="68580" marT="0" marB="0"/>
                </a:tc>
                <a:extLst>
                  <a:ext uri="{0D108BD9-81ED-4DB2-BD59-A6C34878D82A}">
                    <a16:rowId xmlns:a16="http://schemas.microsoft.com/office/drawing/2014/main" val="10003"/>
                  </a:ext>
                </a:extLst>
              </a:tr>
              <a:tr h="324036">
                <a:tc>
                  <a:txBody>
                    <a:bodyPr/>
                    <a:lstStyle/>
                    <a:p>
                      <a:pPr>
                        <a:lnSpc>
                          <a:spcPct val="115000"/>
                        </a:lnSpc>
                        <a:spcAft>
                          <a:spcPts val="0"/>
                        </a:spcAft>
                      </a:pPr>
                      <a:r>
                        <a:rPr lang="ru-RU" sz="1200" b="0" dirty="0"/>
                        <a:t>Всего</a:t>
                      </a:r>
                      <a:endParaRPr lang="ru-RU" sz="1200" b="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b="0" dirty="0"/>
                        <a:t>18</a:t>
                      </a:r>
                      <a:endParaRPr lang="ru-RU" sz="1200" b="0" dirty="0">
                        <a:latin typeface="Calibri"/>
                        <a:ea typeface="Calibri"/>
                        <a:cs typeface="Times New Roman"/>
                      </a:endParaRPr>
                    </a:p>
                  </a:txBody>
                  <a:tcPr marL="68580" marR="68580" marT="0" marB="0">
                    <a:solidFill>
                      <a:srgbClr val="BDEEFF"/>
                    </a:solidFill>
                  </a:tcPr>
                </a:tc>
                <a:tc>
                  <a:txBody>
                    <a:bodyPr/>
                    <a:lstStyle/>
                    <a:p>
                      <a:pPr algn="ctr">
                        <a:lnSpc>
                          <a:spcPct val="115000"/>
                        </a:lnSpc>
                        <a:spcAft>
                          <a:spcPts val="0"/>
                        </a:spcAft>
                      </a:pPr>
                      <a:r>
                        <a:rPr lang="ru-RU" sz="1200" b="0" dirty="0"/>
                        <a:t>13</a:t>
                      </a:r>
                      <a:endParaRPr lang="ru-RU" sz="1200" b="0" dirty="0">
                        <a:latin typeface="Calibri"/>
                        <a:ea typeface="Calibri"/>
                        <a:cs typeface="Times New Roman"/>
                      </a:endParaRPr>
                    </a:p>
                  </a:txBody>
                  <a:tcPr marL="68580" marR="68580" marT="0" marB="0">
                    <a:solidFill>
                      <a:srgbClr val="E1F7FF"/>
                    </a:solidFill>
                  </a:tcPr>
                </a:tc>
                <a:tc>
                  <a:txBody>
                    <a:bodyPr/>
                    <a:lstStyle/>
                    <a:p>
                      <a:pPr algn="ctr">
                        <a:lnSpc>
                          <a:spcPct val="115000"/>
                        </a:lnSpc>
                        <a:spcAft>
                          <a:spcPts val="0"/>
                        </a:spcAft>
                      </a:pPr>
                      <a:r>
                        <a:rPr lang="ru-RU" sz="1200" b="0" dirty="0"/>
                        <a:t>9</a:t>
                      </a:r>
                      <a:endParaRPr lang="ru-RU" sz="1200" b="0" dirty="0">
                        <a:latin typeface="Calibri"/>
                        <a:ea typeface="Calibri"/>
                        <a:cs typeface="Times New Roman"/>
                      </a:endParaRPr>
                    </a:p>
                  </a:txBody>
                  <a:tcPr marL="68580" marR="68580" marT="0" marB="0">
                    <a:solidFill>
                      <a:srgbClr val="EBFAFF"/>
                    </a:solidFill>
                  </a:tcPr>
                </a:tc>
                <a:tc>
                  <a:txBody>
                    <a:bodyPr/>
                    <a:lstStyle/>
                    <a:p>
                      <a:pPr algn="ctr">
                        <a:lnSpc>
                          <a:spcPct val="115000"/>
                        </a:lnSpc>
                        <a:spcAft>
                          <a:spcPts val="0"/>
                        </a:spcAft>
                      </a:pPr>
                      <a:r>
                        <a:rPr lang="ru-RU" sz="1200" b="0" dirty="0"/>
                        <a:t>40</a:t>
                      </a:r>
                      <a:endParaRPr lang="ru-RU" sz="1200" b="0" dirty="0">
                        <a:latin typeface="Calibri"/>
                        <a:ea typeface="Calibri"/>
                        <a:cs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3" name="Прямоугольник 2"/>
          <p:cNvSpPr/>
          <p:nvPr/>
        </p:nvSpPr>
        <p:spPr>
          <a:xfrm>
            <a:off x="791840" y="395461"/>
            <a:ext cx="7632848" cy="607602"/>
          </a:xfrm>
          <a:prstGeom prst="rect">
            <a:avLst/>
          </a:prstGeom>
        </p:spPr>
        <p:txBody>
          <a:bodyPr wrap="square">
            <a:spAutoFit/>
          </a:bodyPr>
          <a:lstStyle/>
          <a:p>
            <a:r>
              <a:rPr lang="ru-RU" dirty="0" smtClean="0"/>
              <a:t>ИССЛЕДОВАТЕЛЬСКИЕ ТРЕНДЫ  - </a:t>
            </a:r>
          </a:p>
          <a:p>
            <a:r>
              <a:rPr lang="ru-RU" dirty="0" smtClean="0"/>
              <a:t>КЛАССИФИКАЦИЯ ПО ОПРЕДЕЛЕНИЯМ </a:t>
            </a:r>
            <a:endParaRPr lang="ru-RU" dirty="0"/>
          </a:p>
        </p:txBody>
      </p:sp>
      <p:sp>
        <p:nvSpPr>
          <p:cNvPr id="4" name="TextBox 3"/>
          <p:cNvSpPr txBox="1"/>
          <p:nvPr/>
        </p:nvSpPr>
        <p:spPr>
          <a:xfrm>
            <a:off x="431800" y="6516141"/>
            <a:ext cx="5040560" cy="636200"/>
          </a:xfrm>
          <a:prstGeom prst="rect">
            <a:avLst/>
          </a:prstGeom>
          <a:noFill/>
        </p:spPr>
        <p:txBody>
          <a:bodyPr wrap="square" rtlCol="0">
            <a:spAutoFit/>
          </a:bodyPr>
          <a:lstStyle/>
          <a:p>
            <a:r>
              <a:rPr lang="ru-RU" sz="1000" dirty="0" smtClean="0">
                <a:latin typeface="Calibri" pitchFamily="34" charset="0"/>
              </a:rPr>
              <a:t>Источник: </a:t>
            </a:r>
            <a:r>
              <a:rPr lang="en-US" sz="1000" dirty="0" smtClean="0">
                <a:latin typeface="Calibri" pitchFamily="34" charset="0"/>
              </a:rPr>
              <a:t>Learning to Learn: International perspectives from theory and practice 1st Edition</a:t>
            </a:r>
          </a:p>
          <a:p>
            <a:r>
              <a:rPr lang="en-US" sz="1000" dirty="0" smtClean="0"/>
              <a:t>by </a:t>
            </a:r>
            <a:r>
              <a:rPr lang="en-US" sz="1000" dirty="0" smtClean="0">
                <a:hlinkClick r:id="rId2"/>
              </a:rPr>
              <a:t>Ruth </a:t>
            </a:r>
            <a:r>
              <a:rPr lang="en-US" sz="1000" dirty="0" err="1" smtClean="0">
                <a:hlinkClick r:id="rId2"/>
              </a:rPr>
              <a:t>Deakin</a:t>
            </a:r>
            <a:r>
              <a:rPr lang="en-US" sz="1000" dirty="0" smtClean="0">
                <a:hlinkClick r:id="rId2"/>
              </a:rPr>
              <a:t> Crick</a:t>
            </a:r>
            <a:r>
              <a:rPr lang="en-US" sz="1000" dirty="0" smtClean="0"/>
              <a:t> (Editor), </a:t>
            </a:r>
            <a:r>
              <a:rPr lang="en-US" sz="1000" dirty="0" smtClean="0">
                <a:hlinkClick r:id="rId3"/>
              </a:rPr>
              <a:t>CRISTINA STRINGHER</a:t>
            </a:r>
            <a:r>
              <a:rPr lang="en-US" sz="1000" dirty="0" smtClean="0"/>
              <a:t> (Editor), </a:t>
            </a:r>
            <a:r>
              <a:rPr lang="en-US" sz="1000" dirty="0" smtClean="0">
                <a:hlinkClick r:id="rId4"/>
              </a:rPr>
              <a:t>Kai </a:t>
            </a:r>
            <a:r>
              <a:rPr lang="en-US" sz="1000" dirty="0" err="1" smtClean="0">
                <a:hlinkClick r:id="rId4"/>
              </a:rPr>
              <a:t>Ren</a:t>
            </a:r>
            <a:r>
              <a:rPr lang="en-US" sz="1000" dirty="0" smtClean="0"/>
              <a:t> (Editor)</a:t>
            </a:r>
          </a:p>
          <a:p>
            <a:endParaRPr lang="ru-RU" dirty="0"/>
          </a:p>
        </p:txBody>
      </p:sp>
      <p:sp>
        <p:nvSpPr>
          <p:cNvPr id="5" name="Номер слайда 4"/>
          <p:cNvSpPr>
            <a:spLocks noGrp="1"/>
          </p:cNvSpPr>
          <p:nvPr>
            <p:ph type="sldNum" idx="12"/>
          </p:nvPr>
        </p:nvSpPr>
        <p:spPr/>
        <p:txBody>
          <a:bodyPr/>
          <a:lstStyle/>
          <a:p>
            <a:pPr>
              <a:defRPr/>
            </a:pPr>
            <a:fld id="{5B3C2506-B21D-4249-98F7-5EBB34377091}" type="slidenum">
              <a:rPr lang="en-GB" smtClean="0"/>
              <a:pPr>
                <a:defRPr/>
              </a:pPr>
              <a:t>31</a:t>
            </a:fld>
            <a:endParaRPr lang="en-GB"/>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215776" y="179437"/>
            <a:ext cx="9657608" cy="6888822"/>
          </a:xfrm>
          <a:prstGeom prst="rect">
            <a:avLst/>
          </a:prstGeom>
          <a:noFill/>
          <a:ln w="9525">
            <a:noFill/>
            <a:miter lim="800000"/>
            <a:headEnd/>
            <a:tailEnd/>
          </a:ln>
        </p:spPr>
      </p:pic>
      <p:sp>
        <p:nvSpPr>
          <p:cNvPr id="4" name="TextBox 3"/>
          <p:cNvSpPr txBox="1"/>
          <p:nvPr/>
        </p:nvSpPr>
        <p:spPr>
          <a:xfrm>
            <a:off x="431800" y="7092205"/>
            <a:ext cx="9361040" cy="636200"/>
          </a:xfrm>
          <a:prstGeom prst="rect">
            <a:avLst/>
          </a:prstGeom>
          <a:noFill/>
        </p:spPr>
        <p:txBody>
          <a:bodyPr wrap="square" rtlCol="0">
            <a:spAutoFit/>
          </a:bodyPr>
          <a:lstStyle/>
          <a:p>
            <a:r>
              <a:rPr lang="en-US" sz="1000" dirty="0" smtClean="0">
                <a:latin typeface="Calibri" pitchFamily="34" charset="0"/>
              </a:rPr>
              <a:t>Learning to Learn: International perspectives from theory and practice 1st Edition</a:t>
            </a:r>
          </a:p>
          <a:p>
            <a:r>
              <a:rPr lang="en-US" sz="1000" dirty="0" smtClean="0"/>
              <a:t>by </a:t>
            </a:r>
            <a:r>
              <a:rPr lang="en-US" sz="1000" dirty="0" smtClean="0">
                <a:hlinkClick r:id="rId3"/>
              </a:rPr>
              <a:t>Ruth </a:t>
            </a:r>
            <a:r>
              <a:rPr lang="en-US" sz="1000" dirty="0" err="1" smtClean="0">
                <a:hlinkClick r:id="rId3"/>
              </a:rPr>
              <a:t>Deakin</a:t>
            </a:r>
            <a:r>
              <a:rPr lang="en-US" sz="1000" dirty="0" smtClean="0">
                <a:hlinkClick r:id="rId3"/>
              </a:rPr>
              <a:t> Crick</a:t>
            </a:r>
            <a:r>
              <a:rPr lang="en-US" sz="1000" dirty="0" smtClean="0"/>
              <a:t> (Editor), </a:t>
            </a:r>
            <a:r>
              <a:rPr lang="en-US" sz="1000" dirty="0" smtClean="0">
                <a:hlinkClick r:id="rId4"/>
              </a:rPr>
              <a:t>CRISTINA STRINGHER</a:t>
            </a:r>
            <a:r>
              <a:rPr lang="en-US" sz="1000" dirty="0" smtClean="0"/>
              <a:t> (Editor), </a:t>
            </a:r>
            <a:r>
              <a:rPr lang="en-US" sz="1000" dirty="0" smtClean="0">
                <a:hlinkClick r:id="rId5"/>
              </a:rPr>
              <a:t>Kai </a:t>
            </a:r>
            <a:r>
              <a:rPr lang="en-US" sz="1000" dirty="0" err="1" smtClean="0">
                <a:hlinkClick r:id="rId5"/>
              </a:rPr>
              <a:t>Ren</a:t>
            </a:r>
            <a:r>
              <a:rPr lang="en-US" sz="1000" dirty="0" smtClean="0"/>
              <a:t> (Editor)</a:t>
            </a:r>
          </a:p>
          <a:p>
            <a:endParaRPr lang="ru-RU" dirty="0"/>
          </a:p>
        </p:txBody>
      </p:sp>
      <p:sp>
        <p:nvSpPr>
          <p:cNvPr id="5" name="Номер слайда 4"/>
          <p:cNvSpPr>
            <a:spLocks noGrp="1"/>
          </p:cNvSpPr>
          <p:nvPr>
            <p:ph type="sldNum" idx="12"/>
          </p:nvPr>
        </p:nvSpPr>
        <p:spPr/>
        <p:txBody>
          <a:bodyPr/>
          <a:lstStyle/>
          <a:p>
            <a:pPr>
              <a:defRPr/>
            </a:pPr>
            <a:fld id="{5B3C2506-B21D-4249-98F7-5EBB34377091}" type="slidenum">
              <a:rPr lang="en-GB" smtClean="0"/>
              <a:pPr>
                <a:defRPr/>
              </a:pPr>
              <a:t>32</a:t>
            </a:fld>
            <a:endParaRPr lang="en-GB"/>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575816" y="971525"/>
          <a:ext cx="8928992" cy="5544615"/>
        </p:xfrm>
        <a:graphic>
          <a:graphicData uri="http://schemas.openxmlformats.org/drawingml/2006/table">
            <a:tbl>
              <a:tblPr>
                <a:tableStyleId>{2D5ABB26-0587-4C30-8999-92F81FD0307C}</a:tableStyleId>
              </a:tblPr>
              <a:tblGrid>
                <a:gridCol w="2232248">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2232248">
                  <a:extLst>
                    <a:ext uri="{9D8B030D-6E8A-4147-A177-3AD203B41FA5}">
                      <a16:colId xmlns:a16="http://schemas.microsoft.com/office/drawing/2014/main" val="20003"/>
                    </a:ext>
                  </a:extLst>
                </a:gridCol>
              </a:tblGrid>
              <a:tr h="264029">
                <a:tc rowSpan="2">
                  <a:txBody>
                    <a:bodyPr/>
                    <a:lstStyle/>
                    <a:p>
                      <a:pPr algn="ctr">
                        <a:lnSpc>
                          <a:spcPct val="115000"/>
                        </a:lnSpc>
                        <a:spcAft>
                          <a:spcPts val="0"/>
                        </a:spcAft>
                      </a:pPr>
                      <a:r>
                        <a:rPr lang="ru-RU" sz="1200" b="1" dirty="0">
                          <a:latin typeface="Calibri" pitchFamily="34" charset="0"/>
                        </a:rPr>
                        <a:t>Аспекты</a:t>
                      </a:r>
                      <a:endParaRPr lang="ru-RU" sz="1200" b="1" dirty="0">
                        <a:latin typeface="Calibri" pitchFamily="34" charset="0"/>
                        <a:ea typeface="Calibri"/>
                        <a:cs typeface="Times New Roman"/>
                      </a:endParaRPr>
                    </a:p>
                  </a:txBody>
                  <a:tcPr marL="68580" marR="68580" marT="0" marB="0"/>
                </a:tc>
                <a:tc gridSpan="3">
                  <a:txBody>
                    <a:bodyPr/>
                    <a:lstStyle/>
                    <a:p>
                      <a:pPr algn="ctr">
                        <a:lnSpc>
                          <a:spcPct val="115000"/>
                        </a:lnSpc>
                        <a:spcAft>
                          <a:spcPts val="0"/>
                        </a:spcAft>
                      </a:pPr>
                      <a:r>
                        <a:rPr lang="ru-RU" sz="1200" b="1" dirty="0">
                          <a:latin typeface="Calibri" pitchFamily="34" charset="0"/>
                        </a:rPr>
                        <a:t>Виды обучения</a:t>
                      </a:r>
                      <a:endParaRPr lang="ru-RU" sz="1200" b="1" dirty="0">
                        <a:latin typeface="Calibri" pitchFamily="34" charset="0"/>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64029">
                <a:tc vMerge="1">
                  <a:txBody>
                    <a:bodyPr/>
                    <a:lstStyle/>
                    <a:p>
                      <a:endParaRPr lang="ru-RU"/>
                    </a:p>
                  </a:txBody>
                  <a:tcPr/>
                </a:tc>
                <a:tc>
                  <a:txBody>
                    <a:bodyPr/>
                    <a:lstStyle/>
                    <a:p>
                      <a:pPr algn="ctr">
                        <a:lnSpc>
                          <a:spcPct val="115000"/>
                        </a:lnSpc>
                        <a:spcAft>
                          <a:spcPts val="0"/>
                        </a:spcAft>
                      </a:pPr>
                      <a:r>
                        <a:rPr lang="ru-RU" sz="1200" b="1" dirty="0">
                          <a:latin typeface="Calibri" pitchFamily="34" charset="0"/>
                        </a:rPr>
                        <a:t>Естественный </a:t>
                      </a:r>
                      <a:endParaRPr lang="ru-RU" sz="1200" b="1" dirty="0">
                        <a:latin typeface="Calibri" pitchFamily="34" charset="0"/>
                        <a:ea typeface="Calibri"/>
                        <a:cs typeface="Times New Roman"/>
                      </a:endParaRPr>
                    </a:p>
                  </a:txBody>
                  <a:tcPr marL="68580" marR="68580" marT="0" marB="0">
                    <a:solidFill>
                      <a:srgbClr val="C2E498"/>
                    </a:solidFill>
                  </a:tcPr>
                </a:tc>
                <a:tc>
                  <a:txBody>
                    <a:bodyPr/>
                    <a:lstStyle/>
                    <a:p>
                      <a:pPr algn="ctr">
                        <a:lnSpc>
                          <a:spcPct val="115000"/>
                        </a:lnSpc>
                        <a:spcAft>
                          <a:spcPts val="0"/>
                        </a:spcAft>
                      </a:pPr>
                      <a:r>
                        <a:rPr lang="ru-RU" sz="1200" b="1" dirty="0">
                          <a:latin typeface="Calibri" pitchFamily="34" charset="0"/>
                        </a:rPr>
                        <a:t>Формальный</a:t>
                      </a:r>
                      <a:endParaRPr lang="ru-RU" sz="1200" b="1" dirty="0">
                        <a:latin typeface="Calibri" pitchFamily="34" charset="0"/>
                        <a:ea typeface="Calibri"/>
                        <a:cs typeface="Times New Roman"/>
                      </a:endParaRPr>
                    </a:p>
                  </a:txBody>
                  <a:tcPr marL="68580" marR="68580" marT="0" marB="0">
                    <a:solidFill>
                      <a:srgbClr val="EDF7E1"/>
                    </a:solidFill>
                  </a:tcPr>
                </a:tc>
                <a:tc>
                  <a:txBody>
                    <a:bodyPr/>
                    <a:lstStyle/>
                    <a:p>
                      <a:pPr algn="ctr">
                        <a:lnSpc>
                          <a:spcPct val="115000"/>
                        </a:lnSpc>
                        <a:spcAft>
                          <a:spcPts val="0"/>
                        </a:spcAft>
                      </a:pPr>
                      <a:r>
                        <a:rPr lang="ru-RU" sz="1200" b="1" dirty="0">
                          <a:latin typeface="Calibri" pitchFamily="34" charset="0"/>
                        </a:rPr>
                        <a:t>Личный </a:t>
                      </a:r>
                      <a:endParaRPr lang="ru-RU" sz="1200" b="1" dirty="0">
                        <a:latin typeface="Calibri" pitchFamily="34" charset="0"/>
                        <a:ea typeface="Calibri"/>
                        <a:cs typeface="Times New Roman"/>
                      </a:endParaRPr>
                    </a:p>
                  </a:txBody>
                  <a:tcPr marL="68580" marR="68580" marT="0" marB="0">
                    <a:solidFill>
                      <a:srgbClr val="92D050"/>
                    </a:solidFill>
                  </a:tcPr>
                </a:tc>
                <a:extLst>
                  <a:ext uri="{0D108BD9-81ED-4DB2-BD59-A6C34878D82A}">
                    <a16:rowId xmlns:a16="http://schemas.microsoft.com/office/drawing/2014/main" val="10001"/>
                  </a:ext>
                </a:extLst>
              </a:tr>
              <a:tr h="1584176">
                <a:tc>
                  <a:txBody>
                    <a:bodyPr/>
                    <a:lstStyle/>
                    <a:p>
                      <a:pPr algn="ctr">
                        <a:lnSpc>
                          <a:spcPct val="115000"/>
                        </a:lnSpc>
                        <a:spcAft>
                          <a:spcPts val="0"/>
                        </a:spcAft>
                      </a:pPr>
                      <a:r>
                        <a:rPr lang="ru-RU" sz="1200" b="1" dirty="0">
                          <a:latin typeface="Calibri" pitchFamily="34" charset="0"/>
                        </a:rPr>
                        <a:t>Тип обучения</a:t>
                      </a:r>
                      <a:endParaRPr lang="ru-RU" sz="1200" b="1" dirty="0">
                        <a:latin typeface="Calibri" pitchFamily="34" charset="0"/>
                        <a:ea typeface="Calibri"/>
                        <a:cs typeface="Times New Roman"/>
                      </a:endParaRPr>
                    </a:p>
                  </a:txBody>
                  <a:tcPr marL="68580" marR="68580" marT="0" marB="0"/>
                </a:tc>
                <a:tc>
                  <a:txBody>
                    <a:bodyPr/>
                    <a:lstStyle/>
                    <a:p>
                      <a:pPr>
                        <a:lnSpc>
                          <a:spcPct val="115000"/>
                        </a:lnSpc>
                        <a:spcAft>
                          <a:spcPts val="0"/>
                        </a:spcAft>
                      </a:pPr>
                      <a:r>
                        <a:rPr lang="ru-RU" sz="1200" dirty="0">
                          <a:latin typeface="Calibri" pitchFamily="34" charset="0"/>
                        </a:rPr>
                        <a:t>Интерактивный: индивид спонтанно взаимодействует со средой </a:t>
                      </a:r>
                      <a:endParaRPr lang="ru-RU" sz="1200" dirty="0">
                        <a:latin typeface="Calibri" pitchFamily="34" charset="0"/>
                        <a:ea typeface="Calibri"/>
                        <a:cs typeface="Times New Roman"/>
                      </a:endParaRPr>
                    </a:p>
                  </a:txBody>
                  <a:tcPr marL="68580" marR="68580" marT="0" marB="0">
                    <a:solidFill>
                      <a:srgbClr val="C2E498"/>
                    </a:solidFill>
                  </a:tcPr>
                </a:tc>
                <a:tc>
                  <a:txBody>
                    <a:bodyPr/>
                    <a:lstStyle/>
                    <a:p>
                      <a:pPr>
                        <a:lnSpc>
                          <a:spcPct val="115000"/>
                        </a:lnSpc>
                        <a:spcAft>
                          <a:spcPts val="0"/>
                        </a:spcAft>
                      </a:pPr>
                      <a:r>
                        <a:rPr lang="ru-RU" sz="1200" dirty="0">
                          <a:latin typeface="Calibri" pitchFamily="34" charset="0"/>
                        </a:rPr>
                        <a:t>Директивный: индивид  направляется через преподавательские/ образовательные процедуры </a:t>
                      </a:r>
                      <a:endParaRPr lang="ru-RU" sz="1200" dirty="0">
                        <a:latin typeface="Calibri" pitchFamily="34" charset="0"/>
                        <a:ea typeface="Calibri"/>
                        <a:cs typeface="Times New Roman"/>
                      </a:endParaRPr>
                    </a:p>
                  </a:txBody>
                  <a:tcPr marL="68580" marR="68580" marT="0" marB="0">
                    <a:solidFill>
                      <a:srgbClr val="EDF7E1"/>
                    </a:solidFill>
                  </a:tcPr>
                </a:tc>
                <a:tc>
                  <a:txBody>
                    <a:bodyPr/>
                    <a:lstStyle/>
                    <a:p>
                      <a:pPr>
                        <a:lnSpc>
                          <a:spcPct val="115000"/>
                        </a:lnSpc>
                        <a:spcAft>
                          <a:spcPts val="0"/>
                        </a:spcAft>
                      </a:pPr>
                      <a:r>
                        <a:rPr lang="ru-RU" sz="1200" dirty="0">
                          <a:latin typeface="Calibri" pitchFamily="34" charset="0"/>
                        </a:rPr>
                        <a:t>Самоуправляемый: индивид создает желаемый порядок обучения. </a:t>
                      </a:r>
                      <a:endParaRPr lang="ru-RU" sz="1200" dirty="0">
                        <a:latin typeface="Calibri" pitchFamily="34" charset="0"/>
                        <a:ea typeface="Calibri"/>
                        <a:cs typeface="Times New Roman"/>
                      </a:endParaRPr>
                    </a:p>
                  </a:txBody>
                  <a:tcPr marL="68580" marR="68580" marT="0" marB="0">
                    <a:solidFill>
                      <a:srgbClr val="92D050"/>
                    </a:solidFill>
                  </a:tcPr>
                </a:tc>
                <a:extLst>
                  <a:ext uri="{0D108BD9-81ED-4DB2-BD59-A6C34878D82A}">
                    <a16:rowId xmlns:a16="http://schemas.microsoft.com/office/drawing/2014/main" val="10002"/>
                  </a:ext>
                </a:extLst>
              </a:tr>
              <a:tr h="1320147">
                <a:tc>
                  <a:txBody>
                    <a:bodyPr/>
                    <a:lstStyle/>
                    <a:p>
                      <a:pPr algn="ctr">
                        <a:lnSpc>
                          <a:spcPct val="115000"/>
                        </a:lnSpc>
                        <a:spcAft>
                          <a:spcPts val="0"/>
                        </a:spcAft>
                      </a:pPr>
                      <a:r>
                        <a:rPr lang="ru-RU" sz="1200" b="1" dirty="0">
                          <a:latin typeface="Calibri" pitchFamily="34" charset="0"/>
                        </a:rPr>
                        <a:t>Источник </a:t>
                      </a:r>
                      <a:r>
                        <a:rPr lang="ru-RU" sz="1200" b="1" dirty="0" err="1">
                          <a:latin typeface="Calibri" pitchFamily="34" charset="0"/>
                        </a:rPr>
                        <a:t>контента</a:t>
                      </a:r>
                      <a:endParaRPr lang="ru-RU" sz="1200" b="1" dirty="0">
                        <a:latin typeface="Calibri" pitchFamily="34" charset="0"/>
                        <a:ea typeface="Calibri"/>
                        <a:cs typeface="Times New Roman"/>
                      </a:endParaRPr>
                    </a:p>
                  </a:txBody>
                  <a:tcPr marL="68580" marR="68580" marT="0" marB="0"/>
                </a:tc>
                <a:tc>
                  <a:txBody>
                    <a:bodyPr/>
                    <a:lstStyle/>
                    <a:p>
                      <a:pPr>
                        <a:lnSpc>
                          <a:spcPct val="115000"/>
                        </a:lnSpc>
                        <a:spcAft>
                          <a:spcPts val="0"/>
                        </a:spcAft>
                      </a:pPr>
                      <a:r>
                        <a:rPr lang="ru-RU" sz="1200" dirty="0">
                          <a:latin typeface="Calibri" pitchFamily="34" charset="0"/>
                        </a:rPr>
                        <a:t>Доступный: содержание выбирается из среды на основе личных интересов</a:t>
                      </a:r>
                      <a:endParaRPr lang="ru-RU" sz="1200" dirty="0">
                        <a:latin typeface="Calibri" pitchFamily="34" charset="0"/>
                        <a:ea typeface="Calibri"/>
                        <a:cs typeface="Times New Roman"/>
                      </a:endParaRPr>
                    </a:p>
                  </a:txBody>
                  <a:tcPr marL="68580" marR="68580" marT="0" marB="0">
                    <a:solidFill>
                      <a:srgbClr val="C2E498"/>
                    </a:solidFill>
                  </a:tcPr>
                </a:tc>
                <a:tc>
                  <a:txBody>
                    <a:bodyPr/>
                    <a:lstStyle/>
                    <a:p>
                      <a:pPr>
                        <a:lnSpc>
                          <a:spcPct val="115000"/>
                        </a:lnSpc>
                        <a:spcAft>
                          <a:spcPts val="0"/>
                        </a:spcAft>
                      </a:pPr>
                      <a:r>
                        <a:rPr lang="ru-RU" sz="1200" dirty="0">
                          <a:latin typeface="Calibri" pitchFamily="34" charset="0"/>
                        </a:rPr>
                        <a:t>Установленный: содержание задано учительским авторитетом</a:t>
                      </a:r>
                      <a:endParaRPr lang="ru-RU" sz="1200" dirty="0">
                        <a:latin typeface="Calibri" pitchFamily="34" charset="0"/>
                        <a:ea typeface="Calibri"/>
                        <a:cs typeface="Times New Roman"/>
                      </a:endParaRPr>
                    </a:p>
                  </a:txBody>
                  <a:tcPr marL="68580" marR="68580" marT="0" marB="0">
                    <a:solidFill>
                      <a:srgbClr val="EDF7E1"/>
                    </a:solidFill>
                  </a:tcPr>
                </a:tc>
                <a:tc>
                  <a:txBody>
                    <a:bodyPr/>
                    <a:lstStyle/>
                    <a:p>
                      <a:pPr>
                        <a:lnSpc>
                          <a:spcPct val="115000"/>
                        </a:lnSpc>
                        <a:spcAft>
                          <a:spcPts val="0"/>
                        </a:spcAft>
                      </a:pPr>
                      <a:r>
                        <a:rPr lang="ru-RU" sz="1200" dirty="0">
                          <a:latin typeface="Calibri" pitchFamily="34" charset="0"/>
                        </a:rPr>
                        <a:t>Выбранное: содержание выбрано и организовано индивидом. </a:t>
                      </a:r>
                      <a:endParaRPr lang="ru-RU" sz="1200" dirty="0">
                        <a:latin typeface="Calibri" pitchFamily="34" charset="0"/>
                        <a:ea typeface="Calibri"/>
                        <a:cs typeface="Times New Roman"/>
                      </a:endParaRPr>
                    </a:p>
                  </a:txBody>
                  <a:tcPr marL="68580" marR="68580" marT="0" marB="0">
                    <a:solidFill>
                      <a:srgbClr val="92D050"/>
                    </a:solidFill>
                  </a:tcPr>
                </a:tc>
                <a:extLst>
                  <a:ext uri="{0D108BD9-81ED-4DB2-BD59-A6C34878D82A}">
                    <a16:rowId xmlns:a16="http://schemas.microsoft.com/office/drawing/2014/main" val="10003"/>
                  </a:ext>
                </a:extLst>
              </a:tr>
              <a:tr h="2112234">
                <a:tc>
                  <a:txBody>
                    <a:bodyPr/>
                    <a:lstStyle/>
                    <a:p>
                      <a:pPr algn="ctr">
                        <a:lnSpc>
                          <a:spcPct val="115000"/>
                        </a:lnSpc>
                        <a:spcAft>
                          <a:spcPts val="0"/>
                        </a:spcAft>
                      </a:pPr>
                      <a:r>
                        <a:rPr lang="ru-RU" sz="1200" b="1" dirty="0">
                          <a:latin typeface="Calibri" pitchFamily="34" charset="0"/>
                        </a:rPr>
                        <a:t>Обучающий метод</a:t>
                      </a:r>
                      <a:endParaRPr lang="ru-RU" sz="1200" b="1" dirty="0">
                        <a:latin typeface="Calibri" pitchFamily="34" charset="0"/>
                        <a:ea typeface="Calibri"/>
                        <a:cs typeface="Times New Roman"/>
                      </a:endParaRPr>
                    </a:p>
                  </a:txBody>
                  <a:tcPr marL="68580" marR="68580" marT="0" marB="0"/>
                </a:tc>
                <a:tc>
                  <a:txBody>
                    <a:bodyPr/>
                    <a:lstStyle/>
                    <a:p>
                      <a:pPr>
                        <a:lnSpc>
                          <a:spcPct val="115000"/>
                        </a:lnSpc>
                        <a:spcAft>
                          <a:spcPts val="0"/>
                        </a:spcAft>
                      </a:pPr>
                      <a:r>
                        <a:rPr lang="ru-RU" sz="1200" dirty="0">
                          <a:latin typeface="Calibri" pitchFamily="34" charset="0"/>
                        </a:rPr>
                        <a:t>Транзакционный: процесс происходит в результате взаимодействия между случайным влиянием и внутренним состоянием </a:t>
                      </a:r>
                      <a:endParaRPr lang="ru-RU" sz="1200" dirty="0">
                        <a:latin typeface="Calibri" pitchFamily="34" charset="0"/>
                        <a:ea typeface="Calibri"/>
                        <a:cs typeface="Times New Roman"/>
                      </a:endParaRPr>
                    </a:p>
                  </a:txBody>
                  <a:tcPr marL="68580" marR="68580" marT="0" marB="0">
                    <a:solidFill>
                      <a:srgbClr val="C2E498"/>
                    </a:solidFill>
                  </a:tcPr>
                </a:tc>
                <a:tc>
                  <a:txBody>
                    <a:bodyPr/>
                    <a:lstStyle/>
                    <a:p>
                      <a:pPr>
                        <a:lnSpc>
                          <a:spcPct val="115000"/>
                        </a:lnSpc>
                        <a:spcAft>
                          <a:spcPts val="0"/>
                        </a:spcAft>
                      </a:pPr>
                      <a:r>
                        <a:rPr lang="ru-RU" sz="1200" dirty="0">
                          <a:latin typeface="Calibri" pitchFamily="34" charset="0"/>
                        </a:rPr>
                        <a:t>Представленный: </a:t>
                      </a:r>
                      <a:r>
                        <a:rPr lang="ru-RU" sz="1200" dirty="0" err="1">
                          <a:latin typeface="Calibri" pitchFamily="34" charset="0"/>
                        </a:rPr>
                        <a:t>контент</a:t>
                      </a:r>
                      <a:r>
                        <a:rPr lang="ru-RU" sz="1200" dirty="0">
                          <a:latin typeface="Calibri" pitchFamily="34" charset="0"/>
                        </a:rPr>
                        <a:t> систематически представляется учащемуся  </a:t>
                      </a:r>
                      <a:endParaRPr lang="ru-RU" sz="1200" dirty="0">
                        <a:latin typeface="Calibri" pitchFamily="34" charset="0"/>
                        <a:ea typeface="Calibri"/>
                        <a:cs typeface="Times New Roman"/>
                      </a:endParaRPr>
                    </a:p>
                  </a:txBody>
                  <a:tcPr marL="68580" marR="68580" marT="0" marB="0">
                    <a:solidFill>
                      <a:srgbClr val="EDF7E1"/>
                    </a:solidFill>
                  </a:tcPr>
                </a:tc>
                <a:tc>
                  <a:txBody>
                    <a:bodyPr/>
                    <a:lstStyle/>
                    <a:p>
                      <a:pPr>
                        <a:lnSpc>
                          <a:spcPct val="115000"/>
                        </a:lnSpc>
                        <a:spcAft>
                          <a:spcPts val="0"/>
                        </a:spcAft>
                      </a:pPr>
                      <a:r>
                        <a:rPr lang="ru-RU" sz="1200" dirty="0">
                          <a:latin typeface="Calibri" pitchFamily="34" charset="0"/>
                        </a:rPr>
                        <a:t>Исполненный: индивид осуществляет и контролирует собственные  образовательные  процедуры </a:t>
                      </a:r>
                      <a:endParaRPr lang="ru-RU" sz="1200" dirty="0">
                        <a:latin typeface="Calibri" pitchFamily="34" charset="0"/>
                        <a:ea typeface="Calibri"/>
                        <a:cs typeface="Times New Roman"/>
                      </a:endParaRPr>
                    </a:p>
                  </a:txBody>
                  <a:tcPr marL="68580" marR="68580" marT="0" marB="0">
                    <a:solidFill>
                      <a:srgbClr val="92D050"/>
                    </a:solidFill>
                  </a:tcPr>
                </a:tc>
                <a:extLst>
                  <a:ext uri="{0D108BD9-81ED-4DB2-BD59-A6C34878D82A}">
                    <a16:rowId xmlns:a16="http://schemas.microsoft.com/office/drawing/2014/main" val="10004"/>
                  </a:ext>
                </a:extLst>
              </a:tr>
            </a:tbl>
          </a:graphicData>
        </a:graphic>
      </p:graphicFrame>
      <p:sp>
        <p:nvSpPr>
          <p:cNvPr id="191489" name="Rectangle 1"/>
          <p:cNvSpPr>
            <a:spLocks noChangeArrowheads="1"/>
          </p:cNvSpPr>
          <p:nvPr/>
        </p:nvSpPr>
        <p:spPr bwMode="auto">
          <a:xfrm>
            <a:off x="575816" y="6521658"/>
            <a:ext cx="72008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Адаптация</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из</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Gibbons, M. (1990). A Working Model of the Learning-How-to-Learn Process. In: R.M. Smith (Ed.), Learning to Learn Across the Lifespan.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San</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Francisco</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Jossey-Bass</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pp</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64-97.</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575816" y="251445"/>
            <a:ext cx="6192688" cy="349968"/>
          </a:xfrm>
          <a:prstGeom prst="rect">
            <a:avLst/>
          </a:prstGeom>
          <a:noFill/>
        </p:spPr>
        <p:txBody>
          <a:bodyPr wrap="square" rtlCol="0">
            <a:spAutoFit/>
          </a:bodyPr>
          <a:lstStyle/>
          <a:p>
            <a:r>
              <a:rPr lang="en-US" dirty="0" err="1" smtClean="0"/>
              <a:t>Bidimensional</a:t>
            </a:r>
            <a:r>
              <a:rPr lang="en-US" dirty="0" smtClean="0"/>
              <a:t> matrix </a:t>
            </a:r>
            <a:r>
              <a:rPr lang="ru-RU" dirty="0" smtClean="0"/>
              <a:t>(</a:t>
            </a:r>
            <a:r>
              <a:rPr lang="en-US" dirty="0" smtClean="0"/>
              <a:t>1/5)</a:t>
            </a:r>
            <a:endParaRPr lang="ru-RU" dirty="0"/>
          </a:p>
        </p:txBody>
      </p:sp>
      <p:sp>
        <p:nvSpPr>
          <p:cNvPr id="6" name="TextBox 5"/>
          <p:cNvSpPr txBox="1"/>
          <p:nvPr/>
        </p:nvSpPr>
        <p:spPr>
          <a:xfrm>
            <a:off x="575816" y="6923475"/>
            <a:ext cx="9361040" cy="636200"/>
          </a:xfrm>
          <a:prstGeom prst="rect">
            <a:avLst/>
          </a:prstGeom>
          <a:noFill/>
        </p:spPr>
        <p:txBody>
          <a:bodyPr wrap="square" rtlCol="0">
            <a:spAutoFit/>
          </a:bodyPr>
          <a:lstStyle/>
          <a:p>
            <a:r>
              <a:rPr lang="en-US" sz="1000" dirty="0" smtClean="0">
                <a:latin typeface="Calibri" pitchFamily="34" charset="0"/>
              </a:rPr>
              <a:t>Learning to Learn: International perspectives from theory and practice 1st Edition</a:t>
            </a:r>
          </a:p>
          <a:p>
            <a:r>
              <a:rPr lang="en-US" sz="1000" dirty="0" smtClean="0"/>
              <a:t>by </a:t>
            </a:r>
            <a:r>
              <a:rPr lang="en-US" sz="1000" dirty="0" smtClean="0">
                <a:hlinkClick r:id="rId2"/>
              </a:rPr>
              <a:t>Ruth </a:t>
            </a:r>
            <a:r>
              <a:rPr lang="en-US" sz="1000" dirty="0" err="1" smtClean="0">
                <a:hlinkClick r:id="rId2"/>
              </a:rPr>
              <a:t>Deakin</a:t>
            </a:r>
            <a:r>
              <a:rPr lang="en-US" sz="1000" dirty="0" smtClean="0">
                <a:hlinkClick r:id="rId2"/>
              </a:rPr>
              <a:t> Crick</a:t>
            </a:r>
            <a:r>
              <a:rPr lang="en-US" sz="1000" dirty="0" smtClean="0"/>
              <a:t> (Editor), </a:t>
            </a:r>
            <a:r>
              <a:rPr lang="en-US" sz="1000" dirty="0" smtClean="0">
                <a:hlinkClick r:id="rId3"/>
              </a:rPr>
              <a:t>CRISTINA STRINGHER</a:t>
            </a:r>
            <a:r>
              <a:rPr lang="en-US" sz="1000" dirty="0" smtClean="0"/>
              <a:t> (Editor), </a:t>
            </a:r>
            <a:r>
              <a:rPr lang="en-US" sz="1000" dirty="0" smtClean="0">
                <a:hlinkClick r:id="rId4"/>
              </a:rPr>
              <a:t>Kai </a:t>
            </a:r>
            <a:r>
              <a:rPr lang="en-US" sz="1000" dirty="0" err="1" smtClean="0">
                <a:hlinkClick r:id="rId4"/>
              </a:rPr>
              <a:t>Ren</a:t>
            </a:r>
            <a:r>
              <a:rPr lang="en-US" sz="1000" dirty="0" smtClean="0"/>
              <a:t> (Editor)</a:t>
            </a:r>
          </a:p>
          <a:p>
            <a:endParaRPr lang="ru-RU" dirty="0"/>
          </a:p>
        </p:txBody>
      </p:sp>
      <p:sp>
        <p:nvSpPr>
          <p:cNvPr id="7" name="Номер слайда 6"/>
          <p:cNvSpPr>
            <a:spLocks noGrp="1"/>
          </p:cNvSpPr>
          <p:nvPr>
            <p:ph type="sldNum" idx="12"/>
          </p:nvPr>
        </p:nvSpPr>
        <p:spPr/>
        <p:txBody>
          <a:bodyPr/>
          <a:lstStyle/>
          <a:p>
            <a:pPr>
              <a:defRPr/>
            </a:pPr>
            <a:fld id="{5B3C2506-B21D-4249-98F7-5EBB34377091}" type="slidenum">
              <a:rPr lang="en-GB" smtClean="0"/>
              <a:pPr>
                <a:defRPr/>
              </a:pPr>
              <a:t>33</a:t>
            </a:fld>
            <a:endParaRPr lang="en-GB"/>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
          <p:cNvSpPr>
            <a:spLocks noChangeArrowheads="1"/>
          </p:cNvSpPr>
          <p:nvPr/>
        </p:nvSpPr>
        <p:spPr bwMode="auto">
          <a:xfrm>
            <a:off x="575816" y="6660157"/>
            <a:ext cx="72008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Адаптация</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из</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Gibbons, M. (1990). A Working Model of the Learning-How-to-Learn Process. In: R.M. Smith (Ed.), Learning to Learn Across the Lifespan.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San</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Francisco</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Jossey-Bass</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pp</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64-97.</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575816" y="251445"/>
            <a:ext cx="6192688" cy="349968"/>
          </a:xfrm>
          <a:prstGeom prst="rect">
            <a:avLst/>
          </a:prstGeom>
          <a:noFill/>
        </p:spPr>
        <p:txBody>
          <a:bodyPr wrap="square" rtlCol="0">
            <a:spAutoFit/>
          </a:bodyPr>
          <a:lstStyle/>
          <a:p>
            <a:r>
              <a:rPr lang="en-US" dirty="0" err="1" smtClean="0"/>
              <a:t>Bidimensional</a:t>
            </a:r>
            <a:r>
              <a:rPr lang="en-US" dirty="0" smtClean="0"/>
              <a:t> matrix (2/5)</a:t>
            </a:r>
            <a:endParaRPr lang="ru-RU" dirty="0"/>
          </a:p>
        </p:txBody>
      </p:sp>
      <p:graphicFrame>
        <p:nvGraphicFramePr>
          <p:cNvPr id="6" name="Таблица 5"/>
          <p:cNvGraphicFramePr>
            <a:graphicFrameLocks noGrp="1"/>
          </p:cNvGraphicFramePr>
          <p:nvPr/>
        </p:nvGraphicFramePr>
        <p:xfrm>
          <a:off x="575818" y="899518"/>
          <a:ext cx="8856982" cy="5802965"/>
        </p:xfrm>
        <a:graphic>
          <a:graphicData uri="http://schemas.openxmlformats.org/drawingml/2006/table">
            <a:tbl>
              <a:tblPr>
                <a:tableStyleId>{2D5ABB26-0587-4C30-8999-92F81FD0307C}</a:tableStyleId>
              </a:tblPr>
              <a:tblGrid>
                <a:gridCol w="2134768">
                  <a:extLst>
                    <a:ext uri="{9D8B030D-6E8A-4147-A177-3AD203B41FA5}">
                      <a16:colId xmlns:a16="http://schemas.microsoft.com/office/drawing/2014/main" val="20000"/>
                    </a:ext>
                  </a:extLst>
                </a:gridCol>
                <a:gridCol w="2142920">
                  <a:extLst>
                    <a:ext uri="{9D8B030D-6E8A-4147-A177-3AD203B41FA5}">
                      <a16:colId xmlns:a16="http://schemas.microsoft.com/office/drawing/2014/main" val="20001"/>
                    </a:ext>
                  </a:extLst>
                </a:gridCol>
                <a:gridCol w="2289647">
                  <a:extLst>
                    <a:ext uri="{9D8B030D-6E8A-4147-A177-3AD203B41FA5}">
                      <a16:colId xmlns:a16="http://schemas.microsoft.com/office/drawing/2014/main" val="20002"/>
                    </a:ext>
                  </a:extLst>
                </a:gridCol>
                <a:gridCol w="2289647">
                  <a:extLst>
                    <a:ext uri="{9D8B030D-6E8A-4147-A177-3AD203B41FA5}">
                      <a16:colId xmlns:a16="http://schemas.microsoft.com/office/drawing/2014/main" val="20003"/>
                    </a:ext>
                  </a:extLst>
                </a:gridCol>
              </a:tblGrid>
              <a:tr h="216023">
                <a:tc rowSpan="2">
                  <a:txBody>
                    <a:bodyPr/>
                    <a:lstStyle/>
                    <a:p>
                      <a:pPr>
                        <a:lnSpc>
                          <a:spcPct val="115000"/>
                        </a:lnSpc>
                        <a:spcAft>
                          <a:spcPts val="0"/>
                        </a:spcAft>
                      </a:pPr>
                      <a:r>
                        <a:rPr lang="ru-RU" sz="1200" b="1" dirty="0"/>
                        <a:t>Аспекты</a:t>
                      </a:r>
                      <a:endParaRPr lang="ru-RU" sz="1200" b="1" dirty="0">
                        <a:latin typeface="Calibri" pitchFamily="34" charset="0"/>
                        <a:ea typeface="Calibri"/>
                        <a:cs typeface="Times New Roman"/>
                      </a:endParaRPr>
                    </a:p>
                  </a:txBody>
                  <a:tcPr marL="45536" marR="45536" marT="0" marB="0"/>
                </a:tc>
                <a:tc gridSpan="3">
                  <a:txBody>
                    <a:bodyPr/>
                    <a:lstStyle/>
                    <a:p>
                      <a:pPr algn="ctr">
                        <a:lnSpc>
                          <a:spcPct val="115000"/>
                        </a:lnSpc>
                        <a:spcAft>
                          <a:spcPts val="0"/>
                        </a:spcAft>
                      </a:pPr>
                      <a:r>
                        <a:rPr lang="ru-RU" sz="1200" b="1" dirty="0"/>
                        <a:t>Виды обучения</a:t>
                      </a:r>
                      <a:endParaRPr lang="ru-RU" sz="1200" b="1" dirty="0">
                        <a:latin typeface="Calibri" pitchFamily="34" charset="0"/>
                        <a:ea typeface="Calibri"/>
                        <a:cs typeface="Times New Roman"/>
                      </a:endParaRPr>
                    </a:p>
                  </a:txBody>
                  <a:tcPr marL="45536" marR="45536"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0">
                <a:tc vMerge="1">
                  <a:txBody>
                    <a:bodyPr/>
                    <a:lstStyle/>
                    <a:p>
                      <a:endParaRPr lang="ru-RU"/>
                    </a:p>
                  </a:txBody>
                  <a:tcPr/>
                </a:tc>
                <a:tc>
                  <a:txBody>
                    <a:bodyPr/>
                    <a:lstStyle/>
                    <a:p>
                      <a:pPr algn="ctr">
                        <a:lnSpc>
                          <a:spcPct val="115000"/>
                        </a:lnSpc>
                        <a:spcAft>
                          <a:spcPts val="0"/>
                        </a:spcAft>
                      </a:pPr>
                      <a:r>
                        <a:rPr lang="ru-RU" sz="1200" b="1" dirty="0"/>
                        <a:t>Естественный </a:t>
                      </a:r>
                      <a:endParaRPr lang="ru-RU" sz="1200" b="1" dirty="0">
                        <a:latin typeface="Calibri" pitchFamily="34" charset="0"/>
                        <a:ea typeface="Calibri"/>
                        <a:cs typeface="Times New Roman"/>
                      </a:endParaRPr>
                    </a:p>
                  </a:txBody>
                  <a:tcPr marL="45536" marR="45536" marT="0" marB="0">
                    <a:solidFill>
                      <a:srgbClr val="C2E498"/>
                    </a:solidFill>
                  </a:tcPr>
                </a:tc>
                <a:tc>
                  <a:txBody>
                    <a:bodyPr/>
                    <a:lstStyle/>
                    <a:p>
                      <a:pPr algn="ctr">
                        <a:lnSpc>
                          <a:spcPct val="115000"/>
                        </a:lnSpc>
                        <a:spcAft>
                          <a:spcPts val="0"/>
                        </a:spcAft>
                      </a:pPr>
                      <a:r>
                        <a:rPr lang="ru-RU" sz="1200" b="1" dirty="0"/>
                        <a:t>Формальный</a:t>
                      </a:r>
                      <a:endParaRPr lang="ru-RU" sz="1200" b="1" dirty="0">
                        <a:latin typeface="Calibri" pitchFamily="34" charset="0"/>
                        <a:ea typeface="Calibri"/>
                        <a:cs typeface="Times New Roman"/>
                      </a:endParaRPr>
                    </a:p>
                  </a:txBody>
                  <a:tcPr marL="45536" marR="45536" marT="0" marB="0">
                    <a:solidFill>
                      <a:srgbClr val="EDF7E1"/>
                    </a:solidFill>
                  </a:tcPr>
                </a:tc>
                <a:tc>
                  <a:txBody>
                    <a:bodyPr/>
                    <a:lstStyle/>
                    <a:p>
                      <a:pPr algn="ctr">
                        <a:lnSpc>
                          <a:spcPct val="115000"/>
                        </a:lnSpc>
                        <a:spcAft>
                          <a:spcPts val="0"/>
                        </a:spcAft>
                      </a:pPr>
                      <a:r>
                        <a:rPr lang="ru-RU" sz="1200" b="1" dirty="0"/>
                        <a:t>Личный </a:t>
                      </a:r>
                      <a:endParaRPr lang="ru-RU" sz="1200" b="1" dirty="0">
                        <a:latin typeface="Calibri" pitchFamily="34" charset="0"/>
                        <a:ea typeface="Calibri"/>
                        <a:cs typeface="Times New Roman"/>
                      </a:endParaRPr>
                    </a:p>
                  </a:txBody>
                  <a:tcPr marL="45536" marR="45536" marT="0" marB="0">
                    <a:solidFill>
                      <a:srgbClr val="92D050"/>
                    </a:solidFill>
                  </a:tcPr>
                </a:tc>
                <a:extLst>
                  <a:ext uri="{0D108BD9-81ED-4DB2-BD59-A6C34878D82A}">
                    <a16:rowId xmlns:a16="http://schemas.microsoft.com/office/drawing/2014/main" val="10001"/>
                  </a:ext>
                </a:extLst>
              </a:tr>
              <a:tr h="1170390">
                <a:tc>
                  <a:txBody>
                    <a:bodyPr/>
                    <a:lstStyle/>
                    <a:p>
                      <a:pPr>
                        <a:lnSpc>
                          <a:spcPct val="115000"/>
                        </a:lnSpc>
                        <a:spcAft>
                          <a:spcPts val="0"/>
                        </a:spcAft>
                      </a:pPr>
                      <a:r>
                        <a:rPr lang="ru-RU" sz="1200" b="1" dirty="0"/>
                        <a:t>Процессы и операции</a:t>
                      </a:r>
                      <a:endParaRPr lang="ru-RU" sz="1200" b="1" dirty="0">
                        <a:latin typeface="Calibri" pitchFamily="34" charset="0"/>
                        <a:ea typeface="Calibri"/>
                        <a:cs typeface="Times New Roman"/>
                      </a:endParaRPr>
                    </a:p>
                  </a:txBody>
                  <a:tcPr marL="45536" marR="45536" marT="0" marB="0"/>
                </a:tc>
                <a:tc>
                  <a:txBody>
                    <a:bodyPr/>
                    <a:lstStyle/>
                    <a:p>
                      <a:pPr>
                        <a:lnSpc>
                          <a:spcPct val="115000"/>
                        </a:lnSpc>
                        <a:spcAft>
                          <a:spcPts val="0"/>
                        </a:spcAft>
                      </a:pPr>
                      <a:r>
                        <a:rPr lang="ru-RU" sz="1200" dirty="0"/>
                        <a:t>УУ из взаимодействия с другими</a:t>
                      </a:r>
                      <a:endParaRPr lang="ru-RU" sz="1200" dirty="0">
                        <a:latin typeface="Calibri" pitchFamily="34" charset="0"/>
                        <a:ea typeface="Calibri"/>
                        <a:cs typeface="Times New Roman"/>
                      </a:endParaRPr>
                    </a:p>
                  </a:txBody>
                  <a:tcPr marL="45536" marR="45536" marT="0" marB="0">
                    <a:solidFill>
                      <a:srgbClr val="C2E498"/>
                    </a:solidFill>
                  </a:tcPr>
                </a:tc>
                <a:tc>
                  <a:txBody>
                    <a:bodyPr/>
                    <a:lstStyle/>
                    <a:p>
                      <a:pPr>
                        <a:lnSpc>
                          <a:spcPct val="115000"/>
                        </a:lnSpc>
                        <a:spcAft>
                          <a:spcPts val="0"/>
                        </a:spcAft>
                      </a:pPr>
                      <a:r>
                        <a:rPr lang="ru-RU" sz="1200" dirty="0"/>
                        <a:t>УУ из инструкции (слушания, вопросов, наблюдения, обобщения, запоминания, визуализации, применения и пересмотра </a:t>
                      </a:r>
                      <a:r>
                        <a:rPr lang="ru-RU" sz="1200" dirty="0" err="1"/>
                        <a:t>контента</a:t>
                      </a:r>
                      <a:r>
                        <a:rPr lang="ru-RU" sz="1200" dirty="0"/>
                        <a:t>)</a:t>
                      </a:r>
                      <a:endParaRPr lang="ru-RU" sz="1200" dirty="0">
                        <a:latin typeface="Calibri" pitchFamily="34" charset="0"/>
                        <a:ea typeface="Calibri"/>
                        <a:cs typeface="Times New Roman"/>
                      </a:endParaRPr>
                    </a:p>
                  </a:txBody>
                  <a:tcPr marL="45536" marR="45536" marT="0" marB="0">
                    <a:solidFill>
                      <a:srgbClr val="EDF7E1"/>
                    </a:solidFill>
                  </a:tcPr>
                </a:tc>
                <a:tc>
                  <a:txBody>
                    <a:bodyPr/>
                    <a:lstStyle/>
                    <a:p>
                      <a:pPr>
                        <a:lnSpc>
                          <a:spcPct val="115000"/>
                        </a:lnSpc>
                        <a:spcAft>
                          <a:spcPts val="0"/>
                        </a:spcAft>
                      </a:pPr>
                      <a:r>
                        <a:rPr lang="ru-RU" sz="1200" dirty="0"/>
                        <a:t>Научиться решать, что изучать (используя цели, объемы, доступные возможности, выбор, образовательные планы)</a:t>
                      </a:r>
                      <a:endParaRPr lang="ru-RU" sz="1200" dirty="0">
                        <a:latin typeface="Calibri" pitchFamily="34" charset="0"/>
                        <a:ea typeface="Calibri"/>
                        <a:cs typeface="Times New Roman"/>
                      </a:endParaRPr>
                    </a:p>
                  </a:txBody>
                  <a:tcPr marL="45536" marR="45536" marT="0" marB="0">
                    <a:solidFill>
                      <a:srgbClr val="92D050"/>
                    </a:solidFill>
                  </a:tcPr>
                </a:tc>
                <a:extLst>
                  <a:ext uri="{0D108BD9-81ED-4DB2-BD59-A6C34878D82A}">
                    <a16:rowId xmlns:a16="http://schemas.microsoft.com/office/drawing/2014/main" val="10002"/>
                  </a:ext>
                </a:extLst>
              </a:tr>
              <a:tr h="1170390">
                <a:tc>
                  <a:txBody>
                    <a:bodyPr/>
                    <a:lstStyle/>
                    <a:p>
                      <a:pPr>
                        <a:lnSpc>
                          <a:spcPct val="115000"/>
                        </a:lnSpc>
                        <a:spcAft>
                          <a:spcPts val="0"/>
                        </a:spcAft>
                      </a:pPr>
                      <a:endParaRPr lang="ru-RU" sz="1200" dirty="0">
                        <a:latin typeface="Calibri" pitchFamily="34" charset="0"/>
                        <a:ea typeface="Calibri"/>
                        <a:cs typeface="Times New Roman"/>
                      </a:endParaRPr>
                    </a:p>
                  </a:txBody>
                  <a:tcPr marL="45536" marR="45536" marT="0" marB="0"/>
                </a:tc>
                <a:tc>
                  <a:txBody>
                    <a:bodyPr/>
                    <a:lstStyle/>
                    <a:p>
                      <a:pPr>
                        <a:lnSpc>
                          <a:spcPct val="115000"/>
                        </a:lnSpc>
                        <a:spcAft>
                          <a:spcPts val="0"/>
                        </a:spcAft>
                      </a:pPr>
                      <a:r>
                        <a:rPr lang="ru-RU" sz="1200" dirty="0"/>
                        <a:t>УУ – от внешних стимулов</a:t>
                      </a:r>
                      <a:endParaRPr lang="ru-RU" sz="1200" dirty="0">
                        <a:latin typeface="Calibri" pitchFamily="34" charset="0"/>
                        <a:ea typeface="Calibri"/>
                        <a:cs typeface="Times New Roman"/>
                      </a:endParaRPr>
                    </a:p>
                  </a:txBody>
                  <a:tcPr marL="45536" marR="45536" marT="0" marB="0">
                    <a:solidFill>
                      <a:srgbClr val="C2E498"/>
                    </a:solidFill>
                  </a:tcPr>
                </a:tc>
                <a:tc>
                  <a:txBody>
                    <a:bodyPr/>
                    <a:lstStyle/>
                    <a:p>
                      <a:pPr>
                        <a:lnSpc>
                          <a:spcPct val="115000"/>
                        </a:lnSpc>
                        <a:spcAft>
                          <a:spcPts val="0"/>
                        </a:spcAft>
                      </a:pPr>
                      <a:r>
                        <a:rPr lang="ru-RU" sz="1200" dirty="0"/>
                        <a:t>УУ заниматься предписанными задачами и выполнять их</a:t>
                      </a:r>
                      <a:endParaRPr lang="ru-RU" sz="1200" dirty="0">
                        <a:latin typeface="Calibri" pitchFamily="34" charset="0"/>
                        <a:ea typeface="Calibri"/>
                        <a:cs typeface="Times New Roman"/>
                      </a:endParaRPr>
                    </a:p>
                  </a:txBody>
                  <a:tcPr marL="45536" marR="45536" marT="0" marB="0">
                    <a:solidFill>
                      <a:srgbClr val="EDF7E1"/>
                    </a:solidFill>
                  </a:tcPr>
                </a:tc>
                <a:tc>
                  <a:txBody>
                    <a:bodyPr/>
                    <a:lstStyle/>
                    <a:p>
                      <a:pPr>
                        <a:lnSpc>
                          <a:spcPct val="115000"/>
                        </a:lnSpc>
                        <a:spcAft>
                          <a:spcPts val="0"/>
                        </a:spcAft>
                      </a:pPr>
                      <a:r>
                        <a:rPr lang="ru-RU" sz="1200" dirty="0"/>
                        <a:t>Учиться управлять своим образовательным временем (используя временные и человеческие ресурсы, модулируя собственные усилия) </a:t>
                      </a:r>
                      <a:endParaRPr lang="ru-RU" sz="1200" dirty="0">
                        <a:latin typeface="Calibri" pitchFamily="34" charset="0"/>
                        <a:ea typeface="Calibri"/>
                        <a:cs typeface="Times New Roman"/>
                      </a:endParaRPr>
                    </a:p>
                  </a:txBody>
                  <a:tcPr marL="45536" marR="45536" marT="0" marB="0">
                    <a:solidFill>
                      <a:srgbClr val="92D050"/>
                    </a:solidFill>
                  </a:tcPr>
                </a:tc>
                <a:extLst>
                  <a:ext uri="{0D108BD9-81ED-4DB2-BD59-A6C34878D82A}">
                    <a16:rowId xmlns:a16="http://schemas.microsoft.com/office/drawing/2014/main" val="10003"/>
                  </a:ext>
                </a:extLst>
              </a:tr>
              <a:tr h="292598">
                <a:tc>
                  <a:txBody>
                    <a:bodyPr/>
                    <a:lstStyle/>
                    <a:p>
                      <a:pPr>
                        <a:lnSpc>
                          <a:spcPct val="115000"/>
                        </a:lnSpc>
                        <a:spcAft>
                          <a:spcPts val="0"/>
                        </a:spcAft>
                      </a:pPr>
                      <a:endParaRPr lang="ru-RU" sz="1200" dirty="0">
                        <a:latin typeface="Calibri" pitchFamily="34" charset="0"/>
                        <a:ea typeface="Calibri"/>
                        <a:cs typeface="Times New Roman"/>
                      </a:endParaRPr>
                    </a:p>
                  </a:txBody>
                  <a:tcPr marL="45536" marR="45536" marT="0" marB="0"/>
                </a:tc>
                <a:tc>
                  <a:txBody>
                    <a:bodyPr/>
                    <a:lstStyle/>
                    <a:p>
                      <a:pPr>
                        <a:lnSpc>
                          <a:spcPct val="115000"/>
                        </a:lnSpc>
                        <a:spcAft>
                          <a:spcPts val="0"/>
                        </a:spcAft>
                      </a:pPr>
                      <a:r>
                        <a:rPr lang="ru-RU" sz="1200" dirty="0"/>
                        <a:t>УУ исследовать среду</a:t>
                      </a:r>
                      <a:endParaRPr lang="ru-RU" sz="1200" dirty="0">
                        <a:latin typeface="Calibri" pitchFamily="34" charset="0"/>
                        <a:ea typeface="Calibri"/>
                        <a:cs typeface="Times New Roman"/>
                      </a:endParaRPr>
                    </a:p>
                  </a:txBody>
                  <a:tcPr marL="45536" marR="45536" marT="0" marB="0">
                    <a:solidFill>
                      <a:srgbClr val="C2E498"/>
                    </a:solidFill>
                  </a:tcPr>
                </a:tc>
                <a:tc>
                  <a:txBody>
                    <a:bodyPr/>
                    <a:lstStyle/>
                    <a:p>
                      <a:pPr>
                        <a:lnSpc>
                          <a:spcPct val="115000"/>
                        </a:lnSpc>
                        <a:spcAft>
                          <a:spcPts val="0"/>
                        </a:spcAft>
                      </a:pPr>
                      <a:r>
                        <a:rPr lang="ru-RU" sz="1200" dirty="0"/>
                        <a:t>УУ  из поставленных задач</a:t>
                      </a:r>
                      <a:endParaRPr lang="ru-RU" sz="1200" dirty="0">
                        <a:latin typeface="Calibri" pitchFamily="34" charset="0"/>
                        <a:ea typeface="Calibri"/>
                        <a:cs typeface="Times New Roman"/>
                      </a:endParaRPr>
                    </a:p>
                  </a:txBody>
                  <a:tcPr marL="45536" marR="45536" marT="0" marB="0">
                    <a:solidFill>
                      <a:srgbClr val="EDF7E1"/>
                    </a:solidFill>
                  </a:tcPr>
                </a:tc>
                <a:tc>
                  <a:txBody>
                    <a:bodyPr/>
                    <a:lstStyle/>
                    <a:p>
                      <a:pPr>
                        <a:lnSpc>
                          <a:spcPct val="115000"/>
                        </a:lnSpc>
                        <a:spcAft>
                          <a:spcPts val="0"/>
                        </a:spcAft>
                      </a:pPr>
                      <a:r>
                        <a:rPr lang="ru-RU" sz="1200" dirty="0"/>
                        <a:t>УУ из опыта (собственного и других)</a:t>
                      </a:r>
                      <a:endParaRPr lang="ru-RU" sz="1200" dirty="0">
                        <a:latin typeface="Calibri" pitchFamily="34" charset="0"/>
                        <a:ea typeface="Calibri"/>
                        <a:cs typeface="Times New Roman"/>
                      </a:endParaRPr>
                    </a:p>
                  </a:txBody>
                  <a:tcPr marL="45536" marR="45536" marT="0" marB="0">
                    <a:solidFill>
                      <a:srgbClr val="92D050"/>
                    </a:solidFill>
                  </a:tcPr>
                </a:tc>
                <a:extLst>
                  <a:ext uri="{0D108BD9-81ED-4DB2-BD59-A6C34878D82A}">
                    <a16:rowId xmlns:a16="http://schemas.microsoft.com/office/drawing/2014/main" val="10004"/>
                  </a:ext>
                </a:extLst>
              </a:tr>
              <a:tr h="1462988">
                <a:tc>
                  <a:txBody>
                    <a:bodyPr/>
                    <a:lstStyle/>
                    <a:p>
                      <a:pPr>
                        <a:lnSpc>
                          <a:spcPct val="115000"/>
                        </a:lnSpc>
                        <a:spcAft>
                          <a:spcPts val="0"/>
                        </a:spcAft>
                      </a:pPr>
                      <a:endParaRPr lang="ru-RU" sz="1200" dirty="0">
                        <a:latin typeface="Calibri" pitchFamily="34" charset="0"/>
                        <a:ea typeface="Calibri"/>
                        <a:cs typeface="Times New Roman"/>
                      </a:endParaRPr>
                    </a:p>
                  </a:txBody>
                  <a:tcPr marL="45536" marR="45536" marT="0" marB="0"/>
                </a:tc>
                <a:tc>
                  <a:txBody>
                    <a:bodyPr/>
                    <a:lstStyle/>
                    <a:p>
                      <a:pPr>
                        <a:lnSpc>
                          <a:spcPct val="115000"/>
                        </a:lnSpc>
                        <a:spcAft>
                          <a:spcPts val="0"/>
                        </a:spcAft>
                      </a:pPr>
                      <a:r>
                        <a:rPr lang="ru-RU" sz="1200" dirty="0"/>
                        <a:t>УУ из практики (подготовка и повторение)</a:t>
                      </a:r>
                      <a:endParaRPr lang="ru-RU" sz="1200" dirty="0">
                        <a:latin typeface="Calibri" pitchFamily="34" charset="0"/>
                        <a:ea typeface="Calibri"/>
                        <a:cs typeface="Times New Roman"/>
                      </a:endParaRPr>
                    </a:p>
                  </a:txBody>
                  <a:tcPr marL="45536" marR="45536" marT="0" marB="0">
                    <a:solidFill>
                      <a:srgbClr val="C2E498"/>
                    </a:solidFill>
                  </a:tcPr>
                </a:tc>
                <a:tc>
                  <a:txBody>
                    <a:bodyPr/>
                    <a:lstStyle/>
                    <a:p>
                      <a:pPr>
                        <a:lnSpc>
                          <a:spcPct val="115000"/>
                        </a:lnSpc>
                        <a:spcAft>
                          <a:spcPts val="0"/>
                        </a:spcAft>
                      </a:pPr>
                      <a:r>
                        <a:rPr lang="ru-RU" sz="1200" dirty="0"/>
                        <a:t>Учиться основным образовательным навыкам и стратегиям (находить информацию, читать, чтобы понять, синтезировать, организовывать, анализировать, запоминать, пересказывать) </a:t>
                      </a:r>
                      <a:endParaRPr lang="ru-RU" sz="1200" dirty="0">
                        <a:latin typeface="Calibri" pitchFamily="34" charset="0"/>
                        <a:ea typeface="Calibri"/>
                        <a:cs typeface="Times New Roman"/>
                      </a:endParaRPr>
                    </a:p>
                  </a:txBody>
                  <a:tcPr marL="45536" marR="45536" marT="0" marB="0">
                    <a:solidFill>
                      <a:srgbClr val="EDF7E1"/>
                    </a:solidFill>
                  </a:tcPr>
                </a:tc>
                <a:tc>
                  <a:txBody>
                    <a:bodyPr/>
                    <a:lstStyle/>
                    <a:p>
                      <a:pPr>
                        <a:lnSpc>
                          <a:spcPct val="115000"/>
                        </a:lnSpc>
                        <a:spcAft>
                          <a:spcPts val="0"/>
                        </a:spcAft>
                      </a:pPr>
                      <a:r>
                        <a:rPr lang="ru-RU" sz="1200" dirty="0"/>
                        <a:t>Учиться быть человеком, который учится сознательно/намеренно (осознанность, мотивация, контроль и рефлексия на собственное учение)</a:t>
                      </a:r>
                      <a:endParaRPr lang="ru-RU" sz="1200" dirty="0">
                        <a:latin typeface="Calibri" pitchFamily="34" charset="0"/>
                        <a:ea typeface="Calibri"/>
                        <a:cs typeface="Times New Roman"/>
                      </a:endParaRPr>
                    </a:p>
                  </a:txBody>
                  <a:tcPr marL="45536" marR="45536" marT="0" marB="0">
                    <a:solidFill>
                      <a:srgbClr val="92D050"/>
                    </a:solidFill>
                  </a:tcPr>
                </a:tc>
                <a:extLst>
                  <a:ext uri="{0D108BD9-81ED-4DB2-BD59-A6C34878D82A}">
                    <a16:rowId xmlns:a16="http://schemas.microsoft.com/office/drawing/2014/main" val="10005"/>
                  </a:ext>
                </a:extLst>
              </a:tr>
              <a:tr h="731494">
                <a:tc>
                  <a:txBody>
                    <a:bodyPr/>
                    <a:lstStyle/>
                    <a:p>
                      <a:pPr>
                        <a:lnSpc>
                          <a:spcPct val="115000"/>
                        </a:lnSpc>
                        <a:spcAft>
                          <a:spcPts val="0"/>
                        </a:spcAft>
                      </a:pPr>
                      <a:endParaRPr lang="ru-RU" sz="1200">
                        <a:latin typeface="Calibri" pitchFamily="34" charset="0"/>
                        <a:ea typeface="Calibri"/>
                        <a:cs typeface="Times New Roman"/>
                      </a:endParaRPr>
                    </a:p>
                  </a:txBody>
                  <a:tcPr marL="45536" marR="45536" marT="0" marB="0"/>
                </a:tc>
                <a:tc>
                  <a:txBody>
                    <a:bodyPr/>
                    <a:lstStyle/>
                    <a:p>
                      <a:pPr>
                        <a:lnSpc>
                          <a:spcPct val="115000"/>
                        </a:lnSpc>
                        <a:spcAft>
                          <a:spcPts val="0"/>
                        </a:spcAft>
                      </a:pPr>
                      <a:r>
                        <a:rPr lang="ru-RU" sz="1200" dirty="0"/>
                        <a:t>УУ от «внутреннего учителя»</a:t>
                      </a:r>
                      <a:endParaRPr lang="ru-RU" sz="1200" dirty="0">
                        <a:latin typeface="Calibri" pitchFamily="34" charset="0"/>
                        <a:ea typeface="Calibri"/>
                        <a:cs typeface="Times New Roman"/>
                      </a:endParaRPr>
                    </a:p>
                  </a:txBody>
                  <a:tcPr marL="45536" marR="45536" marT="0" marB="0">
                    <a:solidFill>
                      <a:srgbClr val="C2E498"/>
                    </a:solidFill>
                  </a:tcPr>
                </a:tc>
                <a:tc>
                  <a:txBody>
                    <a:bodyPr/>
                    <a:lstStyle/>
                    <a:p>
                      <a:pPr>
                        <a:lnSpc>
                          <a:spcPct val="115000"/>
                        </a:lnSpc>
                        <a:spcAft>
                          <a:spcPts val="0"/>
                        </a:spcAft>
                      </a:pPr>
                      <a:r>
                        <a:rPr lang="ru-RU" sz="1200" dirty="0"/>
                        <a:t>Учиться обобщать учебную деятельность (распространять и передавать знания)</a:t>
                      </a:r>
                      <a:endParaRPr lang="ru-RU" sz="1200" dirty="0">
                        <a:latin typeface="Calibri" pitchFamily="34" charset="0"/>
                        <a:ea typeface="Calibri"/>
                        <a:cs typeface="Times New Roman"/>
                      </a:endParaRPr>
                    </a:p>
                  </a:txBody>
                  <a:tcPr marL="45536" marR="45536" marT="0" marB="0">
                    <a:solidFill>
                      <a:srgbClr val="EDF7E1"/>
                    </a:solidFill>
                  </a:tcPr>
                </a:tc>
                <a:tc>
                  <a:txBody>
                    <a:bodyPr/>
                    <a:lstStyle/>
                    <a:p>
                      <a:pPr>
                        <a:lnSpc>
                          <a:spcPct val="115000"/>
                        </a:lnSpc>
                        <a:spcAft>
                          <a:spcPts val="0"/>
                        </a:spcAft>
                      </a:pPr>
                      <a:r>
                        <a:rPr lang="ru-RU" sz="1200" dirty="0"/>
                        <a:t>Учиться действовать (оценивать альтернативы, риски, непредвиденные обстоятельства) </a:t>
                      </a:r>
                      <a:endParaRPr lang="ru-RU" sz="1200" dirty="0">
                        <a:latin typeface="Calibri" pitchFamily="34" charset="0"/>
                        <a:ea typeface="Calibri"/>
                        <a:cs typeface="Times New Roman"/>
                      </a:endParaRPr>
                    </a:p>
                  </a:txBody>
                  <a:tcPr marL="45536" marR="45536" marT="0" marB="0">
                    <a:solidFill>
                      <a:srgbClr val="92D050"/>
                    </a:solidFill>
                  </a:tcPr>
                </a:tc>
                <a:extLst>
                  <a:ext uri="{0D108BD9-81ED-4DB2-BD59-A6C34878D82A}">
                    <a16:rowId xmlns:a16="http://schemas.microsoft.com/office/drawing/2014/main" val="10006"/>
                  </a:ext>
                </a:extLst>
              </a:tr>
            </a:tbl>
          </a:graphicData>
        </a:graphic>
      </p:graphicFrame>
      <p:sp>
        <p:nvSpPr>
          <p:cNvPr id="7" name="TextBox 6"/>
          <p:cNvSpPr txBox="1"/>
          <p:nvPr/>
        </p:nvSpPr>
        <p:spPr>
          <a:xfrm>
            <a:off x="575816" y="7092205"/>
            <a:ext cx="9361040" cy="636200"/>
          </a:xfrm>
          <a:prstGeom prst="rect">
            <a:avLst/>
          </a:prstGeom>
          <a:noFill/>
        </p:spPr>
        <p:txBody>
          <a:bodyPr wrap="square" rtlCol="0">
            <a:spAutoFit/>
          </a:bodyPr>
          <a:lstStyle/>
          <a:p>
            <a:r>
              <a:rPr lang="en-US" sz="1000" dirty="0" smtClean="0">
                <a:latin typeface="Calibri" pitchFamily="34" charset="0"/>
              </a:rPr>
              <a:t>Learning to Learn: International perspectives from theory and practice 1st Edition</a:t>
            </a:r>
          </a:p>
          <a:p>
            <a:r>
              <a:rPr lang="en-US" sz="1000" dirty="0" smtClean="0"/>
              <a:t>by </a:t>
            </a:r>
            <a:r>
              <a:rPr lang="en-US" sz="1000" dirty="0" smtClean="0">
                <a:hlinkClick r:id="rId2"/>
              </a:rPr>
              <a:t>Ruth </a:t>
            </a:r>
            <a:r>
              <a:rPr lang="en-US" sz="1000" dirty="0" err="1" smtClean="0">
                <a:hlinkClick r:id="rId2"/>
              </a:rPr>
              <a:t>Deakin</a:t>
            </a:r>
            <a:r>
              <a:rPr lang="en-US" sz="1000" dirty="0" smtClean="0">
                <a:hlinkClick r:id="rId2"/>
              </a:rPr>
              <a:t> Crick</a:t>
            </a:r>
            <a:r>
              <a:rPr lang="en-US" sz="1000" dirty="0" smtClean="0"/>
              <a:t> (Editor), </a:t>
            </a:r>
            <a:r>
              <a:rPr lang="en-US" sz="1000" dirty="0" smtClean="0">
                <a:hlinkClick r:id="rId3"/>
              </a:rPr>
              <a:t>CRISTINA STRINGHER</a:t>
            </a:r>
            <a:r>
              <a:rPr lang="en-US" sz="1000" dirty="0" smtClean="0"/>
              <a:t> (Editor), </a:t>
            </a:r>
            <a:r>
              <a:rPr lang="en-US" sz="1000" dirty="0" smtClean="0">
                <a:hlinkClick r:id="rId4"/>
              </a:rPr>
              <a:t>Kai </a:t>
            </a:r>
            <a:r>
              <a:rPr lang="en-US" sz="1000" dirty="0" err="1" smtClean="0">
                <a:hlinkClick r:id="rId4"/>
              </a:rPr>
              <a:t>Ren</a:t>
            </a:r>
            <a:r>
              <a:rPr lang="en-US" sz="1000" dirty="0" smtClean="0"/>
              <a:t> (Editor)</a:t>
            </a:r>
          </a:p>
          <a:p>
            <a:endParaRPr lang="ru-RU" dirty="0"/>
          </a:p>
        </p:txBody>
      </p:sp>
      <p:sp>
        <p:nvSpPr>
          <p:cNvPr id="8" name="Номер слайда 7"/>
          <p:cNvSpPr>
            <a:spLocks noGrp="1"/>
          </p:cNvSpPr>
          <p:nvPr>
            <p:ph type="sldNum" idx="12"/>
          </p:nvPr>
        </p:nvSpPr>
        <p:spPr/>
        <p:txBody>
          <a:bodyPr/>
          <a:lstStyle/>
          <a:p>
            <a:pPr>
              <a:defRPr/>
            </a:pPr>
            <a:fld id="{5B3C2506-B21D-4249-98F7-5EBB34377091}" type="slidenum">
              <a:rPr lang="en-GB" smtClean="0"/>
              <a:pPr>
                <a:defRPr/>
              </a:pPr>
              <a:t>34</a:t>
            </a:fld>
            <a:endParaRPr lang="en-GB"/>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
          <p:cNvSpPr>
            <a:spLocks noChangeArrowheads="1"/>
          </p:cNvSpPr>
          <p:nvPr/>
        </p:nvSpPr>
        <p:spPr bwMode="auto">
          <a:xfrm>
            <a:off x="575816" y="6660157"/>
            <a:ext cx="72008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Адаптация</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из</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Gibbons, M. (1990). A Working Model of the Learning-How-to-Learn Process. In: R.M. Smith (Ed.), Learning to Learn Across the Lifespan.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San</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Francisco</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Jossey-Bass</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pp</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64-97.</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575816" y="251445"/>
            <a:ext cx="6192688" cy="349968"/>
          </a:xfrm>
          <a:prstGeom prst="rect">
            <a:avLst/>
          </a:prstGeom>
          <a:noFill/>
        </p:spPr>
        <p:txBody>
          <a:bodyPr wrap="square" rtlCol="0">
            <a:spAutoFit/>
          </a:bodyPr>
          <a:lstStyle/>
          <a:p>
            <a:r>
              <a:rPr lang="en-US" dirty="0" err="1" smtClean="0"/>
              <a:t>Bidimensional</a:t>
            </a:r>
            <a:r>
              <a:rPr lang="en-US" dirty="0" smtClean="0"/>
              <a:t> matrix (3/</a:t>
            </a:r>
            <a:r>
              <a:rPr lang="ru-RU" dirty="0" smtClean="0"/>
              <a:t>5</a:t>
            </a:r>
            <a:r>
              <a:rPr lang="en-US" dirty="0" smtClean="0"/>
              <a:t>)</a:t>
            </a:r>
            <a:endParaRPr lang="ru-RU" dirty="0"/>
          </a:p>
        </p:txBody>
      </p:sp>
      <p:graphicFrame>
        <p:nvGraphicFramePr>
          <p:cNvPr id="9" name="Таблица 8"/>
          <p:cNvGraphicFramePr>
            <a:graphicFrameLocks noGrp="1"/>
          </p:cNvGraphicFramePr>
          <p:nvPr/>
        </p:nvGraphicFramePr>
        <p:xfrm>
          <a:off x="503808" y="827509"/>
          <a:ext cx="9145020" cy="1920979"/>
        </p:xfrm>
        <a:graphic>
          <a:graphicData uri="http://schemas.openxmlformats.org/drawingml/2006/table">
            <a:tbl>
              <a:tblPr>
                <a:tableStyleId>{2D5ABB26-0587-4C30-8999-92F81FD0307C}</a:tableStyleId>
              </a:tblPr>
              <a:tblGrid>
                <a:gridCol w="2286255">
                  <a:extLst>
                    <a:ext uri="{9D8B030D-6E8A-4147-A177-3AD203B41FA5}">
                      <a16:colId xmlns:a16="http://schemas.microsoft.com/office/drawing/2014/main" val="20000"/>
                    </a:ext>
                  </a:extLst>
                </a:gridCol>
                <a:gridCol w="2286255">
                  <a:extLst>
                    <a:ext uri="{9D8B030D-6E8A-4147-A177-3AD203B41FA5}">
                      <a16:colId xmlns:a16="http://schemas.microsoft.com/office/drawing/2014/main" val="20001"/>
                    </a:ext>
                  </a:extLst>
                </a:gridCol>
                <a:gridCol w="2286255">
                  <a:extLst>
                    <a:ext uri="{9D8B030D-6E8A-4147-A177-3AD203B41FA5}">
                      <a16:colId xmlns:a16="http://schemas.microsoft.com/office/drawing/2014/main" val="20002"/>
                    </a:ext>
                  </a:extLst>
                </a:gridCol>
                <a:gridCol w="2286255">
                  <a:extLst>
                    <a:ext uri="{9D8B030D-6E8A-4147-A177-3AD203B41FA5}">
                      <a16:colId xmlns:a16="http://schemas.microsoft.com/office/drawing/2014/main" val="20003"/>
                    </a:ext>
                  </a:extLst>
                </a:gridCol>
              </a:tblGrid>
              <a:tr h="384196">
                <a:tc rowSpan="2">
                  <a:txBody>
                    <a:bodyPr/>
                    <a:lstStyle/>
                    <a:p>
                      <a:pPr algn="ctr">
                        <a:lnSpc>
                          <a:spcPct val="115000"/>
                        </a:lnSpc>
                        <a:spcAft>
                          <a:spcPts val="0"/>
                        </a:spcAft>
                      </a:pPr>
                      <a:r>
                        <a:rPr lang="ru-RU" sz="1200" b="1" dirty="0"/>
                        <a:t>Аспекты</a:t>
                      </a:r>
                      <a:endParaRPr lang="ru-RU" sz="1200" b="1" dirty="0">
                        <a:latin typeface="Calibri"/>
                        <a:ea typeface="Calibri"/>
                        <a:cs typeface="Times New Roman"/>
                      </a:endParaRPr>
                    </a:p>
                  </a:txBody>
                  <a:tcPr marL="68580" marR="68580" marT="0" marB="0"/>
                </a:tc>
                <a:tc gridSpan="3">
                  <a:txBody>
                    <a:bodyPr/>
                    <a:lstStyle/>
                    <a:p>
                      <a:pPr algn="ctr">
                        <a:lnSpc>
                          <a:spcPct val="115000"/>
                        </a:lnSpc>
                        <a:spcAft>
                          <a:spcPts val="0"/>
                        </a:spcAft>
                      </a:pPr>
                      <a:r>
                        <a:rPr lang="ru-RU" sz="1200" b="1" dirty="0"/>
                        <a:t>Виды обучения</a:t>
                      </a:r>
                      <a:endParaRPr lang="ru-RU" sz="1200" b="1" dirty="0">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84196">
                <a:tc vMerge="1">
                  <a:txBody>
                    <a:bodyPr/>
                    <a:lstStyle/>
                    <a:p>
                      <a:endParaRPr lang="ru-RU"/>
                    </a:p>
                  </a:txBody>
                  <a:tcPr/>
                </a:tc>
                <a:tc>
                  <a:txBody>
                    <a:bodyPr/>
                    <a:lstStyle/>
                    <a:p>
                      <a:pPr algn="ctr">
                        <a:lnSpc>
                          <a:spcPct val="115000"/>
                        </a:lnSpc>
                        <a:spcAft>
                          <a:spcPts val="0"/>
                        </a:spcAft>
                      </a:pPr>
                      <a:r>
                        <a:rPr lang="ru-RU" sz="1200" b="1" dirty="0"/>
                        <a:t>Естественный </a:t>
                      </a:r>
                      <a:endParaRPr lang="ru-RU" sz="1200" b="1" dirty="0">
                        <a:latin typeface="Calibri"/>
                        <a:ea typeface="Calibri"/>
                        <a:cs typeface="Times New Roman"/>
                      </a:endParaRPr>
                    </a:p>
                  </a:txBody>
                  <a:tcPr marL="68580" marR="68580" marT="0" marB="0">
                    <a:solidFill>
                      <a:srgbClr val="C2E498"/>
                    </a:solidFill>
                  </a:tcPr>
                </a:tc>
                <a:tc>
                  <a:txBody>
                    <a:bodyPr/>
                    <a:lstStyle/>
                    <a:p>
                      <a:pPr algn="ctr">
                        <a:lnSpc>
                          <a:spcPct val="115000"/>
                        </a:lnSpc>
                        <a:spcAft>
                          <a:spcPts val="0"/>
                        </a:spcAft>
                      </a:pPr>
                      <a:r>
                        <a:rPr lang="ru-RU" sz="1200" b="1" dirty="0"/>
                        <a:t>Формальный</a:t>
                      </a:r>
                      <a:endParaRPr lang="ru-RU" sz="1200" b="1" dirty="0">
                        <a:latin typeface="Calibri"/>
                        <a:ea typeface="Calibri"/>
                        <a:cs typeface="Times New Roman"/>
                      </a:endParaRPr>
                    </a:p>
                  </a:txBody>
                  <a:tcPr marL="68580" marR="68580" marT="0" marB="0">
                    <a:solidFill>
                      <a:srgbClr val="EDF7E1"/>
                    </a:solidFill>
                  </a:tcPr>
                </a:tc>
                <a:tc>
                  <a:txBody>
                    <a:bodyPr/>
                    <a:lstStyle/>
                    <a:p>
                      <a:pPr algn="ctr">
                        <a:lnSpc>
                          <a:spcPct val="115000"/>
                        </a:lnSpc>
                        <a:spcAft>
                          <a:spcPts val="0"/>
                        </a:spcAft>
                      </a:pPr>
                      <a:r>
                        <a:rPr lang="ru-RU" sz="1200" b="1" dirty="0"/>
                        <a:t>Личный </a:t>
                      </a:r>
                      <a:endParaRPr lang="ru-RU" sz="1200" b="1" dirty="0">
                        <a:latin typeface="Calibri"/>
                        <a:ea typeface="Calibri"/>
                        <a:cs typeface="Times New Roman"/>
                      </a:endParaRPr>
                    </a:p>
                  </a:txBody>
                  <a:tcPr marL="68580" marR="68580" marT="0" marB="0">
                    <a:solidFill>
                      <a:srgbClr val="92D050"/>
                    </a:solidFill>
                  </a:tcPr>
                </a:tc>
                <a:extLst>
                  <a:ext uri="{0D108BD9-81ED-4DB2-BD59-A6C34878D82A}">
                    <a16:rowId xmlns:a16="http://schemas.microsoft.com/office/drawing/2014/main" val="10001"/>
                  </a:ext>
                </a:extLst>
              </a:tr>
              <a:tr h="1152587">
                <a:tc>
                  <a:txBody>
                    <a:bodyPr/>
                    <a:lstStyle/>
                    <a:p>
                      <a:pPr algn="ctr">
                        <a:lnSpc>
                          <a:spcPct val="115000"/>
                        </a:lnSpc>
                        <a:spcAft>
                          <a:spcPts val="0"/>
                        </a:spcAft>
                      </a:pPr>
                      <a:r>
                        <a:rPr lang="ru-RU" sz="1200" b="1" dirty="0"/>
                        <a:t>Образовательные цели</a:t>
                      </a:r>
                      <a:endParaRPr lang="ru-RU" sz="1200" b="1" dirty="0">
                        <a:latin typeface="Calibri"/>
                        <a:ea typeface="Calibri"/>
                        <a:cs typeface="Times New Roman"/>
                      </a:endParaRPr>
                    </a:p>
                  </a:txBody>
                  <a:tcPr marL="68580" marR="68580" marT="0" marB="0"/>
                </a:tc>
                <a:tc>
                  <a:txBody>
                    <a:bodyPr/>
                    <a:lstStyle/>
                    <a:p>
                      <a:pPr>
                        <a:lnSpc>
                          <a:spcPct val="115000"/>
                        </a:lnSpc>
                        <a:spcAft>
                          <a:spcPts val="0"/>
                        </a:spcAft>
                      </a:pPr>
                      <a:r>
                        <a:rPr lang="ru-RU" sz="1200" dirty="0"/>
                        <a:t>Обеспечить достаточную стимуляцию в течение первых лет жизни</a:t>
                      </a:r>
                      <a:endParaRPr lang="ru-RU" sz="1200" dirty="0">
                        <a:latin typeface="Calibri"/>
                        <a:ea typeface="Calibri"/>
                        <a:cs typeface="Times New Roman"/>
                      </a:endParaRPr>
                    </a:p>
                  </a:txBody>
                  <a:tcPr marL="68580" marR="68580" marT="0" marB="0">
                    <a:solidFill>
                      <a:srgbClr val="C2E498"/>
                    </a:solidFill>
                  </a:tcPr>
                </a:tc>
                <a:tc>
                  <a:txBody>
                    <a:bodyPr/>
                    <a:lstStyle/>
                    <a:p>
                      <a:pPr>
                        <a:lnSpc>
                          <a:spcPct val="115000"/>
                        </a:lnSpc>
                        <a:spcAft>
                          <a:spcPts val="0"/>
                        </a:spcAft>
                      </a:pPr>
                      <a:r>
                        <a:rPr lang="ru-RU" sz="1200" dirty="0"/>
                        <a:t>Увеличить способность и потенциал индивида к управлению официальным образованием</a:t>
                      </a:r>
                      <a:endParaRPr lang="ru-RU" sz="1200" dirty="0">
                        <a:latin typeface="Calibri"/>
                        <a:ea typeface="Calibri"/>
                        <a:cs typeface="Times New Roman"/>
                      </a:endParaRPr>
                    </a:p>
                  </a:txBody>
                  <a:tcPr marL="68580" marR="68580" marT="0" marB="0">
                    <a:solidFill>
                      <a:srgbClr val="EDF7E1"/>
                    </a:solidFill>
                  </a:tcPr>
                </a:tc>
                <a:tc>
                  <a:txBody>
                    <a:bodyPr/>
                    <a:lstStyle/>
                    <a:p>
                      <a:pPr>
                        <a:lnSpc>
                          <a:spcPct val="115000"/>
                        </a:lnSpc>
                        <a:spcAft>
                          <a:spcPts val="0"/>
                        </a:spcAft>
                      </a:pPr>
                      <a:r>
                        <a:rPr lang="ru-RU" sz="1200" dirty="0"/>
                        <a:t>Обеспечить индивида навыками, необходимыми для образования на протяжении всей жизни </a:t>
                      </a:r>
                      <a:endParaRPr lang="ru-RU" sz="1200" dirty="0">
                        <a:latin typeface="Calibri"/>
                        <a:ea typeface="Calibri"/>
                        <a:cs typeface="Times New Roman"/>
                      </a:endParaRPr>
                    </a:p>
                  </a:txBody>
                  <a:tcPr marL="68580" marR="68580" marT="0" marB="0">
                    <a:solidFill>
                      <a:srgbClr val="92D050"/>
                    </a:solidFill>
                  </a:tcPr>
                </a:tc>
                <a:extLst>
                  <a:ext uri="{0D108BD9-81ED-4DB2-BD59-A6C34878D82A}">
                    <a16:rowId xmlns:a16="http://schemas.microsoft.com/office/drawing/2014/main" val="10002"/>
                  </a:ext>
                </a:extLst>
              </a:tr>
            </a:tbl>
          </a:graphicData>
        </a:graphic>
      </p:graphicFrame>
      <p:graphicFrame>
        <p:nvGraphicFramePr>
          <p:cNvPr id="10" name="Таблица 9"/>
          <p:cNvGraphicFramePr>
            <a:graphicFrameLocks noGrp="1"/>
          </p:cNvGraphicFramePr>
          <p:nvPr/>
        </p:nvGraphicFramePr>
        <p:xfrm>
          <a:off x="575816" y="2915741"/>
          <a:ext cx="9001000" cy="3219252"/>
        </p:xfrm>
        <a:graphic>
          <a:graphicData uri="http://schemas.openxmlformats.org/drawingml/2006/table">
            <a:tbl>
              <a:tblPr>
                <a:tableStyleId>{2D5ABB26-0587-4C30-8999-92F81FD0307C}</a:tableStyleId>
              </a:tblPr>
              <a:tblGrid>
                <a:gridCol w="2250250">
                  <a:extLst>
                    <a:ext uri="{9D8B030D-6E8A-4147-A177-3AD203B41FA5}">
                      <a16:colId xmlns:a16="http://schemas.microsoft.com/office/drawing/2014/main" val="20000"/>
                    </a:ext>
                  </a:extLst>
                </a:gridCol>
                <a:gridCol w="2250250">
                  <a:extLst>
                    <a:ext uri="{9D8B030D-6E8A-4147-A177-3AD203B41FA5}">
                      <a16:colId xmlns:a16="http://schemas.microsoft.com/office/drawing/2014/main" val="20001"/>
                    </a:ext>
                  </a:extLst>
                </a:gridCol>
                <a:gridCol w="2250250">
                  <a:extLst>
                    <a:ext uri="{9D8B030D-6E8A-4147-A177-3AD203B41FA5}">
                      <a16:colId xmlns:a16="http://schemas.microsoft.com/office/drawing/2014/main" val="20002"/>
                    </a:ext>
                  </a:extLst>
                </a:gridCol>
                <a:gridCol w="2250250">
                  <a:extLst>
                    <a:ext uri="{9D8B030D-6E8A-4147-A177-3AD203B41FA5}">
                      <a16:colId xmlns:a16="http://schemas.microsoft.com/office/drawing/2014/main" val="20003"/>
                    </a:ext>
                  </a:extLst>
                </a:gridCol>
              </a:tblGrid>
              <a:tr h="360040">
                <a:tc rowSpan="2">
                  <a:txBody>
                    <a:bodyPr/>
                    <a:lstStyle/>
                    <a:p>
                      <a:pPr algn="ctr">
                        <a:lnSpc>
                          <a:spcPct val="115000"/>
                        </a:lnSpc>
                        <a:spcAft>
                          <a:spcPts val="0"/>
                        </a:spcAft>
                      </a:pPr>
                      <a:r>
                        <a:rPr lang="ru-RU" sz="1200" b="1" dirty="0"/>
                        <a:t>Аспекты</a:t>
                      </a:r>
                      <a:endParaRPr lang="ru-RU" sz="1200" b="1" dirty="0">
                        <a:latin typeface="Calibri"/>
                        <a:ea typeface="Calibri"/>
                        <a:cs typeface="Times New Roman"/>
                      </a:endParaRPr>
                    </a:p>
                  </a:txBody>
                  <a:tcPr marL="68580" marR="68580" marT="0" marB="0"/>
                </a:tc>
                <a:tc gridSpan="3">
                  <a:txBody>
                    <a:bodyPr/>
                    <a:lstStyle/>
                    <a:p>
                      <a:pPr algn="ctr">
                        <a:lnSpc>
                          <a:spcPct val="115000"/>
                        </a:lnSpc>
                        <a:spcAft>
                          <a:spcPts val="0"/>
                        </a:spcAft>
                      </a:pPr>
                      <a:r>
                        <a:rPr lang="ru-RU" sz="1200" b="1" dirty="0"/>
                        <a:t>Виды обучения</a:t>
                      </a:r>
                      <a:endParaRPr lang="ru-RU" sz="1200" b="1" dirty="0">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441178">
                <a:tc vMerge="1">
                  <a:txBody>
                    <a:bodyPr/>
                    <a:lstStyle/>
                    <a:p>
                      <a:endParaRPr lang="ru-RU"/>
                    </a:p>
                  </a:txBody>
                  <a:tcPr/>
                </a:tc>
                <a:tc>
                  <a:txBody>
                    <a:bodyPr/>
                    <a:lstStyle/>
                    <a:p>
                      <a:pPr algn="ctr">
                        <a:lnSpc>
                          <a:spcPct val="115000"/>
                        </a:lnSpc>
                        <a:spcAft>
                          <a:spcPts val="0"/>
                        </a:spcAft>
                      </a:pPr>
                      <a:r>
                        <a:rPr lang="ru-RU" sz="1200" b="1" dirty="0" smtClean="0"/>
                        <a:t>Естественный </a:t>
                      </a:r>
                      <a:endParaRPr lang="ru-RU" sz="1200" b="1" dirty="0">
                        <a:latin typeface="Calibri"/>
                        <a:ea typeface="Calibri"/>
                        <a:cs typeface="Times New Roman"/>
                      </a:endParaRPr>
                    </a:p>
                  </a:txBody>
                  <a:tcPr marL="68580" marR="68580" marT="0" marB="0">
                    <a:solidFill>
                      <a:srgbClr val="C2E498"/>
                    </a:solidFill>
                  </a:tcPr>
                </a:tc>
                <a:tc>
                  <a:txBody>
                    <a:bodyPr/>
                    <a:lstStyle/>
                    <a:p>
                      <a:pPr algn="ctr">
                        <a:lnSpc>
                          <a:spcPct val="115000"/>
                        </a:lnSpc>
                        <a:spcAft>
                          <a:spcPts val="0"/>
                        </a:spcAft>
                      </a:pPr>
                      <a:r>
                        <a:rPr lang="ru-RU" sz="1200" b="1" dirty="0"/>
                        <a:t>Формальный</a:t>
                      </a:r>
                      <a:endParaRPr lang="ru-RU" sz="1200" b="1" dirty="0">
                        <a:latin typeface="Calibri"/>
                        <a:ea typeface="Calibri"/>
                        <a:cs typeface="Times New Roman"/>
                      </a:endParaRPr>
                    </a:p>
                  </a:txBody>
                  <a:tcPr marL="68580" marR="68580" marT="0" marB="0">
                    <a:solidFill>
                      <a:srgbClr val="EDF7E1"/>
                    </a:solidFill>
                  </a:tcPr>
                </a:tc>
                <a:tc>
                  <a:txBody>
                    <a:bodyPr/>
                    <a:lstStyle/>
                    <a:p>
                      <a:pPr algn="ctr">
                        <a:lnSpc>
                          <a:spcPct val="115000"/>
                        </a:lnSpc>
                        <a:spcAft>
                          <a:spcPts val="0"/>
                        </a:spcAft>
                      </a:pPr>
                      <a:r>
                        <a:rPr lang="ru-RU" sz="1200" b="1" dirty="0"/>
                        <a:t>Личный </a:t>
                      </a:r>
                      <a:endParaRPr lang="ru-RU" sz="1200" b="1" dirty="0">
                        <a:latin typeface="Calibri"/>
                        <a:ea typeface="Calibri"/>
                        <a:cs typeface="Times New Roman"/>
                      </a:endParaRPr>
                    </a:p>
                  </a:txBody>
                  <a:tcPr marL="68580" marR="68580" marT="0" marB="0">
                    <a:solidFill>
                      <a:srgbClr val="92D050"/>
                    </a:solidFill>
                  </a:tcPr>
                </a:tc>
                <a:extLst>
                  <a:ext uri="{0D108BD9-81ED-4DB2-BD59-A6C34878D82A}">
                    <a16:rowId xmlns:a16="http://schemas.microsoft.com/office/drawing/2014/main" val="10001"/>
                  </a:ext>
                </a:extLst>
              </a:tr>
              <a:tr h="2418034">
                <a:tc>
                  <a:txBody>
                    <a:bodyPr/>
                    <a:lstStyle/>
                    <a:p>
                      <a:pPr algn="ctr">
                        <a:lnSpc>
                          <a:spcPct val="115000"/>
                        </a:lnSpc>
                        <a:spcAft>
                          <a:spcPts val="0"/>
                        </a:spcAft>
                      </a:pPr>
                      <a:r>
                        <a:rPr lang="ru-RU" sz="1200" b="1" dirty="0"/>
                        <a:t>Образовательные стратегии</a:t>
                      </a:r>
                      <a:endParaRPr lang="ru-RU" sz="1200" b="1" dirty="0">
                        <a:latin typeface="Calibri"/>
                        <a:ea typeface="Calibri"/>
                        <a:cs typeface="Times New Roman"/>
                      </a:endParaRPr>
                    </a:p>
                  </a:txBody>
                  <a:tcPr marL="68580" marR="68580" marT="0" marB="0"/>
                </a:tc>
                <a:tc>
                  <a:txBody>
                    <a:bodyPr/>
                    <a:lstStyle/>
                    <a:p>
                      <a:pPr>
                        <a:lnSpc>
                          <a:spcPct val="115000"/>
                        </a:lnSpc>
                        <a:spcAft>
                          <a:spcPts val="0"/>
                        </a:spcAft>
                      </a:pPr>
                      <a:r>
                        <a:rPr lang="ru-RU" sz="1200" dirty="0"/>
                        <a:t>Родительское воспитание. Богатый и вдохновляющий дошкольный опыт </a:t>
                      </a:r>
                      <a:endParaRPr lang="ru-RU" sz="1200" dirty="0">
                        <a:latin typeface="Calibri"/>
                        <a:ea typeface="Calibri"/>
                        <a:cs typeface="Times New Roman"/>
                      </a:endParaRPr>
                    </a:p>
                  </a:txBody>
                  <a:tcPr marL="68580" marR="68580" marT="0" marB="0">
                    <a:solidFill>
                      <a:srgbClr val="C2E498"/>
                    </a:solidFill>
                  </a:tcPr>
                </a:tc>
                <a:tc>
                  <a:txBody>
                    <a:bodyPr/>
                    <a:lstStyle/>
                    <a:p>
                      <a:pPr>
                        <a:lnSpc>
                          <a:spcPct val="115000"/>
                        </a:lnSpc>
                        <a:spcAft>
                          <a:spcPts val="0"/>
                        </a:spcAft>
                      </a:pPr>
                      <a:r>
                        <a:rPr lang="ru-RU" sz="1200" dirty="0"/>
                        <a:t>Переходный учебный план, увеличивающий предыдущее естественное  обучение  более официальным опытом</a:t>
                      </a:r>
                      <a:endParaRPr lang="ru-RU" sz="1200" dirty="0">
                        <a:latin typeface="Calibri"/>
                        <a:ea typeface="Calibri"/>
                        <a:cs typeface="Times New Roman"/>
                      </a:endParaRPr>
                    </a:p>
                  </a:txBody>
                  <a:tcPr marL="68580" marR="68580" marT="0" marB="0">
                    <a:solidFill>
                      <a:srgbClr val="EDF7E1"/>
                    </a:solidFill>
                  </a:tcPr>
                </a:tc>
                <a:tc>
                  <a:txBody>
                    <a:bodyPr/>
                    <a:lstStyle/>
                    <a:p>
                      <a:pPr>
                        <a:lnSpc>
                          <a:spcPct val="115000"/>
                        </a:lnSpc>
                        <a:spcAft>
                          <a:spcPts val="0"/>
                        </a:spcAft>
                      </a:pPr>
                      <a:r>
                        <a:rPr lang="ru-RU" sz="1200" dirty="0"/>
                        <a:t>Обучить функциональным эквивалентам прямого руководства таким образом, чтобы индивиды могли применять их для себя лично (ставить цели, планировать последовательность обучения, находить ресурсы, оценивать прогресс, рассматривать и пересматривать программы) </a:t>
                      </a:r>
                      <a:endParaRPr lang="ru-RU" sz="1200" dirty="0">
                        <a:latin typeface="Calibri"/>
                        <a:ea typeface="Calibri"/>
                        <a:cs typeface="Times New Roman"/>
                      </a:endParaRPr>
                    </a:p>
                  </a:txBody>
                  <a:tcPr marL="68580" marR="68580" marT="0" marB="0">
                    <a:solidFill>
                      <a:srgbClr val="92D050"/>
                    </a:solidFill>
                  </a:tcPr>
                </a:tc>
                <a:extLst>
                  <a:ext uri="{0D108BD9-81ED-4DB2-BD59-A6C34878D82A}">
                    <a16:rowId xmlns:a16="http://schemas.microsoft.com/office/drawing/2014/main" val="10002"/>
                  </a:ext>
                </a:extLst>
              </a:tr>
            </a:tbl>
          </a:graphicData>
        </a:graphic>
      </p:graphicFrame>
      <p:sp>
        <p:nvSpPr>
          <p:cNvPr id="196610" name="Rectangle 2"/>
          <p:cNvSpPr>
            <a:spLocks noChangeArrowheads="1"/>
          </p:cNvSpPr>
          <p:nvPr/>
        </p:nvSpPr>
        <p:spPr bwMode="auto">
          <a:xfrm>
            <a:off x="0" y="0"/>
            <a:ext cx="10080625"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Номер слайда 10"/>
          <p:cNvSpPr>
            <a:spLocks noGrp="1"/>
          </p:cNvSpPr>
          <p:nvPr>
            <p:ph type="sldNum" idx="12"/>
          </p:nvPr>
        </p:nvSpPr>
        <p:spPr/>
        <p:txBody>
          <a:bodyPr/>
          <a:lstStyle/>
          <a:p>
            <a:pPr>
              <a:defRPr/>
            </a:pPr>
            <a:fld id="{5B3C2506-B21D-4249-98F7-5EBB34377091}" type="slidenum">
              <a:rPr lang="en-GB" smtClean="0"/>
              <a:pPr>
                <a:defRPr/>
              </a:pPr>
              <a:t>35</a:t>
            </a:fld>
            <a:endParaRPr lang="en-GB"/>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
          <p:cNvSpPr>
            <a:spLocks noChangeArrowheads="1"/>
          </p:cNvSpPr>
          <p:nvPr/>
        </p:nvSpPr>
        <p:spPr bwMode="auto">
          <a:xfrm>
            <a:off x="575816" y="6660157"/>
            <a:ext cx="72008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Адаптация</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из</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Gibbons, M. (1990). A Working Model of the Learning-How-to-Learn Process. In: R.M. Smith (Ed.), Learning to Learn Across the Lifespan.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San</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Francisco</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Jossey-Bass</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pp</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64-97.</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575816" y="107429"/>
            <a:ext cx="6192688" cy="349968"/>
          </a:xfrm>
          <a:prstGeom prst="rect">
            <a:avLst/>
          </a:prstGeom>
          <a:noFill/>
        </p:spPr>
        <p:txBody>
          <a:bodyPr wrap="square" rtlCol="0">
            <a:spAutoFit/>
          </a:bodyPr>
          <a:lstStyle/>
          <a:p>
            <a:r>
              <a:rPr lang="en-US" dirty="0" err="1" smtClean="0"/>
              <a:t>Bidimensional</a:t>
            </a:r>
            <a:r>
              <a:rPr lang="en-US" dirty="0" smtClean="0"/>
              <a:t> matrix </a:t>
            </a:r>
            <a:r>
              <a:rPr lang="ru-RU" dirty="0" smtClean="0"/>
              <a:t>(</a:t>
            </a:r>
            <a:r>
              <a:rPr lang="en-US" dirty="0" smtClean="0"/>
              <a:t>4/5)</a:t>
            </a:r>
            <a:endParaRPr lang="ru-RU" dirty="0"/>
          </a:p>
        </p:txBody>
      </p:sp>
      <p:sp>
        <p:nvSpPr>
          <p:cNvPr id="196610" name="Rectangle 2"/>
          <p:cNvSpPr>
            <a:spLocks noChangeArrowheads="1"/>
          </p:cNvSpPr>
          <p:nvPr/>
        </p:nvSpPr>
        <p:spPr bwMode="auto">
          <a:xfrm>
            <a:off x="0" y="0"/>
            <a:ext cx="10080625"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7" name="Таблица 6"/>
          <p:cNvGraphicFramePr>
            <a:graphicFrameLocks noGrp="1"/>
          </p:cNvGraphicFramePr>
          <p:nvPr/>
        </p:nvGraphicFramePr>
        <p:xfrm>
          <a:off x="575816" y="1115540"/>
          <a:ext cx="8856983" cy="5112569"/>
        </p:xfrm>
        <a:graphic>
          <a:graphicData uri="http://schemas.openxmlformats.org/drawingml/2006/table">
            <a:tbl>
              <a:tblPr>
                <a:tableStyleId>{2D5ABB26-0587-4C30-8999-92F81FD0307C}</a:tableStyleId>
              </a:tblPr>
              <a:tblGrid>
                <a:gridCol w="2160240">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2304256">
                  <a:extLst>
                    <a:ext uri="{9D8B030D-6E8A-4147-A177-3AD203B41FA5}">
                      <a16:colId xmlns:a16="http://schemas.microsoft.com/office/drawing/2014/main" val="20002"/>
                    </a:ext>
                  </a:extLst>
                </a:gridCol>
                <a:gridCol w="2304255">
                  <a:extLst>
                    <a:ext uri="{9D8B030D-6E8A-4147-A177-3AD203B41FA5}">
                      <a16:colId xmlns:a16="http://schemas.microsoft.com/office/drawing/2014/main" val="20003"/>
                    </a:ext>
                  </a:extLst>
                </a:gridCol>
              </a:tblGrid>
              <a:tr h="342038">
                <a:tc>
                  <a:txBody>
                    <a:bodyPr/>
                    <a:lstStyle/>
                    <a:p>
                      <a:pPr algn="ctr">
                        <a:lnSpc>
                          <a:spcPct val="115000"/>
                        </a:lnSpc>
                        <a:spcAft>
                          <a:spcPts val="0"/>
                        </a:spcAft>
                      </a:pPr>
                      <a:r>
                        <a:rPr lang="ru-RU" sz="1200" dirty="0"/>
                        <a:t>АСПЕКТЫ</a:t>
                      </a:r>
                      <a:endParaRPr lang="ru-RU" sz="1200" b="1"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b="1" dirty="0"/>
                        <a:t>Разум </a:t>
                      </a:r>
                      <a:endParaRPr lang="ru-RU" sz="1200" b="1" dirty="0">
                        <a:latin typeface="Calibri"/>
                        <a:ea typeface="Calibri"/>
                        <a:cs typeface="Times New Roman"/>
                      </a:endParaRPr>
                    </a:p>
                  </a:txBody>
                  <a:tcPr marL="68580" marR="68580" marT="0" marB="0">
                    <a:solidFill>
                      <a:srgbClr val="C2E498"/>
                    </a:solidFill>
                  </a:tcPr>
                </a:tc>
                <a:tc>
                  <a:txBody>
                    <a:bodyPr/>
                    <a:lstStyle/>
                    <a:p>
                      <a:pPr algn="ctr">
                        <a:lnSpc>
                          <a:spcPct val="115000"/>
                        </a:lnSpc>
                        <a:spcAft>
                          <a:spcPts val="0"/>
                        </a:spcAft>
                      </a:pPr>
                      <a:r>
                        <a:rPr lang="ru-RU" sz="1200" b="1" dirty="0"/>
                        <a:t>Эмоции </a:t>
                      </a:r>
                      <a:endParaRPr lang="ru-RU" sz="1200" b="1" dirty="0">
                        <a:latin typeface="Calibri"/>
                        <a:ea typeface="Calibri"/>
                        <a:cs typeface="Times New Roman"/>
                      </a:endParaRPr>
                    </a:p>
                  </a:txBody>
                  <a:tcPr marL="68580" marR="68580" marT="0" marB="0">
                    <a:solidFill>
                      <a:srgbClr val="EDF7E1"/>
                    </a:solidFill>
                  </a:tcPr>
                </a:tc>
                <a:tc>
                  <a:txBody>
                    <a:bodyPr/>
                    <a:lstStyle/>
                    <a:p>
                      <a:pPr algn="ctr">
                        <a:lnSpc>
                          <a:spcPct val="115000"/>
                        </a:lnSpc>
                        <a:spcAft>
                          <a:spcPts val="0"/>
                        </a:spcAft>
                      </a:pPr>
                      <a:r>
                        <a:rPr lang="ru-RU" sz="1200" b="1" dirty="0"/>
                        <a:t>Действие</a:t>
                      </a:r>
                      <a:endParaRPr lang="ru-RU" sz="1200" b="1" dirty="0">
                        <a:latin typeface="Calibri"/>
                        <a:ea typeface="Calibri"/>
                        <a:cs typeface="Times New Roman"/>
                      </a:endParaRPr>
                    </a:p>
                  </a:txBody>
                  <a:tcPr marL="68580" marR="68580" marT="0" marB="0">
                    <a:solidFill>
                      <a:srgbClr val="92D050"/>
                    </a:solidFill>
                  </a:tcPr>
                </a:tc>
                <a:extLst>
                  <a:ext uri="{0D108BD9-81ED-4DB2-BD59-A6C34878D82A}">
                    <a16:rowId xmlns:a16="http://schemas.microsoft.com/office/drawing/2014/main" val="10000"/>
                  </a:ext>
                </a:extLst>
              </a:tr>
              <a:tr h="666075">
                <a:tc>
                  <a:txBody>
                    <a:bodyPr/>
                    <a:lstStyle/>
                    <a:p>
                      <a:pPr>
                        <a:lnSpc>
                          <a:spcPct val="115000"/>
                        </a:lnSpc>
                        <a:spcAft>
                          <a:spcPts val="0"/>
                        </a:spcAft>
                      </a:pPr>
                      <a:endParaRPr lang="ru-RU" sz="1100">
                        <a:latin typeface="Calibri"/>
                        <a:ea typeface="Calibri"/>
                        <a:cs typeface="Times New Roman"/>
                      </a:endParaRPr>
                    </a:p>
                  </a:txBody>
                  <a:tcPr marL="68580" marR="68580" marT="0" marB="0"/>
                </a:tc>
                <a:tc>
                  <a:txBody>
                    <a:bodyPr/>
                    <a:lstStyle/>
                    <a:p>
                      <a:pPr>
                        <a:lnSpc>
                          <a:spcPct val="115000"/>
                        </a:lnSpc>
                        <a:spcAft>
                          <a:spcPts val="0"/>
                        </a:spcAft>
                      </a:pPr>
                      <a:r>
                        <a:rPr lang="ru-RU" sz="1200" i="1" dirty="0"/>
                        <a:t>Способность логически мыслить</a:t>
                      </a:r>
                      <a:endParaRPr lang="ru-RU" sz="1200" i="1" dirty="0">
                        <a:latin typeface="Calibri"/>
                        <a:ea typeface="Calibri"/>
                        <a:cs typeface="Times New Roman"/>
                      </a:endParaRPr>
                    </a:p>
                  </a:txBody>
                  <a:tcPr marL="68580" marR="68580" marT="0" marB="0">
                    <a:solidFill>
                      <a:srgbClr val="C2E498"/>
                    </a:solidFill>
                  </a:tcPr>
                </a:tc>
                <a:tc>
                  <a:txBody>
                    <a:bodyPr/>
                    <a:lstStyle/>
                    <a:p>
                      <a:pPr>
                        <a:lnSpc>
                          <a:spcPct val="115000"/>
                        </a:lnSpc>
                        <a:spcAft>
                          <a:spcPts val="0"/>
                        </a:spcAft>
                      </a:pPr>
                      <a:r>
                        <a:rPr lang="ru-RU" sz="1200" i="1" dirty="0"/>
                        <a:t>Вовлеченность, доверие, самооценка, самоконтроль, межличностные отношения</a:t>
                      </a:r>
                      <a:endParaRPr lang="ru-RU" sz="1200" i="1" dirty="0">
                        <a:latin typeface="Calibri"/>
                        <a:ea typeface="Calibri"/>
                        <a:cs typeface="Times New Roman"/>
                      </a:endParaRPr>
                    </a:p>
                  </a:txBody>
                  <a:tcPr marL="68580" marR="68580" marT="0" marB="0">
                    <a:solidFill>
                      <a:srgbClr val="EDF7E1"/>
                    </a:solidFill>
                  </a:tcPr>
                </a:tc>
                <a:tc>
                  <a:txBody>
                    <a:bodyPr/>
                    <a:lstStyle/>
                    <a:p>
                      <a:pPr>
                        <a:lnSpc>
                          <a:spcPct val="115000"/>
                        </a:lnSpc>
                        <a:spcAft>
                          <a:spcPts val="0"/>
                        </a:spcAft>
                      </a:pPr>
                      <a:endParaRPr lang="ru-RU" sz="1200" dirty="0">
                        <a:latin typeface="Calibri"/>
                        <a:ea typeface="Calibri"/>
                        <a:cs typeface="Times New Roman"/>
                      </a:endParaRPr>
                    </a:p>
                  </a:txBody>
                  <a:tcPr marL="68580" marR="68580" marT="0" marB="0">
                    <a:solidFill>
                      <a:srgbClr val="92D050"/>
                    </a:solidFill>
                  </a:tcPr>
                </a:tc>
                <a:extLst>
                  <a:ext uri="{0D108BD9-81ED-4DB2-BD59-A6C34878D82A}">
                    <a16:rowId xmlns:a16="http://schemas.microsoft.com/office/drawing/2014/main" val="10001"/>
                  </a:ext>
                </a:extLst>
              </a:tr>
              <a:tr h="342038">
                <a:tc>
                  <a:txBody>
                    <a:bodyPr/>
                    <a:lstStyle/>
                    <a:p>
                      <a:pPr>
                        <a:lnSpc>
                          <a:spcPct val="115000"/>
                        </a:lnSpc>
                        <a:spcAft>
                          <a:spcPts val="0"/>
                        </a:spcAft>
                      </a:pPr>
                      <a:endParaRPr lang="ru-RU" sz="1100">
                        <a:latin typeface="Calibri"/>
                        <a:ea typeface="Calibri"/>
                        <a:cs typeface="Times New Roman"/>
                      </a:endParaRPr>
                    </a:p>
                  </a:txBody>
                  <a:tcPr marL="68580" marR="68580" marT="0" marB="0"/>
                </a:tc>
                <a:tc>
                  <a:txBody>
                    <a:bodyPr/>
                    <a:lstStyle/>
                    <a:p>
                      <a:pPr>
                        <a:lnSpc>
                          <a:spcPct val="115000"/>
                        </a:lnSpc>
                        <a:spcAft>
                          <a:spcPts val="0"/>
                        </a:spcAft>
                      </a:pPr>
                      <a:r>
                        <a:rPr lang="ru-RU" sz="1200" dirty="0"/>
                        <a:t>Понимать  среду </a:t>
                      </a:r>
                      <a:endParaRPr lang="ru-RU" sz="1200" dirty="0">
                        <a:latin typeface="Calibri"/>
                        <a:ea typeface="Calibri"/>
                        <a:cs typeface="Times New Roman"/>
                      </a:endParaRPr>
                    </a:p>
                  </a:txBody>
                  <a:tcPr marL="68580" marR="68580" marT="0" marB="0">
                    <a:solidFill>
                      <a:srgbClr val="C2E498"/>
                    </a:solidFill>
                  </a:tcPr>
                </a:tc>
                <a:tc>
                  <a:txBody>
                    <a:bodyPr/>
                    <a:lstStyle/>
                    <a:p>
                      <a:pPr>
                        <a:lnSpc>
                          <a:spcPct val="115000"/>
                        </a:lnSpc>
                        <a:spcAft>
                          <a:spcPts val="0"/>
                        </a:spcAft>
                      </a:pPr>
                      <a:r>
                        <a:rPr lang="ru-RU" sz="1200" dirty="0"/>
                        <a:t>Ощущать свои эмоции</a:t>
                      </a:r>
                      <a:endParaRPr lang="ru-RU" sz="1200" dirty="0">
                        <a:latin typeface="Calibri"/>
                        <a:ea typeface="Calibri"/>
                        <a:cs typeface="Times New Roman"/>
                      </a:endParaRPr>
                    </a:p>
                  </a:txBody>
                  <a:tcPr marL="68580" marR="68580" marT="0" marB="0">
                    <a:solidFill>
                      <a:srgbClr val="EDF7E1"/>
                    </a:solidFill>
                  </a:tcPr>
                </a:tc>
                <a:tc>
                  <a:txBody>
                    <a:bodyPr/>
                    <a:lstStyle/>
                    <a:p>
                      <a:pPr>
                        <a:lnSpc>
                          <a:spcPct val="115000"/>
                        </a:lnSpc>
                        <a:spcAft>
                          <a:spcPts val="0"/>
                        </a:spcAft>
                      </a:pPr>
                      <a:r>
                        <a:rPr lang="ru-RU" sz="1200" dirty="0"/>
                        <a:t>Принимать решения</a:t>
                      </a:r>
                      <a:endParaRPr lang="ru-RU" sz="1200" dirty="0">
                        <a:latin typeface="Calibri"/>
                        <a:ea typeface="Calibri"/>
                        <a:cs typeface="Times New Roman"/>
                      </a:endParaRPr>
                    </a:p>
                  </a:txBody>
                  <a:tcPr marL="68580" marR="68580" marT="0" marB="0">
                    <a:solidFill>
                      <a:srgbClr val="92D050"/>
                    </a:solidFill>
                  </a:tcPr>
                </a:tc>
                <a:extLst>
                  <a:ext uri="{0D108BD9-81ED-4DB2-BD59-A6C34878D82A}">
                    <a16:rowId xmlns:a16="http://schemas.microsoft.com/office/drawing/2014/main" val="10002"/>
                  </a:ext>
                </a:extLst>
              </a:tr>
              <a:tr h="684076">
                <a:tc>
                  <a:txBody>
                    <a:bodyPr/>
                    <a:lstStyle/>
                    <a:p>
                      <a:pPr>
                        <a:lnSpc>
                          <a:spcPct val="115000"/>
                        </a:lnSpc>
                        <a:spcAft>
                          <a:spcPts val="0"/>
                        </a:spcAft>
                      </a:pPr>
                      <a:endParaRPr lang="ru-RU" sz="1100">
                        <a:latin typeface="Calibri"/>
                        <a:ea typeface="Calibri"/>
                        <a:cs typeface="Times New Roman"/>
                      </a:endParaRPr>
                    </a:p>
                  </a:txBody>
                  <a:tcPr marL="68580" marR="68580" marT="0" marB="0"/>
                </a:tc>
                <a:tc>
                  <a:txBody>
                    <a:bodyPr/>
                    <a:lstStyle/>
                    <a:p>
                      <a:pPr>
                        <a:lnSpc>
                          <a:spcPct val="115000"/>
                        </a:lnSpc>
                        <a:spcAft>
                          <a:spcPts val="0"/>
                        </a:spcAft>
                      </a:pPr>
                      <a:r>
                        <a:rPr lang="ru-RU" sz="1200" dirty="0"/>
                        <a:t>Анализировать  феномен в рамках более широкой картины</a:t>
                      </a:r>
                      <a:endParaRPr lang="ru-RU" sz="1200" dirty="0">
                        <a:latin typeface="Calibri"/>
                        <a:ea typeface="Calibri"/>
                        <a:cs typeface="Times New Roman"/>
                      </a:endParaRPr>
                    </a:p>
                  </a:txBody>
                  <a:tcPr marL="68580" marR="68580" marT="0" marB="0">
                    <a:solidFill>
                      <a:srgbClr val="C2E498"/>
                    </a:solidFill>
                  </a:tcPr>
                </a:tc>
                <a:tc>
                  <a:txBody>
                    <a:bodyPr/>
                    <a:lstStyle/>
                    <a:p>
                      <a:pPr>
                        <a:lnSpc>
                          <a:spcPct val="115000"/>
                        </a:lnSpc>
                        <a:spcAft>
                          <a:spcPts val="0"/>
                        </a:spcAft>
                      </a:pPr>
                      <a:r>
                        <a:rPr lang="ru-RU" sz="1200" dirty="0"/>
                        <a:t>Формировать видение своего «я» в мире </a:t>
                      </a:r>
                      <a:endParaRPr lang="ru-RU" sz="1200" dirty="0">
                        <a:latin typeface="Calibri"/>
                        <a:ea typeface="Calibri"/>
                        <a:cs typeface="Times New Roman"/>
                      </a:endParaRPr>
                    </a:p>
                  </a:txBody>
                  <a:tcPr marL="68580" marR="68580" marT="0" marB="0">
                    <a:solidFill>
                      <a:srgbClr val="EDF7E1"/>
                    </a:solidFill>
                  </a:tcPr>
                </a:tc>
                <a:tc>
                  <a:txBody>
                    <a:bodyPr/>
                    <a:lstStyle/>
                    <a:p>
                      <a:pPr>
                        <a:lnSpc>
                          <a:spcPct val="115000"/>
                        </a:lnSpc>
                        <a:spcAft>
                          <a:spcPts val="0"/>
                        </a:spcAft>
                      </a:pPr>
                      <a:r>
                        <a:rPr lang="ru-RU" sz="1200" dirty="0"/>
                        <a:t>Проявлять инициативу</a:t>
                      </a:r>
                      <a:endParaRPr lang="ru-RU" sz="1200" dirty="0">
                        <a:latin typeface="Calibri"/>
                        <a:ea typeface="Calibri"/>
                        <a:cs typeface="Times New Roman"/>
                      </a:endParaRPr>
                    </a:p>
                  </a:txBody>
                  <a:tcPr marL="68580" marR="68580" marT="0" marB="0">
                    <a:solidFill>
                      <a:srgbClr val="92D050"/>
                    </a:solidFill>
                  </a:tcPr>
                </a:tc>
                <a:extLst>
                  <a:ext uri="{0D108BD9-81ED-4DB2-BD59-A6C34878D82A}">
                    <a16:rowId xmlns:a16="http://schemas.microsoft.com/office/drawing/2014/main" val="10003"/>
                  </a:ext>
                </a:extLst>
              </a:tr>
              <a:tr h="1026114">
                <a:tc>
                  <a:txBody>
                    <a:bodyPr/>
                    <a:lstStyle/>
                    <a:p>
                      <a:pPr>
                        <a:lnSpc>
                          <a:spcPct val="115000"/>
                        </a:lnSpc>
                        <a:spcAft>
                          <a:spcPts val="0"/>
                        </a:spcAft>
                      </a:pPr>
                      <a:endParaRPr lang="ru-RU" sz="1100">
                        <a:latin typeface="Calibri"/>
                        <a:ea typeface="Calibri"/>
                        <a:cs typeface="Times New Roman"/>
                      </a:endParaRPr>
                    </a:p>
                  </a:txBody>
                  <a:tcPr marL="68580" marR="68580" marT="0" marB="0"/>
                </a:tc>
                <a:tc>
                  <a:txBody>
                    <a:bodyPr/>
                    <a:lstStyle/>
                    <a:p>
                      <a:pPr>
                        <a:lnSpc>
                          <a:spcPct val="115000"/>
                        </a:lnSpc>
                        <a:spcAft>
                          <a:spcPts val="0"/>
                        </a:spcAft>
                      </a:pPr>
                      <a:r>
                        <a:rPr lang="ru-RU" sz="1200" dirty="0"/>
                        <a:t>Создавать предположения о действительности и интерпретировать ее </a:t>
                      </a:r>
                      <a:endParaRPr lang="ru-RU" sz="1200" dirty="0">
                        <a:latin typeface="Calibri"/>
                        <a:ea typeface="Calibri"/>
                        <a:cs typeface="Times New Roman"/>
                      </a:endParaRPr>
                    </a:p>
                  </a:txBody>
                  <a:tcPr marL="68580" marR="68580" marT="0" marB="0">
                    <a:solidFill>
                      <a:srgbClr val="C2E498"/>
                    </a:solidFill>
                  </a:tcPr>
                </a:tc>
                <a:tc>
                  <a:txBody>
                    <a:bodyPr/>
                    <a:lstStyle/>
                    <a:p>
                      <a:pPr>
                        <a:lnSpc>
                          <a:spcPct val="115000"/>
                        </a:lnSpc>
                        <a:spcAft>
                          <a:spcPts val="0"/>
                        </a:spcAft>
                      </a:pPr>
                      <a:r>
                        <a:rPr lang="ru-RU" sz="1200" dirty="0"/>
                        <a:t>Наращивать уверенность в себе</a:t>
                      </a:r>
                      <a:endParaRPr lang="ru-RU" sz="1200" dirty="0">
                        <a:latin typeface="Calibri"/>
                        <a:ea typeface="Calibri"/>
                        <a:cs typeface="Times New Roman"/>
                      </a:endParaRPr>
                    </a:p>
                  </a:txBody>
                  <a:tcPr marL="68580" marR="68580" marT="0" marB="0">
                    <a:solidFill>
                      <a:srgbClr val="EDF7E1"/>
                    </a:solidFill>
                  </a:tcPr>
                </a:tc>
                <a:tc>
                  <a:txBody>
                    <a:bodyPr/>
                    <a:lstStyle/>
                    <a:p>
                      <a:pPr>
                        <a:lnSpc>
                          <a:spcPct val="115000"/>
                        </a:lnSpc>
                        <a:spcAft>
                          <a:spcPts val="0"/>
                        </a:spcAft>
                      </a:pPr>
                      <a:r>
                        <a:rPr lang="ru-RU" sz="1200" dirty="0"/>
                        <a:t>Практиковаться, делать, действовать, пробовать вновь</a:t>
                      </a:r>
                      <a:endParaRPr lang="ru-RU" sz="1200" dirty="0">
                        <a:latin typeface="Calibri"/>
                        <a:ea typeface="Calibri"/>
                        <a:cs typeface="Times New Roman"/>
                      </a:endParaRPr>
                    </a:p>
                  </a:txBody>
                  <a:tcPr marL="68580" marR="68580" marT="0" marB="0">
                    <a:solidFill>
                      <a:srgbClr val="92D050"/>
                    </a:solidFill>
                  </a:tcPr>
                </a:tc>
                <a:extLst>
                  <a:ext uri="{0D108BD9-81ED-4DB2-BD59-A6C34878D82A}">
                    <a16:rowId xmlns:a16="http://schemas.microsoft.com/office/drawing/2014/main" val="10004"/>
                  </a:ext>
                </a:extLst>
              </a:tr>
              <a:tr h="1026114">
                <a:tc>
                  <a:txBody>
                    <a:bodyPr/>
                    <a:lstStyle/>
                    <a:p>
                      <a:pPr>
                        <a:lnSpc>
                          <a:spcPct val="115000"/>
                        </a:lnSpc>
                        <a:spcAft>
                          <a:spcPts val="0"/>
                        </a:spcAft>
                      </a:pPr>
                      <a:endParaRPr lang="ru-RU" sz="1100">
                        <a:latin typeface="Calibri"/>
                        <a:ea typeface="Calibri"/>
                        <a:cs typeface="Times New Roman"/>
                      </a:endParaRPr>
                    </a:p>
                  </a:txBody>
                  <a:tcPr marL="68580" marR="68580" marT="0" marB="0"/>
                </a:tc>
                <a:tc>
                  <a:txBody>
                    <a:bodyPr/>
                    <a:lstStyle/>
                    <a:p>
                      <a:pPr>
                        <a:lnSpc>
                          <a:spcPct val="115000"/>
                        </a:lnSpc>
                        <a:spcAft>
                          <a:spcPts val="0"/>
                        </a:spcAft>
                      </a:pPr>
                      <a:r>
                        <a:rPr lang="ru-RU" sz="1200" dirty="0"/>
                        <a:t>Использовать воображение, чтобы найти альтернативные варианты решения</a:t>
                      </a:r>
                      <a:endParaRPr lang="ru-RU" sz="1200" dirty="0">
                        <a:latin typeface="Calibri"/>
                        <a:ea typeface="Calibri"/>
                        <a:cs typeface="Times New Roman"/>
                      </a:endParaRPr>
                    </a:p>
                  </a:txBody>
                  <a:tcPr marL="68580" marR="68580" marT="0" marB="0">
                    <a:solidFill>
                      <a:srgbClr val="C2E498"/>
                    </a:solidFill>
                  </a:tcPr>
                </a:tc>
                <a:tc>
                  <a:txBody>
                    <a:bodyPr/>
                    <a:lstStyle/>
                    <a:p>
                      <a:pPr>
                        <a:lnSpc>
                          <a:spcPct val="115000"/>
                        </a:lnSpc>
                        <a:spcAft>
                          <a:spcPts val="0"/>
                        </a:spcAft>
                      </a:pPr>
                      <a:r>
                        <a:rPr lang="ru-RU" sz="1200" dirty="0"/>
                        <a:t>Развивать решительность </a:t>
                      </a:r>
                      <a:endParaRPr lang="ru-RU" sz="1200" dirty="0">
                        <a:latin typeface="Calibri"/>
                        <a:ea typeface="Calibri"/>
                        <a:cs typeface="Times New Roman"/>
                      </a:endParaRPr>
                    </a:p>
                  </a:txBody>
                  <a:tcPr marL="68580" marR="68580" marT="0" marB="0">
                    <a:solidFill>
                      <a:srgbClr val="EDF7E1"/>
                    </a:solidFill>
                  </a:tcPr>
                </a:tc>
                <a:tc>
                  <a:txBody>
                    <a:bodyPr/>
                    <a:lstStyle/>
                    <a:p>
                      <a:pPr>
                        <a:lnSpc>
                          <a:spcPct val="115000"/>
                        </a:lnSpc>
                        <a:spcAft>
                          <a:spcPts val="0"/>
                        </a:spcAft>
                      </a:pPr>
                      <a:r>
                        <a:rPr lang="ru-RU" sz="1200" dirty="0"/>
                        <a:t>Решать проблемы</a:t>
                      </a:r>
                      <a:endParaRPr lang="ru-RU" sz="1200" dirty="0">
                        <a:latin typeface="Calibri"/>
                        <a:ea typeface="Calibri"/>
                        <a:cs typeface="Times New Roman"/>
                      </a:endParaRPr>
                    </a:p>
                  </a:txBody>
                  <a:tcPr marL="68580" marR="68580" marT="0" marB="0">
                    <a:solidFill>
                      <a:srgbClr val="92D050"/>
                    </a:solidFill>
                  </a:tcPr>
                </a:tc>
                <a:extLst>
                  <a:ext uri="{0D108BD9-81ED-4DB2-BD59-A6C34878D82A}">
                    <a16:rowId xmlns:a16="http://schemas.microsoft.com/office/drawing/2014/main" val="10005"/>
                  </a:ext>
                </a:extLst>
              </a:tr>
              <a:tr h="1026114">
                <a:tc>
                  <a:txBody>
                    <a:bodyPr/>
                    <a:lstStyle/>
                    <a:p>
                      <a:pPr>
                        <a:lnSpc>
                          <a:spcPct val="115000"/>
                        </a:lnSpc>
                        <a:spcAft>
                          <a:spcPts val="0"/>
                        </a:spcAft>
                      </a:pPr>
                      <a:endParaRPr lang="ru-RU" sz="1100">
                        <a:latin typeface="Calibri"/>
                        <a:ea typeface="Calibri"/>
                        <a:cs typeface="Times New Roman"/>
                      </a:endParaRPr>
                    </a:p>
                  </a:txBody>
                  <a:tcPr marL="68580" marR="68580" marT="0" marB="0"/>
                </a:tc>
                <a:tc>
                  <a:txBody>
                    <a:bodyPr/>
                    <a:lstStyle/>
                    <a:p>
                      <a:pPr>
                        <a:lnSpc>
                          <a:spcPct val="115000"/>
                        </a:lnSpc>
                        <a:spcAft>
                          <a:spcPts val="0"/>
                        </a:spcAft>
                      </a:pPr>
                      <a:r>
                        <a:rPr lang="ru-RU" sz="1200" dirty="0"/>
                        <a:t>Размышлять и оценивать</a:t>
                      </a:r>
                      <a:endParaRPr lang="ru-RU" sz="1200" dirty="0">
                        <a:latin typeface="Calibri"/>
                        <a:ea typeface="Calibri"/>
                        <a:cs typeface="Times New Roman"/>
                      </a:endParaRPr>
                    </a:p>
                  </a:txBody>
                  <a:tcPr marL="68580" marR="68580" marT="0" marB="0">
                    <a:solidFill>
                      <a:srgbClr val="C2E498"/>
                    </a:solidFill>
                  </a:tcPr>
                </a:tc>
                <a:tc>
                  <a:txBody>
                    <a:bodyPr/>
                    <a:lstStyle/>
                    <a:p>
                      <a:pPr>
                        <a:lnSpc>
                          <a:spcPct val="115000"/>
                        </a:lnSpc>
                        <a:spcAft>
                          <a:spcPts val="0"/>
                        </a:spcAft>
                      </a:pPr>
                      <a:r>
                        <a:rPr lang="ru-RU" sz="1200" dirty="0"/>
                        <a:t>Доверчиво реагировать на собственные бессознательные силы</a:t>
                      </a:r>
                      <a:endParaRPr lang="ru-RU" sz="1200" dirty="0">
                        <a:latin typeface="Calibri"/>
                        <a:ea typeface="Calibri"/>
                        <a:cs typeface="Times New Roman"/>
                      </a:endParaRPr>
                    </a:p>
                  </a:txBody>
                  <a:tcPr marL="68580" marR="68580" marT="0" marB="0">
                    <a:solidFill>
                      <a:srgbClr val="EDF7E1"/>
                    </a:solidFill>
                  </a:tcPr>
                </a:tc>
                <a:tc>
                  <a:txBody>
                    <a:bodyPr/>
                    <a:lstStyle/>
                    <a:p>
                      <a:pPr>
                        <a:lnSpc>
                          <a:spcPct val="115000"/>
                        </a:lnSpc>
                        <a:spcAft>
                          <a:spcPts val="0"/>
                        </a:spcAft>
                      </a:pPr>
                      <a:r>
                        <a:rPr lang="ru-RU" sz="1200" dirty="0"/>
                        <a:t>Влиять на ход событий</a:t>
                      </a:r>
                      <a:endParaRPr lang="ru-RU" sz="1200" dirty="0">
                        <a:latin typeface="Calibri"/>
                        <a:ea typeface="Calibri"/>
                        <a:cs typeface="Times New Roman"/>
                      </a:endParaRPr>
                    </a:p>
                  </a:txBody>
                  <a:tcPr marL="68580" marR="68580" marT="0" marB="0">
                    <a:solidFill>
                      <a:srgbClr val="92D050"/>
                    </a:solidFill>
                  </a:tcPr>
                </a:tc>
                <a:extLst>
                  <a:ext uri="{0D108BD9-81ED-4DB2-BD59-A6C34878D82A}">
                    <a16:rowId xmlns:a16="http://schemas.microsoft.com/office/drawing/2014/main" val="10006"/>
                  </a:ext>
                </a:extLst>
              </a:tr>
            </a:tbl>
          </a:graphicData>
        </a:graphic>
      </p:graphicFrame>
      <p:graphicFrame>
        <p:nvGraphicFramePr>
          <p:cNvPr id="8" name="Таблица 7"/>
          <p:cNvGraphicFramePr>
            <a:graphicFrameLocks noGrp="1"/>
          </p:cNvGraphicFramePr>
          <p:nvPr/>
        </p:nvGraphicFramePr>
        <p:xfrm>
          <a:off x="575816" y="611485"/>
          <a:ext cx="8856982" cy="426335"/>
        </p:xfrm>
        <a:graphic>
          <a:graphicData uri="http://schemas.openxmlformats.org/drawingml/2006/table">
            <a:tbl>
              <a:tblPr>
                <a:tableStyleId>{2D5ABB26-0587-4C30-8999-92F81FD0307C}</a:tableStyleId>
              </a:tblPr>
              <a:tblGrid>
                <a:gridCol w="2134768">
                  <a:extLst>
                    <a:ext uri="{9D8B030D-6E8A-4147-A177-3AD203B41FA5}">
                      <a16:colId xmlns:a16="http://schemas.microsoft.com/office/drawing/2014/main" val="20000"/>
                    </a:ext>
                  </a:extLst>
                </a:gridCol>
                <a:gridCol w="2142920">
                  <a:extLst>
                    <a:ext uri="{9D8B030D-6E8A-4147-A177-3AD203B41FA5}">
                      <a16:colId xmlns:a16="http://schemas.microsoft.com/office/drawing/2014/main" val="20001"/>
                    </a:ext>
                  </a:extLst>
                </a:gridCol>
                <a:gridCol w="2289647">
                  <a:extLst>
                    <a:ext uri="{9D8B030D-6E8A-4147-A177-3AD203B41FA5}">
                      <a16:colId xmlns:a16="http://schemas.microsoft.com/office/drawing/2014/main" val="20002"/>
                    </a:ext>
                  </a:extLst>
                </a:gridCol>
                <a:gridCol w="2289647">
                  <a:extLst>
                    <a:ext uri="{9D8B030D-6E8A-4147-A177-3AD203B41FA5}">
                      <a16:colId xmlns:a16="http://schemas.microsoft.com/office/drawing/2014/main" val="20003"/>
                    </a:ext>
                  </a:extLst>
                </a:gridCol>
              </a:tblGrid>
              <a:tr h="216023">
                <a:tc rowSpan="2">
                  <a:txBody>
                    <a:bodyPr/>
                    <a:lstStyle/>
                    <a:p>
                      <a:pPr>
                        <a:lnSpc>
                          <a:spcPct val="115000"/>
                        </a:lnSpc>
                        <a:spcAft>
                          <a:spcPts val="0"/>
                        </a:spcAft>
                      </a:pPr>
                      <a:endParaRPr lang="ru-RU" sz="1200" b="1" dirty="0">
                        <a:latin typeface="Calibri" pitchFamily="34" charset="0"/>
                        <a:ea typeface="Calibri"/>
                        <a:cs typeface="Times New Roman"/>
                      </a:endParaRPr>
                    </a:p>
                  </a:txBody>
                  <a:tcPr marL="45536" marR="45536" marT="0" marB="0"/>
                </a:tc>
                <a:tc gridSpan="3">
                  <a:txBody>
                    <a:bodyPr/>
                    <a:lstStyle/>
                    <a:p>
                      <a:pPr algn="ctr">
                        <a:lnSpc>
                          <a:spcPct val="115000"/>
                        </a:lnSpc>
                        <a:spcAft>
                          <a:spcPts val="0"/>
                        </a:spcAft>
                      </a:pPr>
                      <a:r>
                        <a:rPr lang="ru-RU" sz="1200" b="1" dirty="0"/>
                        <a:t>Виды обучения</a:t>
                      </a:r>
                      <a:endParaRPr lang="ru-RU" sz="1200" b="1" dirty="0">
                        <a:latin typeface="Calibri" pitchFamily="34" charset="0"/>
                        <a:ea typeface="Calibri"/>
                        <a:cs typeface="Times New Roman"/>
                      </a:endParaRPr>
                    </a:p>
                  </a:txBody>
                  <a:tcPr marL="45536" marR="45536"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0">
                <a:tc vMerge="1">
                  <a:txBody>
                    <a:bodyPr/>
                    <a:lstStyle/>
                    <a:p>
                      <a:endParaRPr lang="ru-RU"/>
                    </a:p>
                  </a:txBody>
                  <a:tcPr/>
                </a:tc>
                <a:tc>
                  <a:txBody>
                    <a:bodyPr/>
                    <a:lstStyle/>
                    <a:p>
                      <a:pPr algn="ctr">
                        <a:lnSpc>
                          <a:spcPct val="115000"/>
                        </a:lnSpc>
                        <a:spcAft>
                          <a:spcPts val="0"/>
                        </a:spcAft>
                      </a:pPr>
                      <a:r>
                        <a:rPr lang="ru-RU" sz="1200" b="1" dirty="0"/>
                        <a:t>Естественный </a:t>
                      </a:r>
                      <a:endParaRPr lang="ru-RU" sz="1200" b="1" dirty="0">
                        <a:latin typeface="Calibri" pitchFamily="34" charset="0"/>
                        <a:ea typeface="Calibri"/>
                        <a:cs typeface="Times New Roman"/>
                      </a:endParaRPr>
                    </a:p>
                  </a:txBody>
                  <a:tcPr marL="45536" marR="45536" marT="0" marB="0">
                    <a:solidFill>
                      <a:srgbClr val="C2E498"/>
                    </a:solidFill>
                  </a:tcPr>
                </a:tc>
                <a:tc>
                  <a:txBody>
                    <a:bodyPr/>
                    <a:lstStyle/>
                    <a:p>
                      <a:pPr algn="ctr">
                        <a:lnSpc>
                          <a:spcPct val="115000"/>
                        </a:lnSpc>
                        <a:spcAft>
                          <a:spcPts val="0"/>
                        </a:spcAft>
                      </a:pPr>
                      <a:r>
                        <a:rPr lang="ru-RU" sz="1200" b="1" dirty="0"/>
                        <a:t>Формальный</a:t>
                      </a:r>
                      <a:endParaRPr lang="ru-RU" sz="1200" b="1" dirty="0">
                        <a:latin typeface="Calibri" pitchFamily="34" charset="0"/>
                        <a:ea typeface="Calibri"/>
                        <a:cs typeface="Times New Roman"/>
                      </a:endParaRPr>
                    </a:p>
                  </a:txBody>
                  <a:tcPr marL="45536" marR="45536" marT="0" marB="0">
                    <a:solidFill>
                      <a:srgbClr val="EDF7E1"/>
                    </a:solidFill>
                  </a:tcPr>
                </a:tc>
                <a:tc>
                  <a:txBody>
                    <a:bodyPr/>
                    <a:lstStyle/>
                    <a:p>
                      <a:pPr algn="ctr">
                        <a:lnSpc>
                          <a:spcPct val="115000"/>
                        </a:lnSpc>
                        <a:spcAft>
                          <a:spcPts val="0"/>
                        </a:spcAft>
                      </a:pPr>
                      <a:r>
                        <a:rPr lang="ru-RU" sz="1200" b="1" dirty="0"/>
                        <a:t>Личный </a:t>
                      </a:r>
                      <a:endParaRPr lang="ru-RU" sz="1200" b="1" dirty="0">
                        <a:latin typeface="Calibri" pitchFamily="34" charset="0"/>
                        <a:ea typeface="Calibri"/>
                        <a:cs typeface="Times New Roman"/>
                      </a:endParaRPr>
                    </a:p>
                  </a:txBody>
                  <a:tcPr marL="45536" marR="45536" marT="0" marB="0">
                    <a:solidFill>
                      <a:srgbClr val="92D050"/>
                    </a:solidFill>
                  </a:tcPr>
                </a:tc>
                <a:extLst>
                  <a:ext uri="{0D108BD9-81ED-4DB2-BD59-A6C34878D82A}">
                    <a16:rowId xmlns:a16="http://schemas.microsoft.com/office/drawing/2014/main" val="10001"/>
                  </a:ext>
                </a:extLst>
              </a:tr>
            </a:tbl>
          </a:graphicData>
        </a:graphic>
      </p:graphicFrame>
      <p:sp>
        <p:nvSpPr>
          <p:cNvPr id="11" name="TextBox 10"/>
          <p:cNvSpPr txBox="1"/>
          <p:nvPr/>
        </p:nvSpPr>
        <p:spPr>
          <a:xfrm>
            <a:off x="575816" y="7092205"/>
            <a:ext cx="9361040" cy="636200"/>
          </a:xfrm>
          <a:prstGeom prst="rect">
            <a:avLst/>
          </a:prstGeom>
          <a:noFill/>
        </p:spPr>
        <p:txBody>
          <a:bodyPr wrap="square" rtlCol="0">
            <a:spAutoFit/>
          </a:bodyPr>
          <a:lstStyle/>
          <a:p>
            <a:r>
              <a:rPr lang="en-US" sz="1000" dirty="0" smtClean="0">
                <a:latin typeface="Calibri" pitchFamily="34" charset="0"/>
              </a:rPr>
              <a:t>Learning to Learn: International perspectives from theory and practice 1st Edition</a:t>
            </a:r>
          </a:p>
          <a:p>
            <a:r>
              <a:rPr lang="en-US" sz="1000" dirty="0" smtClean="0"/>
              <a:t>by </a:t>
            </a:r>
            <a:r>
              <a:rPr lang="en-US" sz="1000" dirty="0" smtClean="0">
                <a:hlinkClick r:id="rId2"/>
              </a:rPr>
              <a:t>Ruth </a:t>
            </a:r>
            <a:r>
              <a:rPr lang="en-US" sz="1000" dirty="0" err="1" smtClean="0">
                <a:hlinkClick r:id="rId2"/>
              </a:rPr>
              <a:t>Deakin</a:t>
            </a:r>
            <a:r>
              <a:rPr lang="en-US" sz="1000" dirty="0" smtClean="0">
                <a:hlinkClick r:id="rId2"/>
              </a:rPr>
              <a:t> Crick</a:t>
            </a:r>
            <a:r>
              <a:rPr lang="en-US" sz="1000" dirty="0" smtClean="0"/>
              <a:t> (Editor), </a:t>
            </a:r>
            <a:r>
              <a:rPr lang="en-US" sz="1000" dirty="0" smtClean="0">
                <a:hlinkClick r:id="rId3"/>
              </a:rPr>
              <a:t>CRISTINA STRINGHER</a:t>
            </a:r>
            <a:r>
              <a:rPr lang="en-US" sz="1000" dirty="0" smtClean="0"/>
              <a:t> (Editor), </a:t>
            </a:r>
            <a:r>
              <a:rPr lang="en-US" sz="1000" dirty="0" smtClean="0">
                <a:hlinkClick r:id="rId4"/>
              </a:rPr>
              <a:t>Kai </a:t>
            </a:r>
            <a:r>
              <a:rPr lang="en-US" sz="1000" dirty="0" err="1" smtClean="0">
                <a:hlinkClick r:id="rId4"/>
              </a:rPr>
              <a:t>Ren</a:t>
            </a:r>
            <a:r>
              <a:rPr lang="en-US" sz="1000" dirty="0" smtClean="0"/>
              <a:t> (Editor)</a:t>
            </a:r>
          </a:p>
          <a:p>
            <a:endParaRPr lang="ru-RU" dirty="0"/>
          </a:p>
        </p:txBody>
      </p:sp>
      <p:sp>
        <p:nvSpPr>
          <p:cNvPr id="12" name="Номер слайда 11"/>
          <p:cNvSpPr>
            <a:spLocks noGrp="1"/>
          </p:cNvSpPr>
          <p:nvPr>
            <p:ph type="sldNum" idx="12"/>
          </p:nvPr>
        </p:nvSpPr>
        <p:spPr/>
        <p:txBody>
          <a:bodyPr/>
          <a:lstStyle/>
          <a:p>
            <a:pPr>
              <a:defRPr/>
            </a:pPr>
            <a:fld id="{5B3C2506-B21D-4249-98F7-5EBB34377091}" type="slidenum">
              <a:rPr lang="en-GB" smtClean="0"/>
              <a:pPr>
                <a:defRPr/>
              </a:pPr>
              <a:t>36</a:t>
            </a:fld>
            <a:endParaRPr lang="en-GB"/>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
          <p:cNvSpPr>
            <a:spLocks noChangeArrowheads="1"/>
          </p:cNvSpPr>
          <p:nvPr/>
        </p:nvSpPr>
        <p:spPr bwMode="auto">
          <a:xfrm>
            <a:off x="575816" y="6660157"/>
            <a:ext cx="72008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Адаптация</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из</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Gibbons, M. (1990). A Working Model of the Learning-How-to-Learn Process. In: R.M. Smith (Ed.), Learning to Learn Across the Lifespan.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San</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Francisco</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Jossey-Bass</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pp</a:t>
            </a: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64-97.</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575816" y="251445"/>
            <a:ext cx="6192688" cy="349968"/>
          </a:xfrm>
          <a:prstGeom prst="rect">
            <a:avLst/>
          </a:prstGeom>
          <a:noFill/>
        </p:spPr>
        <p:txBody>
          <a:bodyPr wrap="square" rtlCol="0">
            <a:spAutoFit/>
          </a:bodyPr>
          <a:lstStyle/>
          <a:p>
            <a:r>
              <a:rPr lang="en-US" dirty="0" err="1" smtClean="0"/>
              <a:t>Bidimensional</a:t>
            </a:r>
            <a:r>
              <a:rPr lang="en-US" dirty="0" smtClean="0"/>
              <a:t> matrix (</a:t>
            </a:r>
            <a:r>
              <a:rPr lang="ru-RU" dirty="0" smtClean="0"/>
              <a:t>5</a:t>
            </a:r>
            <a:r>
              <a:rPr lang="en-US" dirty="0" smtClean="0"/>
              <a:t>/5)</a:t>
            </a:r>
            <a:endParaRPr lang="ru-RU" dirty="0"/>
          </a:p>
        </p:txBody>
      </p:sp>
      <p:graphicFrame>
        <p:nvGraphicFramePr>
          <p:cNvPr id="8" name="Таблица 7"/>
          <p:cNvGraphicFramePr>
            <a:graphicFrameLocks noGrp="1"/>
          </p:cNvGraphicFramePr>
          <p:nvPr/>
        </p:nvGraphicFramePr>
        <p:xfrm>
          <a:off x="575816" y="827509"/>
          <a:ext cx="8856982" cy="426335"/>
        </p:xfrm>
        <a:graphic>
          <a:graphicData uri="http://schemas.openxmlformats.org/drawingml/2006/table">
            <a:tbl>
              <a:tblPr>
                <a:tableStyleId>{2D5ABB26-0587-4C30-8999-92F81FD0307C}</a:tableStyleId>
              </a:tblPr>
              <a:tblGrid>
                <a:gridCol w="2134768">
                  <a:extLst>
                    <a:ext uri="{9D8B030D-6E8A-4147-A177-3AD203B41FA5}">
                      <a16:colId xmlns:a16="http://schemas.microsoft.com/office/drawing/2014/main" val="20000"/>
                    </a:ext>
                  </a:extLst>
                </a:gridCol>
                <a:gridCol w="2142920">
                  <a:extLst>
                    <a:ext uri="{9D8B030D-6E8A-4147-A177-3AD203B41FA5}">
                      <a16:colId xmlns:a16="http://schemas.microsoft.com/office/drawing/2014/main" val="20001"/>
                    </a:ext>
                  </a:extLst>
                </a:gridCol>
                <a:gridCol w="2289647">
                  <a:extLst>
                    <a:ext uri="{9D8B030D-6E8A-4147-A177-3AD203B41FA5}">
                      <a16:colId xmlns:a16="http://schemas.microsoft.com/office/drawing/2014/main" val="20002"/>
                    </a:ext>
                  </a:extLst>
                </a:gridCol>
                <a:gridCol w="2289647">
                  <a:extLst>
                    <a:ext uri="{9D8B030D-6E8A-4147-A177-3AD203B41FA5}">
                      <a16:colId xmlns:a16="http://schemas.microsoft.com/office/drawing/2014/main" val="20003"/>
                    </a:ext>
                  </a:extLst>
                </a:gridCol>
              </a:tblGrid>
              <a:tr h="216023">
                <a:tc rowSpan="2">
                  <a:txBody>
                    <a:bodyPr/>
                    <a:lstStyle/>
                    <a:p>
                      <a:pPr>
                        <a:lnSpc>
                          <a:spcPct val="115000"/>
                        </a:lnSpc>
                        <a:spcAft>
                          <a:spcPts val="0"/>
                        </a:spcAft>
                      </a:pPr>
                      <a:endParaRPr lang="ru-RU" sz="1200" b="1" dirty="0">
                        <a:latin typeface="Calibri" pitchFamily="34" charset="0"/>
                        <a:ea typeface="Calibri"/>
                        <a:cs typeface="Times New Roman"/>
                      </a:endParaRPr>
                    </a:p>
                  </a:txBody>
                  <a:tcPr marL="45536" marR="45536" marT="0" marB="0"/>
                </a:tc>
                <a:tc gridSpan="3">
                  <a:txBody>
                    <a:bodyPr/>
                    <a:lstStyle/>
                    <a:p>
                      <a:pPr algn="ctr">
                        <a:lnSpc>
                          <a:spcPct val="115000"/>
                        </a:lnSpc>
                        <a:spcAft>
                          <a:spcPts val="0"/>
                        </a:spcAft>
                      </a:pPr>
                      <a:r>
                        <a:rPr lang="ru-RU" sz="1200" b="1" dirty="0"/>
                        <a:t>Виды обучения</a:t>
                      </a:r>
                      <a:endParaRPr lang="ru-RU" sz="1200" b="1" dirty="0">
                        <a:latin typeface="Calibri" pitchFamily="34" charset="0"/>
                        <a:ea typeface="Calibri"/>
                        <a:cs typeface="Times New Roman"/>
                      </a:endParaRPr>
                    </a:p>
                  </a:txBody>
                  <a:tcPr marL="45536" marR="45536"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0">
                <a:tc vMerge="1">
                  <a:txBody>
                    <a:bodyPr/>
                    <a:lstStyle/>
                    <a:p>
                      <a:endParaRPr lang="ru-RU"/>
                    </a:p>
                  </a:txBody>
                  <a:tcPr/>
                </a:tc>
                <a:tc>
                  <a:txBody>
                    <a:bodyPr/>
                    <a:lstStyle/>
                    <a:p>
                      <a:pPr algn="ctr">
                        <a:lnSpc>
                          <a:spcPct val="115000"/>
                        </a:lnSpc>
                        <a:spcAft>
                          <a:spcPts val="0"/>
                        </a:spcAft>
                      </a:pPr>
                      <a:r>
                        <a:rPr lang="ru-RU" sz="1200" b="1" dirty="0"/>
                        <a:t>Естественный </a:t>
                      </a:r>
                      <a:endParaRPr lang="ru-RU" sz="1200" b="1" dirty="0">
                        <a:latin typeface="Calibri" pitchFamily="34" charset="0"/>
                        <a:ea typeface="Calibri"/>
                        <a:cs typeface="Times New Roman"/>
                      </a:endParaRPr>
                    </a:p>
                  </a:txBody>
                  <a:tcPr marL="45536" marR="45536" marT="0" marB="0">
                    <a:solidFill>
                      <a:srgbClr val="C2E498"/>
                    </a:solidFill>
                  </a:tcPr>
                </a:tc>
                <a:tc>
                  <a:txBody>
                    <a:bodyPr/>
                    <a:lstStyle/>
                    <a:p>
                      <a:pPr algn="ctr">
                        <a:lnSpc>
                          <a:spcPct val="115000"/>
                        </a:lnSpc>
                        <a:spcAft>
                          <a:spcPts val="0"/>
                        </a:spcAft>
                      </a:pPr>
                      <a:r>
                        <a:rPr lang="ru-RU" sz="1200" b="1" dirty="0"/>
                        <a:t>Формальный</a:t>
                      </a:r>
                      <a:endParaRPr lang="ru-RU" sz="1200" b="1" dirty="0">
                        <a:latin typeface="Calibri" pitchFamily="34" charset="0"/>
                        <a:ea typeface="Calibri"/>
                        <a:cs typeface="Times New Roman"/>
                      </a:endParaRPr>
                    </a:p>
                  </a:txBody>
                  <a:tcPr marL="45536" marR="45536" marT="0" marB="0">
                    <a:solidFill>
                      <a:srgbClr val="EDF7E1"/>
                    </a:solidFill>
                  </a:tcPr>
                </a:tc>
                <a:tc>
                  <a:txBody>
                    <a:bodyPr/>
                    <a:lstStyle/>
                    <a:p>
                      <a:pPr algn="ctr">
                        <a:lnSpc>
                          <a:spcPct val="115000"/>
                        </a:lnSpc>
                        <a:spcAft>
                          <a:spcPts val="0"/>
                        </a:spcAft>
                      </a:pPr>
                      <a:r>
                        <a:rPr lang="ru-RU" sz="1200" b="1" dirty="0"/>
                        <a:t>Личный </a:t>
                      </a:r>
                      <a:endParaRPr lang="ru-RU" sz="1200" b="1" dirty="0">
                        <a:latin typeface="Calibri" pitchFamily="34" charset="0"/>
                        <a:ea typeface="Calibri"/>
                        <a:cs typeface="Times New Roman"/>
                      </a:endParaRPr>
                    </a:p>
                  </a:txBody>
                  <a:tcPr marL="45536" marR="45536" marT="0" marB="0">
                    <a:solidFill>
                      <a:srgbClr val="92D050"/>
                    </a:solidFill>
                  </a:tcPr>
                </a:tc>
                <a:extLst>
                  <a:ext uri="{0D108BD9-81ED-4DB2-BD59-A6C34878D82A}">
                    <a16:rowId xmlns:a16="http://schemas.microsoft.com/office/drawing/2014/main" val="10001"/>
                  </a:ext>
                </a:extLst>
              </a:tr>
            </a:tbl>
          </a:graphicData>
        </a:graphic>
      </p:graphicFrame>
      <p:graphicFrame>
        <p:nvGraphicFramePr>
          <p:cNvPr id="9" name="Таблица 8"/>
          <p:cNvGraphicFramePr>
            <a:graphicFrameLocks noGrp="1"/>
          </p:cNvGraphicFramePr>
          <p:nvPr/>
        </p:nvGraphicFramePr>
        <p:xfrm>
          <a:off x="431800" y="1331565"/>
          <a:ext cx="9073008" cy="4480278"/>
        </p:xfrm>
        <a:graphic>
          <a:graphicData uri="http://schemas.openxmlformats.org/drawingml/2006/table">
            <a:tbl>
              <a:tblPr>
                <a:tableStyleId>{2D5ABB26-0587-4C30-8999-92F81FD0307C}</a:tableStyleId>
              </a:tblPr>
              <a:tblGrid>
                <a:gridCol w="2249545">
                  <a:extLst>
                    <a:ext uri="{9D8B030D-6E8A-4147-A177-3AD203B41FA5}">
                      <a16:colId xmlns:a16="http://schemas.microsoft.com/office/drawing/2014/main" val="20000"/>
                    </a:ext>
                  </a:extLst>
                </a:gridCol>
                <a:gridCol w="2142943">
                  <a:extLst>
                    <a:ext uri="{9D8B030D-6E8A-4147-A177-3AD203B41FA5}">
                      <a16:colId xmlns:a16="http://schemas.microsoft.com/office/drawing/2014/main" val="20001"/>
                    </a:ext>
                  </a:extLst>
                </a:gridCol>
                <a:gridCol w="2304256">
                  <a:extLst>
                    <a:ext uri="{9D8B030D-6E8A-4147-A177-3AD203B41FA5}">
                      <a16:colId xmlns:a16="http://schemas.microsoft.com/office/drawing/2014/main" val="20002"/>
                    </a:ext>
                  </a:extLst>
                </a:gridCol>
                <a:gridCol w="2376264">
                  <a:extLst>
                    <a:ext uri="{9D8B030D-6E8A-4147-A177-3AD203B41FA5}">
                      <a16:colId xmlns:a16="http://schemas.microsoft.com/office/drawing/2014/main" val="20003"/>
                    </a:ext>
                  </a:extLst>
                </a:gridCol>
              </a:tblGrid>
              <a:tr h="344637">
                <a:tc>
                  <a:txBody>
                    <a:bodyPr/>
                    <a:lstStyle/>
                    <a:p>
                      <a:pPr algn="ctr">
                        <a:lnSpc>
                          <a:spcPct val="115000"/>
                        </a:lnSpc>
                        <a:spcAft>
                          <a:spcPts val="0"/>
                        </a:spcAft>
                      </a:pPr>
                      <a:r>
                        <a:rPr lang="ru-RU" sz="1200" b="1" dirty="0"/>
                        <a:t>ДОМЕНЫ</a:t>
                      </a:r>
                      <a:endParaRPr lang="ru-RU" sz="1200" b="1" dirty="0">
                        <a:latin typeface="Calibri"/>
                        <a:ea typeface="Calibri"/>
                        <a:cs typeface="Times New Roman"/>
                      </a:endParaRPr>
                    </a:p>
                  </a:txBody>
                  <a:tcPr marL="61299" marR="61299" marT="0" marB="0"/>
                </a:tc>
                <a:tc>
                  <a:txBody>
                    <a:bodyPr/>
                    <a:lstStyle/>
                    <a:p>
                      <a:pPr algn="ctr">
                        <a:lnSpc>
                          <a:spcPct val="115000"/>
                        </a:lnSpc>
                        <a:spcAft>
                          <a:spcPts val="0"/>
                        </a:spcAft>
                      </a:pPr>
                      <a:r>
                        <a:rPr lang="ru-RU" sz="1200" b="1" dirty="0"/>
                        <a:t>Технико-исполнительный </a:t>
                      </a:r>
                      <a:endParaRPr lang="ru-RU" sz="1200" b="1" dirty="0">
                        <a:latin typeface="Calibri"/>
                        <a:ea typeface="Calibri"/>
                        <a:cs typeface="Times New Roman"/>
                      </a:endParaRPr>
                    </a:p>
                  </a:txBody>
                  <a:tcPr marL="61299" marR="61299" marT="0" marB="0">
                    <a:solidFill>
                      <a:srgbClr val="C2E498"/>
                    </a:solidFill>
                  </a:tcPr>
                </a:tc>
                <a:tc>
                  <a:txBody>
                    <a:bodyPr/>
                    <a:lstStyle/>
                    <a:p>
                      <a:pPr algn="ctr">
                        <a:lnSpc>
                          <a:spcPct val="115000"/>
                        </a:lnSpc>
                        <a:spcAft>
                          <a:spcPts val="0"/>
                        </a:spcAft>
                      </a:pPr>
                      <a:r>
                        <a:rPr lang="ru-RU" sz="1200" b="1" dirty="0"/>
                        <a:t>Социальный </a:t>
                      </a:r>
                      <a:endParaRPr lang="ru-RU" sz="1200" b="1" dirty="0">
                        <a:latin typeface="Calibri"/>
                        <a:ea typeface="Calibri"/>
                        <a:cs typeface="Times New Roman"/>
                      </a:endParaRPr>
                    </a:p>
                  </a:txBody>
                  <a:tcPr marL="61299" marR="61299" marT="0" marB="0">
                    <a:solidFill>
                      <a:srgbClr val="EDF7E1"/>
                    </a:solidFill>
                  </a:tcPr>
                </a:tc>
                <a:tc>
                  <a:txBody>
                    <a:bodyPr/>
                    <a:lstStyle/>
                    <a:p>
                      <a:pPr algn="ctr">
                        <a:lnSpc>
                          <a:spcPct val="115000"/>
                        </a:lnSpc>
                        <a:spcAft>
                          <a:spcPts val="0"/>
                        </a:spcAft>
                      </a:pPr>
                      <a:r>
                        <a:rPr lang="ru-RU" sz="1200" b="1" dirty="0"/>
                        <a:t>Развивающий </a:t>
                      </a:r>
                      <a:endParaRPr lang="ru-RU" sz="1200" b="1" dirty="0">
                        <a:latin typeface="Calibri"/>
                        <a:ea typeface="Calibri"/>
                        <a:cs typeface="Times New Roman"/>
                      </a:endParaRPr>
                    </a:p>
                  </a:txBody>
                  <a:tcPr marL="61299" marR="61299" marT="0" marB="0">
                    <a:solidFill>
                      <a:srgbClr val="92D050"/>
                    </a:solidFill>
                  </a:tcPr>
                </a:tc>
                <a:extLst>
                  <a:ext uri="{0D108BD9-81ED-4DB2-BD59-A6C34878D82A}">
                    <a16:rowId xmlns:a16="http://schemas.microsoft.com/office/drawing/2014/main" val="10000"/>
                  </a:ext>
                </a:extLst>
              </a:tr>
              <a:tr h="1378547">
                <a:tc>
                  <a:txBody>
                    <a:bodyPr/>
                    <a:lstStyle/>
                    <a:p>
                      <a:pPr>
                        <a:lnSpc>
                          <a:spcPct val="115000"/>
                        </a:lnSpc>
                        <a:spcAft>
                          <a:spcPts val="0"/>
                        </a:spcAft>
                      </a:pPr>
                      <a:endParaRPr lang="ru-RU" sz="1000">
                        <a:latin typeface="Calibri"/>
                        <a:ea typeface="Calibri"/>
                        <a:cs typeface="Times New Roman"/>
                      </a:endParaRPr>
                    </a:p>
                  </a:txBody>
                  <a:tcPr marL="61299" marR="61299" marT="0" marB="0"/>
                </a:tc>
                <a:tc>
                  <a:txBody>
                    <a:bodyPr/>
                    <a:lstStyle/>
                    <a:p>
                      <a:pPr>
                        <a:lnSpc>
                          <a:spcPct val="115000"/>
                        </a:lnSpc>
                        <a:spcAft>
                          <a:spcPts val="0"/>
                        </a:spcAft>
                      </a:pPr>
                      <a:r>
                        <a:rPr lang="ru-RU" sz="1200" i="1" dirty="0"/>
                        <a:t>Делать – это учиться  и учиться делать – это учиться тому, как учиться</a:t>
                      </a:r>
                      <a:endParaRPr lang="ru-RU" sz="1200" i="1" dirty="0">
                        <a:latin typeface="Calibri"/>
                        <a:ea typeface="Calibri"/>
                        <a:cs typeface="Times New Roman"/>
                      </a:endParaRPr>
                    </a:p>
                  </a:txBody>
                  <a:tcPr marL="61299" marR="61299" marT="0" marB="0">
                    <a:solidFill>
                      <a:srgbClr val="C2E498"/>
                    </a:solidFill>
                  </a:tcPr>
                </a:tc>
                <a:tc>
                  <a:txBody>
                    <a:bodyPr/>
                    <a:lstStyle/>
                    <a:p>
                      <a:pPr>
                        <a:lnSpc>
                          <a:spcPct val="115000"/>
                        </a:lnSpc>
                        <a:spcAft>
                          <a:spcPts val="0"/>
                        </a:spcAft>
                      </a:pPr>
                      <a:r>
                        <a:rPr lang="ru-RU" sz="1200" i="1" dirty="0"/>
                        <a:t>Иметь отношения с другими – это учиться и учиться иметь эти отношения – это учиться тому, как учиться</a:t>
                      </a:r>
                      <a:endParaRPr lang="ru-RU" sz="1200" i="1" dirty="0">
                        <a:latin typeface="Calibri"/>
                        <a:ea typeface="Calibri"/>
                        <a:cs typeface="Times New Roman"/>
                      </a:endParaRPr>
                    </a:p>
                  </a:txBody>
                  <a:tcPr marL="61299" marR="61299" marT="0" marB="0">
                    <a:solidFill>
                      <a:srgbClr val="EDF7E1"/>
                    </a:solidFill>
                  </a:tcPr>
                </a:tc>
                <a:tc>
                  <a:txBody>
                    <a:bodyPr/>
                    <a:lstStyle/>
                    <a:p>
                      <a:pPr>
                        <a:lnSpc>
                          <a:spcPct val="115000"/>
                        </a:lnSpc>
                        <a:spcAft>
                          <a:spcPts val="0"/>
                        </a:spcAft>
                      </a:pPr>
                      <a:r>
                        <a:rPr lang="ru-RU" sz="1200" i="1" dirty="0"/>
                        <a:t>Учиться – это становиться самим собой и расширять собственные права и возможности через обучение – это учиться тому, как учиться </a:t>
                      </a:r>
                      <a:endParaRPr lang="ru-RU" sz="1200" i="1" dirty="0">
                        <a:latin typeface="Calibri"/>
                        <a:ea typeface="Calibri"/>
                        <a:cs typeface="Times New Roman"/>
                      </a:endParaRPr>
                    </a:p>
                  </a:txBody>
                  <a:tcPr marL="61299" marR="61299" marT="0" marB="0">
                    <a:solidFill>
                      <a:srgbClr val="92D050"/>
                    </a:solidFill>
                  </a:tcPr>
                </a:tc>
                <a:extLst>
                  <a:ext uri="{0D108BD9-81ED-4DB2-BD59-A6C34878D82A}">
                    <a16:rowId xmlns:a16="http://schemas.microsoft.com/office/drawing/2014/main" val="10001"/>
                  </a:ext>
                </a:extLst>
              </a:tr>
              <a:tr h="344637">
                <a:tc>
                  <a:txBody>
                    <a:bodyPr/>
                    <a:lstStyle/>
                    <a:p>
                      <a:pPr algn="ctr">
                        <a:lnSpc>
                          <a:spcPct val="115000"/>
                        </a:lnSpc>
                        <a:spcAft>
                          <a:spcPts val="0"/>
                        </a:spcAft>
                      </a:pPr>
                      <a:r>
                        <a:rPr lang="ru-RU" sz="1200" b="1" dirty="0"/>
                        <a:t>Фокус </a:t>
                      </a:r>
                      <a:endParaRPr lang="ru-RU" sz="1200" b="1" dirty="0">
                        <a:latin typeface="Calibri"/>
                        <a:ea typeface="Calibri"/>
                        <a:cs typeface="Times New Roman"/>
                      </a:endParaRPr>
                    </a:p>
                  </a:txBody>
                  <a:tcPr marL="61299" marR="61299" marT="0" marB="0"/>
                </a:tc>
                <a:tc>
                  <a:txBody>
                    <a:bodyPr/>
                    <a:lstStyle/>
                    <a:p>
                      <a:pPr>
                        <a:lnSpc>
                          <a:spcPct val="115000"/>
                        </a:lnSpc>
                        <a:spcAft>
                          <a:spcPts val="0"/>
                        </a:spcAft>
                      </a:pPr>
                      <a:r>
                        <a:rPr lang="ru-RU" sz="1200" dirty="0"/>
                        <a:t>Производительность </a:t>
                      </a:r>
                      <a:endParaRPr lang="ru-RU" sz="1200" dirty="0">
                        <a:latin typeface="Calibri"/>
                        <a:ea typeface="Calibri"/>
                        <a:cs typeface="Times New Roman"/>
                      </a:endParaRPr>
                    </a:p>
                  </a:txBody>
                  <a:tcPr marL="61299" marR="61299" marT="0" marB="0">
                    <a:solidFill>
                      <a:srgbClr val="C2E498"/>
                    </a:solidFill>
                  </a:tcPr>
                </a:tc>
                <a:tc>
                  <a:txBody>
                    <a:bodyPr/>
                    <a:lstStyle/>
                    <a:p>
                      <a:pPr>
                        <a:lnSpc>
                          <a:spcPct val="115000"/>
                        </a:lnSpc>
                        <a:spcAft>
                          <a:spcPts val="0"/>
                        </a:spcAft>
                      </a:pPr>
                      <a:r>
                        <a:rPr lang="ru-RU" sz="1200" dirty="0"/>
                        <a:t>Отношения с другими </a:t>
                      </a:r>
                      <a:endParaRPr lang="ru-RU" sz="1200" dirty="0">
                        <a:latin typeface="Calibri"/>
                        <a:ea typeface="Calibri"/>
                        <a:cs typeface="Times New Roman"/>
                      </a:endParaRPr>
                    </a:p>
                  </a:txBody>
                  <a:tcPr marL="61299" marR="61299" marT="0" marB="0">
                    <a:solidFill>
                      <a:srgbClr val="EDF7E1"/>
                    </a:solidFill>
                  </a:tcPr>
                </a:tc>
                <a:tc>
                  <a:txBody>
                    <a:bodyPr/>
                    <a:lstStyle/>
                    <a:p>
                      <a:pPr>
                        <a:lnSpc>
                          <a:spcPct val="115000"/>
                        </a:lnSpc>
                        <a:spcAft>
                          <a:spcPts val="0"/>
                        </a:spcAft>
                      </a:pPr>
                      <a:r>
                        <a:rPr lang="ru-RU" sz="1200" dirty="0"/>
                        <a:t>Свобода самоопределения</a:t>
                      </a:r>
                      <a:endParaRPr lang="ru-RU" sz="1200" dirty="0">
                        <a:latin typeface="Calibri"/>
                        <a:ea typeface="Calibri"/>
                        <a:cs typeface="Times New Roman"/>
                      </a:endParaRPr>
                    </a:p>
                  </a:txBody>
                  <a:tcPr marL="61299" marR="61299" marT="0" marB="0">
                    <a:solidFill>
                      <a:srgbClr val="92D050"/>
                    </a:solidFill>
                  </a:tcPr>
                </a:tc>
                <a:extLst>
                  <a:ext uri="{0D108BD9-81ED-4DB2-BD59-A6C34878D82A}">
                    <a16:rowId xmlns:a16="http://schemas.microsoft.com/office/drawing/2014/main" val="10002"/>
                  </a:ext>
                </a:extLst>
              </a:tr>
              <a:tr h="516955">
                <a:tc>
                  <a:txBody>
                    <a:bodyPr/>
                    <a:lstStyle/>
                    <a:p>
                      <a:pPr algn="ctr">
                        <a:lnSpc>
                          <a:spcPct val="115000"/>
                        </a:lnSpc>
                        <a:spcAft>
                          <a:spcPts val="0"/>
                        </a:spcAft>
                      </a:pPr>
                      <a:r>
                        <a:rPr lang="ru-RU" sz="1200" b="1" dirty="0"/>
                        <a:t>Режим запроса</a:t>
                      </a:r>
                      <a:endParaRPr lang="ru-RU" sz="1200" b="1" dirty="0">
                        <a:latin typeface="Calibri"/>
                        <a:ea typeface="Calibri"/>
                        <a:cs typeface="Times New Roman"/>
                      </a:endParaRPr>
                    </a:p>
                  </a:txBody>
                  <a:tcPr marL="61299" marR="61299" marT="0" marB="0"/>
                </a:tc>
                <a:tc>
                  <a:txBody>
                    <a:bodyPr/>
                    <a:lstStyle/>
                    <a:p>
                      <a:pPr>
                        <a:lnSpc>
                          <a:spcPct val="115000"/>
                        </a:lnSpc>
                        <a:spcAft>
                          <a:spcPts val="0"/>
                        </a:spcAft>
                      </a:pPr>
                      <a:r>
                        <a:rPr lang="ru-RU" sz="1200" dirty="0"/>
                        <a:t>Логический анализ</a:t>
                      </a:r>
                      <a:endParaRPr lang="ru-RU" sz="1200" dirty="0">
                        <a:latin typeface="Calibri"/>
                        <a:ea typeface="Calibri"/>
                        <a:cs typeface="Times New Roman"/>
                      </a:endParaRPr>
                    </a:p>
                  </a:txBody>
                  <a:tcPr marL="61299" marR="61299" marT="0" marB="0">
                    <a:solidFill>
                      <a:srgbClr val="C2E498"/>
                    </a:solidFill>
                  </a:tcPr>
                </a:tc>
                <a:tc>
                  <a:txBody>
                    <a:bodyPr/>
                    <a:lstStyle/>
                    <a:p>
                      <a:pPr>
                        <a:lnSpc>
                          <a:spcPct val="115000"/>
                        </a:lnSpc>
                        <a:spcAft>
                          <a:spcPts val="0"/>
                        </a:spcAft>
                      </a:pPr>
                      <a:r>
                        <a:rPr lang="ru-RU" sz="1200" dirty="0"/>
                        <a:t>Взаимодействие и переговоры</a:t>
                      </a:r>
                      <a:endParaRPr lang="ru-RU" sz="1200" dirty="0">
                        <a:latin typeface="Calibri"/>
                        <a:ea typeface="Calibri"/>
                        <a:cs typeface="Times New Roman"/>
                      </a:endParaRPr>
                    </a:p>
                  </a:txBody>
                  <a:tcPr marL="61299" marR="61299" marT="0" marB="0">
                    <a:solidFill>
                      <a:srgbClr val="EDF7E1"/>
                    </a:solidFill>
                  </a:tcPr>
                </a:tc>
                <a:tc>
                  <a:txBody>
                    <a:bodyPr/>
                    <a:lstStyle/>
                    <a:p>
                      <a:pPr>
                        <a:lnSpc>
                          <a:spcPct val="115000"/>
                        </a:lnSpc>
                        <a:spcAft>
                          <a:spcPts val="0"/>
                        </a:spcAft>
                      </a:pPr>
                      <a:r>
                        <a:rPr lang="ru-RU" sz="1200" dirty="0"/>
                        <a:t>Критическое размышление (рефлексия)</a:t>
                      </a:r>
                      <a:endParaRPr lang="ru-RU" sz="1200" dirty="0">
                        <a:latin typeface="Calibri"/>
                        <a:ea typeface="Calibri"/>
                        <a:cs typeface="Times New Roman"/>
                      </a:endParaRPr>
                    </a:p>
                  </a:txBody>
                  <a:tcPr marL="61299" marR="61299" marT="0" marB="0">
                    <a:solidFill>
                      <a:srgbClr val="92D050"/>
                    </a:solidFill>
                  </a:tcPr>
                </a:tc>
                <a:extLst>
                  <a:ext uri="{0D108BD9-81ED-4DB2-BD59-A6C34878D82A}">
                    <a16:rowId xmlns:a16="http://schemas.microsoft.com/office/drawing/2014/main" val="10003"/>
                  </a:ext>
                </a:extLst>
              </a:tr>
              <a:tr h="861592">
                <a:tc>
                  <a:txBody>
                    <a:bodyPr/>
                    <a:lstStyle/>
                    <a:p>
                      <a:pPr algn="ctr">
                        <a:lnSpc>
                          <a:spcPct val="115000"/>
                        </a:lnSpc>
                        <a:spcAft>
                          <a:spcPts val="0"/>
                        </a:spcAft>
                      </a:pPr>
                      <a:r>
                        <a:rPr lang="ru-RU" sz="1200" b="1" dirty="0"/>
                        <a:t>Средства </a:t>
                      </a:r>
                      <a:endParaRPr lang="ru-RU" sz="1200" b="1" dirty="0">
                        <a:latin typeface="Calibri"/>
                        <a:ea typeface="Calibri"/>
                        <a:cs typeface="Times New Roman"/>
                      </a:endParaRPr>
                    </a:p>
                  </a:txBody>
                  <a:tcPr marL="61299" marR="61299" marT="0" marB="0"/>
                </a:tc>
                <a:tc>
                  <a:txBody>
                    <a:bodyPr/>
                    <a:lstStyle/>
                    <a:p>
                      <a:pPr>
                        <a:lnSpc>
                          <a:spcPct val="115000"/>
                        </a:lnSpc>
                        <a:spcAft>
                          <a:spcPts val="0"/>
                        </a:spcAft>
                      </a:pPr>
                      <a:r>
                        <a:rPr lang="ru-RU" sz="1200" dirty="0"/>
                        <a:t>Исследование, эксперимент, практика,   </a:t>
                      </a:r>
                      <a:endParaRPr lang="ru-RU" sz="1200" dirty="0">
                        <a:latin typeface="Calibri"/>
                        <a:ea typeface="Calibri"/>
                        <a:cs typeface="Times New Roman"/>
                      </a:endParaRPr>
                    </a:p>
                  </a:txBody>
                  <a:tcPr marL="61299" marR="61299" marT="0" marB="0">
                    <a:solidFill>
                      <a:srgbClr val="C2E498"/>
                    </a:solidFill>
                  </a:tcPr>
                </a:tc>
                <a:tc>
                  <a:txBody>
                    <a:bodyPr/>
                    <a:lstStyle/>
                    <a:p>
                      <a:pPr>
                        <a:lnSpc>
                          <a:spcPct val="115000"/>
                        </a:lnSpc>
                        <a:spcAft>
                          <a:spcPts val="0"/>
                        </a:spcAft>
                      </a:pPr>
                      <a:r>
                        <a:rPr lang="ru-RU" sz="1200" dirty="0"/>
                        <a:t>Коммуникации, общение</a:t>
                      </a:r>
                      <a:endParaRPr lang="ru-RU" sz="1200" dirty="0">
                        <a:latin typeface="Calibri"/>
                        <a:ea typeface="Calibri"/>
                        <a:cs typeface="Times New Roman"/>
                      </a:endParaRPr>
                    </a:p>
                  </a:txBody>
                  <a:tcPr marL="61299" marR="61299" marT="0" marB="0">
                    <a:solidFill>
                      <a:srgbClr val="EDF7E1"/>
                    </a:solidFill>
                  </a:tcPr>
                </a:tc>
                <a:tc>
                  <a:txBody>
                    <a:bodyPr/>
                    <a:lstStyle/>
                    <a:p>
                      <a:pPr>
                        <a:lnSpc>
                          <a:spcPct val="115000"/>
                        </a:lnSpc>
                        <a:spcAft>
                          <a:spcPts val="0"/>
                        </a:spcAft>
                      </a:pPr>
                      <a:r>
                        <a:rPr lang="ru-RU" sz="1200" dirty="0"/>
                        <a:t>Связанные с развитием изменения, чтобы увеличить наш потенциал осуществлять выбор </a:t>
                      </a:r>
                      <a:endParaRPr lang="ru-RU" sz="1200" dirty="0">
                        <a:latin typeface="Calibri"/>
                        <a:ea typeface="Calibri"/>
                        <a:cs typeface="Times New Roman"/>
                      </a:endParaRPr>
                    </a:p>
                  </a:txBody>
                  <a:tcPr marL="61299" marR="61299" marT="0" marB="0">
                    <a:solidFill>
                      <a:srgbClr val="92D050"/>
                    </a:solidFill>
                  </a:tcPr>
                </a:tc>
                <a:extLst>
                  <a:ext uri="{0D108BD9-81ED-4DB2-BD59-A6C34878D82A}">
                    <a16:rowId xmlns:a16="http://schemas.microsoft.com/office/drawing/2014/main" val="10004"/>
                  </a:ext>
                </a:extLst>
              </a:tr>
              <a:tr h="1033910">
                <a:tc>
                  <a:txBody>
                    <a:bodyPr/>
                    <a:lstStyle/>
                    <a:p>
                      <a:pPr algn="ctr">
                        <a:lnSpc>
                          <a:spcPct val="115000"/>
                        </a:lnSpc>
                        <a:spcAft>
                          <a:spcPts val="0"/>
                        </a:spcAft>
                      </a:pPr>
                      <a:r>
                        <a:rPr lang="ru-RU" sz="1200" b="1" dirty="0"/>
                        <a:t>Результат </a:t>
                      </a:r>
                      <a:endParaRPr lang="ru-RU" sz="1200" b="1" dirty="0">
                        <a:latin typeface="Calibri"/>
                        <a:ea typeface="Calibri"/>
                        <a:cs typeface="Times New Roman"/>
                      </a:endParaRPr>
                    </a:p>
                  </a:txBody>
                  <a:tcPr marL="61299" marR="61299" marT="0" marB="0"/>
                </a:tc>
                <a:tc>
                  <a:txBody>
                    <a:bodyPr/>
                    <a:lstStyle/>
                    <a:p>
                      <a:pPr>
                        <a:lnSpc>
                          <a:spcPct val="115000"/>
                        </a:lnSpc>
                        <a:spcAft>
                          <a:spcPts val="0"/>
                        </a:spcAft>
                      </a:pPr>
                      <a:r>
                        <a:rPr lang="ru-RU" sz="1200" dirty="0"/>
                        <a:t>Контроль над практическими задачами </a:t>
                      </a:r>
                      <a:endParaRPr lang="ru-RU" sz="1200" dirty="0">
                        <a:latin typeface="Calibri"/>
                        <a:ea typeface="Calibri"/>
                        <a:cs typeface="Times New Roman"/>
                      </a:endParaRPr>
                    </a:p>
                  </a:txBody>
                  <a:tcPr marL="61299" marR="61299" marT="0" marB="0">
                    <a:solidFill>
                      <a:srgbClr val="C2E498"/>
                    </a:solidFill>
                  </a:tcPr>
                </a:tc>
                <a:tc>
                  <a:txBody>
                    <a:bodyPr/>
                    <a:lstStyle/>
                    <a:p>
                      <a:pPr>
                        <a:lnSpc>
                          <a:spcPct val="115000"/>
                        </a:lnSpc>
                        <a:spcAft>
                          <a:spcPts val="0"/>
                        </a:spcAft>
                      </a:pPr>
                      <a:r>
                        <a:rPr lang="ru-RU" sz="1200" dirty="0"/>
                        <a:t>Социальная интеграция </a:t>
                      </a:r>
                      <a:endParaRPr lang="ru-RU" sz="1200" dirty="0">
                        <a:latin typeface="Calibri"/>
                        <a:ea typeface="Calibri"/>
                        <a:cs typeface="Times New Roman"/>
                      </a:endParaRPr>
                    </a:p>
                  </a:txBody>
                  <a:tcPr marL="61299" marR="61299" marT="0" marB="0">
                    <a:solidFill>
                      <a:srgbClr val="EDF7E1"/>
                    </a:solidFill>
                  </a:tcPr>
                </a:tc>
                <a:tc>
                  <a:txBody>
                    <a:bodyPr/>
                    <a:lstStyle/>
                    <a:p>
                      <a:pPr>
                        <a:lnSpc>
                          <a:spcPct val="115000"/>
                        </a:lnSpc>
                        <a:spcAft>
                          <a:spcPts val="0"/>
                        </a:spcAft>
                      </a:pPr>
                      <a:r>
                        <a:rPr lang="ru-RU" sz="1200" dirty="0"/>
                        <a:t>Всецело функционирующая зрелая личность/(букв. Полностью  функционирующая взрослая жизнь)</a:t>
                      </a:r>
                      <a:endParaRPr lang="ru-RU" sz="1200" dirty="0">
                        <a:latin typeface="Calibri"/>
                        <a:ea typeface="Calibri"/>
                        <a:cs typeface="Times New Roman"/>
                      </a:endParaRPr>
                    </a:p>
                  </a:txBody>
                  <a:tcPr marL="61299" marR="61299" marT="0" marB="0">
                    <a:solidFill>
                      <a:srgbClr val="92D050"/>
                    </a:solidFill>
                  </a:tcPr>
                </a:tc>
                <a:extLst>
                  <a:ext uri="{0D108BD9-81ED-4DB2-BD59-A6C34878D82A}">
                    <a16:rowId xmlns:a16="http://schemas.microsoft.com/office/drawing/2014/main" val="10005"/>
                  </a:ext>
                </a:extLst>
              </a:tr>
            </a:tbl>
          </a:graphicData>
        </a:graphic>
      </p:graphicFrame>
      <p:sp>
        <p:nvSpPr>
          <p:cNvPr id="10" name="TextBox 9"/>
          <p:cNvSpPr txBox="1"/>
          <p:nvPr/>
        </p:nvSpPr>
        <p:spPr>
          <a:xfrm>
            <a:off x="575816" y="7020197"/>
            <a:ext cx="9361040" cy="636200"/>
          </a:xfrm>
          <a:prstGeom prst="rect">
            <a:avLst/>
          </a:prstGeom>
          <a:noFill/>
        </p:spPr>
        <p:txBody>
          <a:bodyPr wrap="square" rtlCol="0">
            <a:spAutoFit/>
          </a:bodyPr>
          <a:lstStyle/>
          <a:p>
            <a:r>
              <a:rPr lang="en-US" sz="1000" dirty="0" smtClean="0">
                <a:latin typeface="Calibri" pitchFamily="34" charset="0"/>
              </a:rPr>
              <a:t>Learning to Learn: International perspectives from theory and practice 1st Edition</a:t>
            </a:r>
          </a:p>
          <a:p>
            <a:r>
              <a:rPr lang="en-US" sz="1000" dirty="0" smtClean="0"/>
              <a:t>by </a:t>
            </a:r>
            <a:r>
              <a:rPr lang="en-US" sz="1000" dirty="0" smtClean="0">
                <a:hlinkClick r:id="rId2"/>
              </a:rPr>
              <a:t>Ruth </a:t>
            </a:r>
            <a:r>
              <a:rPr lang="en-US" sz="1000" dirty="0" err="1" smtClean="0">
                <a:hlinkClick r:id="rId2"/>
              </a:rPr>
              <a:t>Deakin</a:t>
            </a:r>
            <a:r>
              <a:rPr lang="en-US" sz="1000" dirty="0" smtClean="0">
                <a:hlinkClick r:id="rId2"/>
              </a:rPr>
              <a:t> Crick</a:t>
            </a:r>
            <a:r>
              <a:rPr lang="en-US" sz="1000" dirty="0" smtClean="0"/>
              <a:t> (Editor), </a:t>
            </a:r>
            <a:r>
              <a:rPr lang="en-US" sz="1000" dirty="0" smtClean="0">
                <a:hlinkClick r:id="rId3"/>
              </a:rPr>
              <a:t>CRISTINA STRINGHER</a:t>
            </a:r>
            <a:r>
              <a:rPr lang="en-US" sz="1000" dirty="0" smtClean="0"/>
              <a:t> (Editor), </a:t>
            </a:r>
            <a:r>
              <a:rPr lang="en-US" sz="1000" dirty="0" smtClean="0">
                <a:hlinkClick r:id="rId4"/>
              </a:rPr>
              <a:t>Kai </a:t>
            </a:r>
            <a:r>
              <a:rPr lang="en-US" sz="1000" dirty="0" err="1" smtClean="0">
                <a:hlinkClick r:id="rId4"/>
              </a:rPr>
              <a:t>Ren</a:t>
            </a:r>
            <a:r>
              <a:rPr lang="en-US" sz="1000" dirty="0" smtClean="0"/>
              <a:t> (Editor)</a:t>
            </a:r>
          </a:p>
          <a:p>
            <a:endParaRPr lang="ru-RU" dirty="0"/>
          </a:p>
        </p:txBody>
      </p:sp>
      <p:sp>
        <p:nvSpPr>
          <p:cNvPr id="11" name="Номер слайда 10"/>
          <p:cNvSpPr>
            <a:spLocks noGrp="1"/>
          </p:cNvSpPr>
          <p:nvPr>
            <p:ph type="sldNum" idx="12"/>
          </p:nvPr>
        </p:nvSpPr>
        <p:spPr/>
        <p:txBody>
          <a:bodyPr/>
          <a:lstStyle/>
          <a:p>
            <a:pPr>
              <a:defRPr/>
            </a:pPr>
            <a:fld id="{5B3C2506-B21D-4249-98F7-5EBB34377091}" type="slidenum">
              <a:rPr lang="en-GB" smtClean="0"/>
              <a:pPr>
                <a:defRPr/>
              </a:pPr>
              <a:t>37</a:t>
            </a:fld>
            <a:endParaRPr lang="en-GB"/>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9832" y="2699717"/>
            <a:ext cx="8208912" cy="1380506"/>
          </a:xfrm>
          <a:prstGeom prst="rect">
            <a:avLst/>
          </a:prstGeom>
        </p:spPr>
        <p:txBody>
          <a:bodyPr wrap="square">
            <a:spAutoFit/>
          </a:bodyPr>
          <a:lstStyle/>
          <a:p>
            <a:r>
              <a:rPr lang="en-US" dirty="0" smtClean="0"/>
              <a:t>Learning to Learn is executive process of control of learning, conceivable as a disposition to engage deeply in learning, which bestows individuals  with increasingly higher command over modes, time, and spaces of their own learning. Such a process evolves in a developmental and lifelong trajectory, with the ultimate goal of making sense of reality.</a:t>
            </a:r>
            <a:endParaRPr lang="ru-RU" dirty="0"/>
          </a:p>
        </p:txBody>
      </p:sp>
      <p:sp>
        <p:nvSpPr>
          <p:cNvPr id="3" name="TextBox 2"/>
          <p:cNvSpPr txBox="1"/>
          <p:nvPr/>
        </p:nvSpPr>
        <p:spPr>
          <a:xfrm>
            <a:off x="719585" y="5724053"/>
            <a:ext cx="9361040" cy="636200"/>
          </a:xfrm>
          <a:prstGeom prst="rect">
            <a:avLst/>
          </a:prstGeom>
          <a:noFill/>
        </p:spPr>
        <p:txBody>
          <a:bodyPr wrap="square" rtlCol="0">
            <a:spAutoFit/>
          </a:bodyPr>
          <a:lstStyle/>
          <a:p>
            <a:r>
              <a:rPr lang="en-US" sz="1000" dirty="0" smtClean="0">
                <a:latin typeface="Calibri" pitchFamily="34" charset="0"/>
              </a:rPr>
              <a:t>Learning to Learn: International perspectives from theory and practice 1st Edition</a:t>
            </a:r>
          </a:p>
          <a:p>
            <a:r>
              <a:rPr lang="en-US" sz="1000" dirty="0" smtClean="0"/>
              <a:t>by </a:t>
            </a:r>
            <a:r>
              <a:rPr lang="en-US" sz="1000" dirty="0" smtClean="0">
                <a:hlinkClick r:id="rId2"/>
              </a:rPr>
              <a:t>Ruth </a:t>
            </a:r>
            <a:r>
              <a:rPr lang="en-US" sz="1000" dirty="0" err="1" smtClean="0">
                <a:hlinkClick r:id="rId2"/>
              </a:rPr>
              <a:t>Deakin</a:t>
            </a:r>
            <a:r>
              <a:rPr lang="en-US" sz="1000" dirty="0" smtClean="0">
                <a:hlinkClick r:id="rId2"/>
              </a:rPr>
              <a:t> Crick</a:t>
            </a:r>
            <a:r>
              <a:rPr lang="en-US" sz="1000" dirty="0" smtClean="0"/>
              <a:t> (Editor), </a:t>
            </a:r>
            <a:r>
              <a:rPr lang="en-US" sz="1000" dirty="0" smtClean="0">
                <a:hlinkClick r:id="rId3"/>
              </a:rPr>
              <a:t>CRISTINA STRINGHER</a:t>
            </a:r>
            <a:r>
              <a:rPr lang="en-US" sz="1000" dirty="0" smtClean="0"/>
              <a:t> (Editor), </a:t>
            </a:r>
            <a:r>
              <a:rPr lang="en-US" sz="1000" dirty="0" smtClean="0">
                <a:hlinkClick r:id="rId4"/>
              </a:rPr>
              <a:t>Kai </a:t>
            </a:r>
            <a:r>
              <a:rPr lang="en-US" sz="1000" dirty="0" err="1" smtClean="0">
                <a:hlinkClick r:id="rId4"/>
              </a:rPr>
              <a:t>Ren</a:t>
            </a:r>
            <a:r>
              <a:rPr lang="en-US" sz="1000" dirty="0" smtClean="0"/>
              <a:t> (Editor)</a:t>
            </a:r>
          </a:p>
          <a:p>
            <a:endParaRPr lang="ru-RU" dirty="0"/>
          </a:p>
        </p:txBody>
      </p:sp>
      <p:sp>
        <p:nvSpPr>
          <p:cNvPr id="4" name="TextBox 3"/>
          <p:cNvSpPr txBox="1"/>
          <p:nvPr/>
        </p:nvSpPr>
        <p:spPr>
          <a:xfrm>
            <a:off x="647824" y="683493"/>
            <a:ext cx="5616624" cy="349968"/>
          </a:xfrm>
          <a:prstGeom prst="rect">
            <a:avLst/>
          </a:prstGeom>
          <a:noFill/>
        </p:spPr>
        <p:txBody>
          <a:bodyPr wrap="square" rtlCol="0">
            <a:spAutoFit/>
          </a:bodyPr>
          <a:lstStyle/>
          <a:p>
            <a:r>
              <a:rPr lang="ru-RU" dirty="0" smtClean="0"/>
              <a:t>МЕТАОПРЕДЕЛЕНИЕ «УМЕНИЕ УЧИТЬСЯ» </a:t>
            </a:r>
            <a:endParaRPr lang="ru-RU" dirty="0"/>
          </a:p>
        </p:txBody>
      </p:sp>
      <p:sp>
        <p:nvSpPr>
          <p:cNvPr id="5" name="Номер слайда 4"/>
          <p:cNvSpPr>
            <a:spLocks noGrp="1"/>
          </p:cNvSpPr>
          <p:nvPr>
            <p:ph type="sldNum" idx="12"/>
          </p:nvPr>
        </p:nvSpPr>
        <p:spPr/>
        <p:txBody>
          <a:bodyPr/>
          <a:lstStyle/>
          <a:p>
            <a:pPr>
              <a:defRPr/>
            </a:pPr>
            <a:fld id="{5B3C2506-B21D-4249-98F7-5EBB34377091}" type="slidenum">
              <a:rPr lang="en-GB" smtClean="0"/>
              <a:pPr>
                <a:defRPr/>
              </a:pPr>
              <a:t>38</a:t>
            </a:fld>
            <a:endParaRPr lang="en-GB"/>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031" y="302738"/>
            <a:ext cx="9072563" cy="698958"/>
          </a:xfrm>
        </p:spPr>
        <p:txBody>
          <a:bodyPr>
            <a:normAutofit fontScale="90000"/>
          </a:bodyPr>
          <a:lstStyle/>
          <a:p>
            <a:r>
              <a:rPr lang="ru-RU" sz="2600" dirty="0" smtClean="0"/>
              <a:t>УМЕНИЕ УЧИТЬСЯ – ЭТО КЛЮЧ К ПОСТОЯННОМУ РАЗВИТИЮ *</a:t>
            </a:r>
          </a:p>
        </p:txBody>
      </p:sp>
      <p:sp>
        <p:nvSpPr>
          <p:cNvPr id="4" name="TextBox 3"/>
          <p:cNvSpPr txBox="1"/>
          <p:nvPr/>
        </p:nvSpPr>
        <p:spPr>
          <a:xfrm>
            <a:off x="436051" y="1001696"/>
            <a:ext cx="6747625" cy="5275823"/>
          </a:xfrm>
          <a:prstGeom prst="rect">
            <a:avLst/>
          </a:prstGeom>
          <a:noFill/>
        </p:spPr>
        <p:txBody>
          <a:bodyPr wrap="square" lIns="100794" tIns="50397" rIns="100794" bIns="50397" rtlCol="0">
            <a:spAutoFit/>
          </a:bodyPr>
          <a:lstStyle/>
          <a:p>
            <a:pPr>
              <a:spcBef>
                <a:spcPts val="441"/>
              </a:spcBef>
              <a:spcAft>
                <a:spcPts val="441"/>
              </a:spcAft>
            </a:pPr>
            <a:r>
              <a:rPr lang="ru-RU" sz="1500" dirty="0" smtClean="0"/>
              <a:t>Взрослый человек, который умеет учиться, должен знать:</a:t>
            </a:r>
          </a:p>
          <a:p>
            <a:pPr>
              <a:spcBef>
                <a:spcPts val="441"/>
              </a:spcBef>
              <a:spcAft>
                <a:spcPts val="441"/>
              </a:spcAft>
            </a:pPr>
            <a:r>
              <a:rPr lang="ru-RU" sz="1500" dirty="0" smtClean="0"/>
              <a:t>• Как взять под контроль свое собственное обучение.</a:t>
            </a:r>
          </a:p>
          <a:p>
            <a:pPr>
              <a:spcBef>
                <a:spcPts val="441"/>
              </a:spcBef>
              <a:spcAft>
                <a:spcPts val="441"/>
              </a:spcAft>
            </a:pPr>
            <a:r>
              <a:rPr lang="ru-RU" sz="1500" dirty="0" smtClean="0"/>
              <a:t>• Как разработать индивидуальный план обучения.</a:t>
            </a:r>
          </a:p>
          <a:p>
            <a:pPr>
              <a:spcBef>
                <a:spcPts val="441"/>
              </a:spcBef>
              <a:spcAft>
                <a:spcPts val="441"/>
              </a:spcAft>
            </a:pPr>
            <a:r>
              <a:rPr lang="ru-RU" sz="1500" dirty="0" smtClean="0"/>
              <a:t>• Как диагностировать сильные и слабые стороны (личные и других)</a:t>
            </a:r>
          </a:p>
          <a:p>
            <a:pPr>
              <a:spcBef>
                <a:spcPts val="441"/>
              </a:spcBef>
              <a:spcAft>
                <a:spcPts val="441"/>
              </a:spcAft>
            </a:pPr>
            <a:r>
              <a:rPr lang="ru-RU" sz="1500" dirty="0" smtClean="0"/>
              <a:t>• Как наметить стиль обучения.</a:t>
            </a:r>
          </a:p>
          <a:p>
            <a:pPr>
              <a:spcBef>
                <a:spcPts val="441"/>
              </a:spcBef>
              <a:spcAft>
                <a:spcPts val="441"/>
              </a:spcAft>
            </a:pPr>
            <a:r>
              <a:rPr lang="ru-RU" sz="1500" dirty="0" smtClean="0"/>
              <a:t>• Как преодолеть личные блоки для обучения.</a:t>
            </a:r>
          </a:p>
          <a:p>
            <a:pPr>
              <a:spcBef>
                <a:spcPts val="441"/>
              </a:spcBef>
              <a:spcAft>
                <a:spcPts val="441"/>
              </a:spcAft>
            </a:pPr>
            <a:r>
              <a:rPr lang="ru-RU" sz="1500" dirty="0" smtClean="0"/>
              <a:t>• Как ставить критерии для обучения.</a:t>
            </a:r>
          </a:p>
          <a:p>
            <a:pPr>
              <a:spcBef>
                <a:spcPts val="441"/>
              </a:spcBef>
              <a:spcAft>
                <a:spcPts val="441"/>
              </a:spcAft>
            </a:pPr>
            <a:r>
              <a:rPr lang="ru-RU" sz="1500" dirty="0" smtClean="0"/>
              <a:t>• Как создать себе условия, при которых он</a:t>
            </a:r>
            <a:r>
              <a:rPr lang="en-US" sz="1500" dirty="0" smtClean="0"/>
              <a:t>/</a:t>
            </a:r>
            <a:r>
              <a:rPr lang="ru-RU" sz="1500" dirty="0" smtClean="0"/>
              <a:t>она сможет учиться эффективнее.</a:t>
            </a:r>
          </a:p>
          <a:p>
            <a:pPr>
              <a:spcBef>
                <a:spcPts val="441"/>
              </a:spcBef>
              <a:spcAft>
                <a:spcPts val="441"/>
              </a:spcAft>
            </a:pPr>
            <a:r>
              <a:rPr lang="ru-RU" sz="1500" dirty="0" smtClean="0"/>
              <a:t>• Как научиться из жизни и повседневных переживаний.</a:t>
            </a:r>
          </a:p>
          <a:p>
            <a:pPr>
              <a:spcBef>
                <a:spcPts val="441"/>
              </a:spcBef>
              <a:spcAft>
                <a:spcPts val="441"/>
              </a:spcAft>
            </a:pPr>
            <a:r>
              <a:rPr lang="ru-RU" sz="1500" dirty="0" smtClean="0"/>
              <a:t>• Как вести переговоры с образовательной бюрократией.</a:t>
            </a:r>
          </a:p>
          <a:p>
            <a:pPr>
              <a:spcBef>
                <a:spcPts val="441"/>
              </a:spcBef>
              <a:spcAft>
                <a:spcPts val="441"/>
              </a:spcAft>
            </a:pPr>
            <a:r>
              <a:rPr lang="ru-RU" sz="1500" dirty="0" smtClean="0"/>
              <a:t>• Как учиться через телевидение, радио и компьютеры.</a:t>
            </a:r>
          </a:p>
          <a:p>
            <a:pPr>
              <a:spcBef>
                <a:spcPts val="441"/>
              </a:spcBef>
              <a:spcAft>
                <a:spcPts val="441"/>
              </a:spcAft>
            </a:pPr>
            <a:r>
              <a:rPr lang="ru-RU" sz="1500" dirty="0" smtClean="0"/>
              <a:t>• Как учиться и участвовать в обсуждении и решении групповых проблем</a:t>
            </a:r>
          </a:p>
          <a:p>
            <a:pPr>
              <a:spcBef>
                <a:spcPts val="441"/>
              </a:spcBef>
              <a:spcAft>
                <a:spcPts val="441"/>
              </a:spcAft>
            </a:pPr>
            <a:r>
              <a:rPr lang="ru-RU" sz="1500" dirty="0" smtClean="0"/>
              <a:t>• Как получить максимальную выгоду от конференции или семинара.</a:t>
            </a:r>
          </a:p>
          <a:p>
            <a:pPr>
              <a:spcBef>
                <a:spcPts val="441"/>
              </a:spcBef>
              <a:spcAft>
                <a:spcPts val="441"/>
              </a:spcAft>
            </a:pPr>
            <a:r>
              <a:rPr lang="ru-RU" sz="1500" dirty="0" smtClean="0"/>
              <a:t>• Как учиться от наставника.</a:t>
            </a:r>
          </a:p>
          <a:p>
            <a:pPr>
              <a:spcBef>
                <a:spcPts val="441"/>
              </a:spcBef>
              <a:spcAft>
                <a:spcPts val="441"/>
              </a:spcAft>
            </a:pPr>
            <a:r>
              <a:rPr lang="ru-RU" sz="1500" dirty="0" smtClean="0"/>
              <a:t>• Как использовать интуицию и мечты для обучения.</a:t>
            </a:r>
          </a:p>
          <a:p>
            <a:pPr>
              <a:spcBef>
                <a:spcPts val="441"/>
              </a:spcBef>
              <a:spcAft>
                <a:spcPts val="441"/>
              </a:spcAft>
            </a:pPr>
            <a:r>
              <a:rPr lang="ru-RU" sz="1500" dirty="0" smtClean="0"/>
              <a:t>• Как помогать эффективно учиться другим</a:t>
            </a:r>
            <a:endParaRPr lang="ru-RU" sz="1500" dirty="0"/>
          </a:p>
        </p:txBody>
      </p:sp>
      <p:sp>
        <p:nvSpPr>
          <p:cNvPr id="5" name="TextBox 4"/>
          <p:cNvSpPr txBox="1"/>
          <p:nvPr/>
        </p:nvSpPr>
        <p:spPr>
          <a:xfrm>
            <a:off x="436051" y="6875482"/>
            <a:ext cx="9208523" cy="445270"/>
          </a:xfrm>
          <a:prstGeom prst="rect">
            <a:avLst/>
          </a:prstGeom>
          <a:noFill/>
        </p:spPr>
        <p:txBody>
          <a:bodyPr wrap="square" lIns="100794" tIns="50397" rIns="100794" bIns="50397" rtlCol="0">
            <a:spAutoFit/>
          </a:bodyPr>
          <a:lstStyle/>
          <a:p>
            <a:r>
              <a:rPr lang="ru-RU" sz="1300" dirty="0" smtClean="0"/>
              <a:t>*</a:t>
            </a:r>
            <a:r>
              <a:rPr lang="en-US" sz="1100" dirty="0" smtClean="0"/>
              <a:t>Smith, R. M. (1990). Learning to learn across the lifespan. San Francisco: </a:t>
            </a:r>
            <a:r>
              <a:rPr lang="en-US" sz="1100" dirty="0" err="1" smtClean="0"/>
              <a:t>Jossey</a:t>
            </a:r>
            <a:r>
              <a:rPr lang="en-US" sz="1100" dirty="0" smtClean="0"/>
              <a:t>-Bass. Smith, R. M. (1982). Learning how to learn: Applied theory for adults. New York: Cambridge. </a:t>
            </a:r>
            <a:endParaRPr lang="ru-RU" sz="1100" dirty="0"/>
          </a:p>
        </p:txBody>
      </p:sp>
      <p:pic>
        <p:nvPicPr>
          <p:cNvPr id="9" name="Picture 4" descr="http://rusplt.ru/netcat_files/122/103/640x420/lori_0002779761_smallwww.jpg"/>
          <p:cNvPicPr>
            <a:picLocks noChangeAspect="1" noChangeArrowheads="1"/>
          </p:cNvPicPr>
          <p:nvPr/>
        </p:nvPicPr>
        <p:blipFill>
          <a:blip r:embed="rId2" cstate="print"/>
          <a:srcRect/>
          <a:stretch>
            <a:fillRect/>
          </a:stretch>
        </p:blipFill>
        <p:spPr bwMode="auto">
          <a:xfrm>
            <a:off x="6866141" y="1239823"/>
            <a:ext cx="2607580" cy="1711045"/>
          </a:xfrm>
          <a:prstGeom prst="rect">
            <a:avLst/>
          </a:prstGeom>
          <a:noFill/>
        </p:spPr>
      </p:pic>
      <p:pic>
        <p:nvPicPr>
          <p:cNvPr id="2056" name="Picture 8" descr="http://cs308821.vk.me/v308821492/7a4f/2LxM7D_MPm4.jpg"/>
          <p:cNvPicPr>
            <a:picLocks noChangeAspect="1" noChangeArrowheads="1"/>
          </p:cNvPicPr>
          <p:nvPr/>
        </p:nvPicPr>
        <p:blipFill>
          <a:blip r:embed="rId3" cstate="print"/>
          <a:srcRect/>
          <a:stretch>
            <a:fillRect/>
          </a:stretch>
        </p:blipFill>
        <p:spPr bwMode="auto">
          <a:xfrm>
            <a:off x="6945525" y="3700463"/>
            <a:ext cx="2552637" cy="2690456"/>
          </a:xfrm>
          <a:prstGeom prst="rect">
            <a:avLst/>
          </a:prstGeom>
          <a:noFill/>
        </p:spPr>
      </p:pic>
      <p:sp>
        <p:nvSpPr>
          <p:cNvPr id="11" name="Номер слайда 10"/>
          <p:cNvSpPr>
            <a:spLocks noGrp="1"/>
          </p:cNvSpPr>
          <p:nvPr>
            <p:ph type="sldNum" sz="quarter" idx="12"/>
          </p:nvPr>
        </p:nvSpPr>
        <p:spPr/>
        <p:txBody>
          <a:bodyPr/>
          <a:lstStyle/>
          <a:p>
            <a:fld id="{7BA4BF51-1D44-45B6-942B-D5E2E5EB5190}" type="slidenum">
              <a:rPr lang="ru-RU" smtClean="0"/>
              <a:pPr/>
              <a:t>39</a:t>
            </a:fld>
            <a:endParaRPr lang="ru-RU"/>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Овал 35"/>
          <p:cNvSpPr/>
          <p:nvPr/>
        </p:nvSpPr>
        <p:spPr bwMode="auto">
          <a:xfrm rot="4119580">
            <a:off x="6016430" y="1114195"/>
            <a:ext cx="967233" cy="3390498"/>
          </a:xfrm>
          <a:prstGeom prst="ellipse">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dirty="0" smtClean="0">
              <a:ln>
                <a:noFill/>
              </a:ln>
              <a:effectLst/>
              <a:latin typeface="Arial" charset="0"/>
              <a:cs typeface="Lucida Sans Unicode" charset="0"/>
            </a:endParaRPr>
          </a:p>
        </p:txBody>
      </p:sp>
      <p:sp>
        <p:nvSpPr>
          <p:cNvPr id="2" name="TextBox 1"/>
          <p:cNvSpPr txBox="1"/>
          <p:nvPr/>
        </p:nvSpPr>
        <p:spPr>
          <a:xfrm>
            <a:off x="431800" y="323453"/>
            <a:ext cx="4608512" cy="435825"/>
          </a:xfrm>
          <a:prstGeom prst="rect">
            <a:avLst/>
          </a:prstGeom>
          <a:noFill/>
        </p:spPr>
        <p:txBody>
          <a:bodyPr wrap="square" rtlCol="0">
            <a:spAutoFit/>
          </a:bodyPr>
          <a:lstStyle/>
          <a:p>
            <a:r>
              <a:rPr lang="ru-RU" sz="2400" dirty="0" smtClean="0">
                <a:latin typeface="Calibri" pitchFamily="34" charset="0"/>
                <a:ea typeface="+mj-ea"/>
                <a:cs typeface="+mj-cs"/>
              </a:rPr>
              <a:t>ОСНОВНЫЕ ПОНЯТИЯ </a:t>
            </a:r>
          </a:p>
        </p:txBody>
      </p:sp>
      <p:sp>
        <p:nvSpPr>
          <p:cNvPr id="12" name="Овал 11"/>
          <p:cNvSpPr/>
          <p:nvPr/>
        </p:nvSpPr>
        <p:spPr bwMode="auto">
          <a:xfrm rot="6787388">
            <a:off x="6017643" y="2619027"/>
            <a:ext cx="967233" cy="3390498"/>
          </a:xfrm>
          <a:prstGeom prst="ellipse">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dirty="0" smtClean="0">
              <a:ln>
                <a:noFill/>
              </a:ln>
              <a:effectLst/>
              <a:latin typeface="Arial" charset="0"/>
              <a:cs typeface="Lucida Sans Unicode" charset="0"/>
            </a:endParaRPr>
          </a:p>
        </p:txBody>
      </p:sp>
      <p:sp>
        <p:nvSpPr>
          <p:cNvPr id="13" name="TextBox 12"/>
          <p:cNvSpPr txBox="1"/>
          <p:nvPr/>
        </p:nvSpPr>
        <p:spPr>
          <a:xfrm rot="1499147">
            <a:off x="5341607" y="4290185"/>
            <a:ext cx="2834950" cy="349968"/>
          </a:xfrm>
          <a:prstGeom prst="rect">
            <a:avLst/>
          </a:prstGeom>
          <a:noFill/>
        </p:spPr>
        <p:txBody>
          <a:bodyPr wrap="square" rtlCol="0">
            <a:spAutoFit/>
          </a:bodyPr>
          <a:lstStyle/>
          <a:p>
            <a:pPr algn="ctr"/>
            <a:r>
              <a:rPr lang="ru-RU" dirty="0" smtClean="0">
                <a:solidFill>
                  <a:schemeClr val="tx1">
                    <a:lumMod val="95000"/>
                    <a:lumOff val="5000"/>
                  </a:schemeClr>
                </a:solidFill>
                <a:latin typeface="Calibri" pitchFamily="34" charset="0"/>
              </a:rPr>
              <a:t>Индивидуальность</a:t>
            </a:r>
            <a:endParaRPr lang="ru-RU" dirty="0">
              <a:solidFill>
                <a:schemeClr val="tx1">
                  <a:lumMod val="95000"/>
                  <a:lumOff val="5000"/>
                </a:schemeClr>
              </a:solidFill>
              <a:latin typeface="Calibri" pitchFamily="34" charset="0"/>
            </a:endParaRPr>
          </a:p>
        </p:txBody>
      </p:sp>
      <p:sp>
        <p:nvSpPr>
          <p:cNvPr id="18" name="TextBox 17"/>
          <p:cNvSpPr txBox="1"/>
          <p:nvPr/>
        </p:nvSpPr>
        <p:spPr>
          <a:xfrm rot="20316540">
            <a:off x="5535869" y="2638527"/>
            <a:ext cx="2099697" cy="349968"/>
          </a:xfrm>
          <a:prstGeom prst="rect">
            <a:avLst/>
          </a:prstGeom>
          <a:noFill/>
        </p:spPr>
        <p:txBody>
          <a:bodyPr wrap="square" rtlCol="0">
            <a:spAutoFit/>
          </a:bodyPr>
          <a:lstStyle/>
          <a:p>
            <a:pPr algn="ctr"/>
            <a:r>
              <a:rPr lang="ru-RU" dirty="0" smtClean="0">
                <a:solidFill>
                  <a:schemeClr val="tx1">
                    <a:lumMod val="95000"/>
                    <a:lumOff val="5000"/>
                  </a:schemeClr>
                </a:solidFill>
                <a:latin typeface="Calibri" pitchFamily="34" charset="0"/>
              </a:rPr>
              <a:t>Личность </a:t>
            </a:r>
            <a:endParaRPr lang="ru-RU" dirty="0">
              <a:solidFill>
                <a:schemeClr val="tx1">
                  <a:lumMod val="95000"/>
                  <a:lumOff val="5000"/>
                </a:schemeClr>
              </a:solidFill>
              <a:latin typeface="Calibri" pitchFamily="34" charset="0"/>
            </a:endParaRPr>
          </a:p>
        </p:txBody>
      </p:sp>
      <p:sp>
        <p:nvSpPr>
          <p:cNvPr id="21" name="Овал 20"/>
          <p:cNvSpPr/>
          <p:nvPr/>
        </p:nvSpPr>
        <p:spPr bwMode="auto">
          <a:xfrm rot="3978837">
            <a:off x="2919042" y="2632425"/>
            <a:ext cx="967233" cy="3390498"/>
          </a:xfrm>
          <a:prstGeom prst="ellipse">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dirty="0" smtClean="0">
              <a:ln>
                <a:noFill/>
              </a:ln>
              <a:effectLst/>
              <a:latin typeface="Arial" charset="0"/>
              <a:cs typeface="Lucida Sans Unicode" charset="0"/>
            </a:endParaRPr>
          </a:p>
        </p:txBody>
      </p:sp>
      <p:sp>
        <p:nvSpPr>
          <p:cNvPr id="22" name="TextBox 21"/>
          <p:cNvSpPr txBox="1"/>
          <p:nvPr/>
        </p:nvSpPr>
        <p:spPr>
          <a:xfrm rot="20036043">
            <a:off x="1804677" y="4168862"/>
            <a:ext cx="2834950" cy="349968"/>
          </a:xfrm>
          <a:prstGeom prst="rect">
            <a:avLst/>
          </a:prstGeom>
          <a:noFill/>
        </p:spPr>
        <p:txBody>
          <a:bodyPr wrap="square" rtlCol="0">
            <a:spAutoFit/>
          </a:bodyPr>
          <a:lstStyle/>
          <a:p>
            <a:pPr algn="ctr"/>
            <a:r>
              <a:rPr lang="ru-RU" dirty="0" smtClean="0">
                <a:solidFill>
                  <a:schemeClr val="tx1">
                    <a:lumMod val="95000"/>
                    <a:lumOff val="5000"/>
                  </a:schemeClr>
                </a:solidFill>
                <a:latin typeface="Calibri" pitchFamily="34" charset="0"/>
              </a:rPr>
              <a:t>Индивид </a:t>
            </a:r>
            <a:endParaRPr lang="ru-RU" dirty="0">
              <a:solidFill>
                <a:schemeClr val="tx1">
                  <a:lumMod val="95000"/>
                  <a:lumOff val="5000"/>
                </a:schemeClr>
              </a:solidFill>
              <a:latin typeface="Calibri" pitchFamily="34" charset="0"/>
            </a:endParaRPr>
          </a:p>
        </p:txBody>
      </p:sp>
      <p:sp>
        <p:nvSpPr>
          <p:cNvPr id="26" name="TextBox 25"/>
          <p:cNvSpPr txBox="1"/>
          <p:nvPr/>
        </p:nvSpPr>
        <p:spPr>
          <a:xfrm>
            <a:off x="4248224" y="2411685"/>
            <a:ext cx="1296144" cy="349968"/>
          </a:xfrm>
          <a:prstGeom prst="rect">
            <a:avLst/>
          </a:prstGeom>
          <a:noFill/>
        </p:spPr>
        <p:txBody>
          <a:bodyPr wrap="square" rtlCol="0">
            <a:spAutoFit/>
          </a:bodyPr>
          <a:lstStyle/>
          <a:p>
            <a:pPr algn="ctr"/>
            <a:r>
              <a:rPr lang="ru-RU" dirty="0" smtClean="0">
                <a:latin typeface="Calibri" pitchFamily="34" charset="0"/>
              </a:rPr>
              <a:t>Человек</a:t>
            </a:r>
            <a:endParaRPr lang="ru-RU" dirty="0">
              <a:latin typeface="Calibri" pitchFamily="34" charset="0"/>
            </a:endParaRPr>
          </a:p>
        </p:txBody>
      </p:sp>
      <p:cxnSp>
        <p:nvCxnSpPr>
          <p:cNvPr id="28" name="Прямая со стрелкой 27"/>
          <p:cNvCxnSpPr>
            <a:stCxn id="109573" idx="2"/>
          </p:cNvCxnSpPr>
          <p:nvPr/>
        </p:nvCxnSpPr>
        <p:spPr bwMode="auto">
          <a:xfrm>
            <a:off x="4968304" y="4355901"/>
            <a:ext cx="0" cy="72008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29" name="TextBox 28"/>
          <p:cNvSpPr txBox="1"/>
          <p:nvPr/>
        </p:nvSpPr>
        <p:spPr>
          <a:xfrm>
            <a:off x="3672160" y="5075981"/>
            <a:ext cx="2520280" cy="1809470"/>
          </a:xfrm>
          <a:prstGeom prst="rect">
            <a:avLst/>
          </a:prstGeom>
          <a:noFill/>
        </p:spPr>
        <p:txBody>
          <a:bodyPr wrap="square" rtlCol="0">
            <a:spAutoFit/>
          </a:bodyPr>
          <a:lstStyle/>
          <a:p>
            <a:r>
              <a:rPr lang="ru-RU" sz="1200" dirty="0" smtClean="0">
                <a:latin typeface="Calibri" pitchFamily="34" charset="0"/>
              </a:rPr>
              <a:t>Корневое понятие, указывающее на отнесенность существ в высшей ступени развития живой природы.</a:t>
            </a:r>
          </a:p>
          <a:p>
            <a:r>
              <a:rPr lang="ru-RU" sz="1200" i="1" dirty="0" smtClean="0">
                <a:latin typeface="Calibri" pitchFamily="34" charset="0"/>
              </a:rPr>
              <a:t>«Живое существо, в отличие от животного обладающее даром речи и мысли и способностью создавать и использовать орудия в процессе общественного труда». </a:t>
            </a:r>
          </a:p>
          <a:p>
            <a:endParaRPr lang="ru-RU" sz="1200" dirty="0" smtClean="0">
              <a:latin typeface="Calibri" pitchFamily="34" charset="0"/>
            </a:endParaRPr>
          </a:p>
        </p:txBody>
      </p:sp>
      <p:sp>
        <p:nvSpPr>
          <p:cNvPr id="30" name="TextBox 29"/>
          <p:cNvSpPr txBox="1"/>
          <p:nvPr/>
        </p:nvSpPr>
        <p:spPr>
          <a:xfrm>
            <a:off x="359792" y="7020197"/>
            <a:ext cx="6841008" cy="378565"/>
          </a:xfrm>
          <a:prstGeom prst="rect">
            <a:avLst/>
          </a:prstGeom>
          <a:noFill/>
        </p:spPr>
        <p:txBody>
          <a:bodyPr wrap="square" rtlCol="0">
            <a:spAutoFit/>
          </a:bodyPr>
          <a:lstStyle/>
          <a:p>
            <a:r>
              <a:rPr lang="ru-RU" sz="1000" dirty="0" smtClean="0">
                <a:latin typeface="Calibri" pitchFamily="34" charset="0"/>
              </a:rPr>
              <a:t>Источники: Толковый словарь Ушакова; </a:t>
            </a:r>
            <a:r>
              <a:rPr lang="ru-RU" sz="1000" b="1" dirty="0" smtClean="0">
                <a:latin typeface="Calibri" pitchFamily="34" charset="0"/>
              </a:rPr>
              <a:t>«Основы психологии» под ред.Л.Д. Столяренко, 1997) </a:t>
            </a:r>
          </a:p>
          <a:p>
            <a:r>
              <a:rPr lang="ru-RU" sz="1000" dirty="0" smtClean="0">
                <a:latin typeface="Calibri" pitchFamily="34" charset="0"/>
              </a:rPr>
              <a:t> </a:t>
            </a:r>
            <a:endParaRPr lang="ru-RU" sz="1000" dirty="0">
              <a:latin typeface="Calibri" pitchFamily="34" charset="0"/>
            </a:endParaRPr>
          </a:p>
        </p:txBody>
      </p:sp>
      <p:sp>
        <p:nvSpPr>
          <p:cNvPr id="31" name="TextBox 30"/>
          <p:cNvSpPr txBox="1"/>
          <p:nvPr/>
        </p:nvSpPr>
        <p:spPr>
          <a:xfrm>
            <a:off x="7920632" y="5364013"/>
            <a:ext cx="1800200" cy="1122615"/>
          </a:xfrm>
          <a:prstGeom prst="rect">
            <a:avLst/>
          </a:prstGeom>
          <a:noFill/>
        </p:spPr>
        <p:txBody>
          <a:bodyPr wrap="square" rtlCol="0">
            <a:spAutoFit/>
          </a:bodyPr>
          <a:lstStyle/>
          <a:p>
            <a:r>
              <a:rPr lang="ru-RU" sz="1200" dirty="0" smtClean="0">
                <a:latin typeface="Calibri" pitchFamily="34" charset="0"/>
              </a:rPr>
              <a:t>Это человек, охарактеризованный в аспекте его неповторимости, непохожести на других людей</a:t>
            </a:r>
          </a:p>
        </p:txBody>
      </p:sp>
      <p:sp>
        <p:nvSpPr>
          <p:cNvPr id="33" name="TextBox 32"/>
          <p:cNvSpPr txBox="1"/>
          <p:nvPr/>
        </p:nvSpPr>
        <p:spPr>
          <a:xfrm>
            <a:off x="575816" y="971525"/>
            <a:ext cx="2160240" cy="607474"/>
          </a:xfrm>
          <a:prstGeom prst="rect">
            <a:avLst/>
          </a:prstGeom>
          <a:noFill/>
        </p:spPr>
        <p:txBody>
          <a:bodyPr wrap="square" rtlCol="0">
            <a:spAutoFit/>
          </a:bodyPr>
          <a:lstStyle/>
          <a:p>
            <a:r>
              <a:rPr lang="ru-RU" sz="1200" dirty="0" smtClean="0">
                <a:latin typeface="Calibri" pitchFamily="34" charset="0"/>
              </a:rPr>
              <a:t>Это человек как типичный носитель видов человеческой активности</a:t>
            </a:r>
          </a:p>
        </p:txBody>
      </p:sp>
      <p:sp>
        <p:nvSpPr>
          <p:cNvPr id="34" name="TextBox 33"/>
          <p:cNvSpPr txBox="1"/>
          <p:nvPr/>
        </p:nvSpPr>
        <p:spPr>
          <a:xfrm>
            <a:off x="575816" y="5364013"/>
            <a:ext cx="2016224" cy="950901"/>
          </a:xfrm>
          <a:prstGeom prst="rect">
            <a:avLst/>
          </a:prstGeom>
          <a:noFill/>
        </p:spPr>
        <p:txBody>
          <a:bodyPr wrap="square" rtlCol="0">
            <a:spAutoFit/>
          </a:bodyPr>
          <a:lstStyle/>
          <a:p>
            <a:r>
              <a:rPr lang="ru-RU" sz="1200" dirty="0" smtClean="0">
                <a:latin typeface="Calibri" pitchFamily="34" charset="0"/>
              </a:rPr>
              <a:t>Это человек как типичный представитель своего рода, носитель типичных, </a:t>
            </a:r>
            <a:r>
              <a:rPr lang="ru-RU" sz="1200" dirty="0" err="1" smtClean="0">
                <a:latin typeface="Calibri" pitchFamily="34" charset="0"/>
              </a:rPr>
              <a:t>природно</a:t>
            </a:r>
            <a:r>
              <a:rPr lang="ru-RU" sz="1200" dirty="0" smtClean="0">
                <a:latin typeface="Calibri" pitchFamily="34" charset="0"/>
              </a:rPr>
              <a:t> обусловленных свойств</a:t>
            </a:r>
          </a:p>
        </p:txBody>
      </p:sp>
      <p:sp>
        <p:nvSpPr>
          <p:cNvPr id="35" name="TextBox 34"/>
          <p:cNvSpPr txBox="1"/>
          <p:nvPr/>
        </p:nvSpPr>
        <p:spPr>
          <a:xfrm>
            <a:off x="6480472" y="611485"/>
            <a:ext cx="3312368" cy="1294329"/>
          </a:xfrm>
          <a:prstGeom prst="rect">
            <a:avLst/>
          </a:prstGeom>
          <a:noFill/>
        </p:spPr>
        <p:txBody>
          <a:bodyPr wrap="square" rtlCol="0">
            <a:spAutoFit/>
          </a:bodyPr>
          <a:lstStyle/>
          <a:p>
            <a:r>
              <a:rPr lang="ru-RU" sz="1200" dirty="0" smtClean="0">
                <a:solidFill>
                  <a:srgbClr val="000000"/>
                </a:solidFill>
                <a:latin typeface="Calibri" pitchFamily="34" charset="0"/>
              </a:rPr>
              <a:t>Социально-психологическая сущность человека, формирующаяся в результате усвоения человеком общественных форм сознания и поведения, общественно-исторического опыта человечества (возникает в результате культурного и социального развития)</a:t>
            </a:r>
          </a:p>
        </p:txBody>
      </p:sp>
      <p:sp>
        <p:nvSpPr>
          <p:cNvPr id="37" name="Овал 36"/>
          <p:cNvSpPr/>
          <p:nvPr/>
        </p:nvSpPr>
        <p:spPr bwMode="auto">
          <a:xfrm rot="17866906">
            <a:off x="2886451" y="1034478"/>
            <a:ext cx="967233" cy="3390498"/>
          </a:xfrm>
          <a:prstGeom prst="ellipse">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dirty="0" smtClean="0">
              <a:ln>
                <a:noFill/>
              </a:ln>
              <a:effectLst/>
              <a:latin typeface="Arial" charset="0"/>
              <a:cs typeface="Lucida Sans Unicode" charset="0"/>
            </a:endParaRPr>
          </a:p>
        </p:txBody>
      </p:sp>
      <p:sp>
        <p:nvSpPr>
          <p:cNvPr id="20" name="TextBox 19"/>
          <p:cNvSpPr txBox="1"/>
          <p:nvPr/>
        </p:nvSpPr>
        <p:spPr>
          <a:xfrm rot="1906664">
            <a:off x="2416612" y="2459507"/>
            <a:ext cx="1648583" cy="349968"/>
          </a:xfrm>
          <a:prstGeom prst="rect">
            <a:avLst/>
          </a:prstGeom>
          <a:noFill/>
        </p:spPr>
        <p:txBody>
          <a:bodyPr wrap="square" rtlCol="0">
            <a:spAutoFit/>
          </a:bodyPr>
          <a:lstStyle/>
          <a:p>
            <a:pPr algn="ctr"/>
            <a:r>
              <a:rPr lang="ru-RU" dirty="0" smtClean="0">
                <a:solidFill>
                  <a:schemeClr val="tx1">
                    <a:lumMod val="95000"/>
                    <a:lumOff val="5000"/>
                  </a:schemeClr>
                </a:solidFill>
                <a:latin typeface="Calibri" pitchFamily="34" charset="0"/>
              </a:rPr>
              <a:t>Субъект </a:t>
            </a:r>
            <a:endParaRPr lang="ru-RU" dirty="0">
              <a:solidFill>
                <a:schemeClr val="tx1">
                  <a:lumMod val="95000"/>
                  <a:lumOff val="5000"/>
                </a:schemeClr>
              </a:solidFill>
              <a:latin typeface="Calibri" pitchFamily="34" charset="0"/>
            </a:endParaRPr>
          </a:p>
        </p:txBody>
      </p:sp>
      <p:pic>
        <p:nvPicPr>
          <p:cNvPr id="109573" name="Picture 5" descr="http://luzars.ru/i/full1345943835.jpg"/>
          <p:cNvPicPr>
            <a:picLocks noChangeAspect="1" noChangeArrowheads="1"/>
          </p:cNvPicPr>
          <p:nvPr/>
        </p:nvPicPr>
        <p:blipFill>
          <a:blip r:embed="rId3" cstate="print"/>
          <a:srcRect/>
          <a:stretch>
            <a:fillRect/>
          </a:stretch>
        </p:blipFill>
        <p:spPr bwMode="auto">
          <a:xfrm>
            <a:off x="4176216" y="2771725"/>
            <a:ext cx="1584176" cy="1584176"/>
          </a:xfrm>
          <a:prstGeom prst="rect">
            <a:avLst/>
          </a:prstGeom>
          <a:noFill/>
        </p:spPr>
      </p:pic>
      <p:cxnSp>
        <p:nvCxnSpPr>
          <p:cNvPr id="44" name="Прямая со стрелкой 43"/>
          <p:cNvCxnSpPr>
            <a:stCxn id="37" idx="0"/>
          </p:cNvCxnSpPr>
          <p:nvPr/>
        </p:nvCxnSpPr>
        <p:spPr bwMode="auto">
          <a:xfrm flipH="1" flipV="1">
            <a:off x="1295896" y="1619597"/>
            <a:ext cx="574335" cy="319965"/>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46" name="Прямая со стрелкой 45"/>
          <p:cNvCxnSpPr>
            <a:stCxn id="36" idx="0"/>
          </p:cNvCxnSpPr>
          <p:nvPr/>
        </p:nvCxnSpPr>
        <p:spPr bwMode="auto">
          <a:xfrm flipV="1">
            <a:off x="8079061" y="1763613"/>
            <a:ext cx="921691" cy="428918"/>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48" name="Прямая со стрелкой 47"/>
          <p:cNvCxnSpPr>
            <a:stCxn id="21" idx="4"/>
          </p:cNvCxnSpPr>
          <p:nvPr/>
        </p:nvCxnSpPr>
        <p:spPr bwMode="auto">
          <a:xfrm flipH="1">
            <a:off x="1223888" y="5008698"/>
            <a:ext cx="626329" cy="283307"/>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52" name="Прямая со стрелкой 51"/>
          <p:cNvCxnSpPr/>
          <p:nvPr/>
        </p:nvCxnSpPr>
        <p:spPr bwMode="auto">
          <a:xfrm>
            <a:off x="8136656" y="5075981"/>
            <a:ext cx="432048" cy="216024"/>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54" name="Номер слайда 53"/>
          <p:cNvSpPr>
            <a:spLocks noGrp="1"/>
          </p:cNvSpPr>
          <p:nvPr>
            <p:ph type="sldNum" idx="12"/>
          </p:nvPr>
        </p:nvSpPr>
        <p:spPr/>
        <p:txBody>
          <a:bodyPr/>
          <a:lstStyle/>
          <a:p>
            <a:pPr>
              <a:defRPr/>
            </a:pPr>
            <a:fld id="{5B3C2506-B21D-4249-98F7-5EBB34377091}" type="slidenum">
              <a:rPr lang="en-GB" smtClean="0"/>
              <a:pPr>
                <a:defRPr/>
              </a:pPr>
              <a:t>4</a:t>
            </a:fld>
            <a:endParaRPr lang="en-GB"/>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7864" y="1403573"/>
            <a:ext cx="6768752" cy="607602"/>
          </a:xfrm>
          <a:prstGeom prst="rect">
            <a:avLst/>
          </a:prstGeom>
          <a:noFill/>
        </p:spPr>
        <p:txBody>
          <a:bodyPr wrap="square" rtlCol="0">
            <a:spAutoFit/>
          </a:bodyPr>
          <a:lstStyle/>
          <a:p>
            <a:r>
              <a:rPr lang="ru-RU" dirty="0" smtClean="0"/>
              <a:t>«Мы </a:t>
            </a:r>
            <a:r>
              <a:rPr lang="ru-RU" dirty="0"/>
              <a:t>все учились понемногу, чему-нибудь и </a:t>
            </a:r>
            <a:r>
              <a:rPr lang="ru-RU" dirty="0" smtClean="0"/>
              <a:t>как-нибудь».</a:t>
            </a:r>
          </a:p>
          <a:p>
            <a:r>
              <a:rPr lang="ru-RU" dirty="0" smtClean="0"/>
              <a:t>А.С.Пушкин</a:t>
            </a:r>
            <a:r>
              <a:rPr lang="ru-RU" dirty="0"/>
              <a:t>. </a:t>
            </a:r>
            <a:endParaRPr lang="ru-RU" dirty="0" smtClean="0"/>
          </a:p>
        </p:txBody>
      </p:sp>
      <p:sp>
        <p:nvSpPr>
          <p:cNvPr id="4" name="TextBox 3"/>
          <p:cNvSpPr txBox="1"/>
          <p:nvPr/>
        </p:nvSpPr>
        <p:spPr>
          <a:xfrm>
            <a:off x="1007864" y="611485"/>
            <a:ext cx="8712968" cy="550279"/>
          </a:xfrm>
          <a:prstGeom prst="rect">
            <a:avLst/>
          </a:prstGeom>
          <a:noFill/>
        </p:spPr>
        <p:txBody>
          <a:bodyPr wrap="square" rtlCol="0">
            <a:spAutoFit/>
          </a:bodyPr>
          <a:lstStyle/>
          <a:p>
            <a:pPr algn="ctr"/>
            <a:r>
              <a:rPr lang="ru-RU" sz="3200" b="1" dirty="0" smtClean="0">
                <a:latin typeface="Calibri" pitchFamily="34" charset="0"/>
              </a:rPr>
              <a:t>РОССИЙСКИЙ ОПЫТ</a:t>
            </a:r>
            <a:endParaRPr lang="ru-RU" sz="3200" b="1" dirty="0">
              <a:latin typeface="Calibri" pitchFamily="34" charset="0"/>
            </a:endParaRPr>
          </a:p>
        </p:txBody>
      </p:sp>
      <p:sp>
        <p:nvSpPr>
          <p:cNvPr id="5" name="TextBox 4"/>
          <p:cNvSpPr txBox="1"/>
          <p:nvPr/>
        </p:nvSpPr>
        <p:spPr>
          <a:xfrm>
            <a:off x="4320232" y="5292005"/>
            <a:ext cx="4680273" cy="1552220"/>
          </a:xfrm>
          <a:prstGeom prst="rect">
            <a:avLst/>
          </a:prstGeom>
          <a:noFill/>
        </p:spPr>
        <p:txBody>
          <a:bodyPr wrap="square" rtlCol="0">
            <a:spAutoFit/>
          </a:bodyPr>
          <a:lstStyle/>
          <a:p>
            <a:pPr algn="ctr"/>
            <a:endParaRPr lang="ru-RU" dirty="0" smtClean="0"/>
          </a:p>
          <a:p>
            <a:pPr algn="ctr"/>
            <a:r>
              <a:rPr lang="ru-RU" b="1" dirty="0" smtClean="0">
                <a:latin typeface="Calibri" pitchFamily="34" charset="0"/>
              </a:rPr>
              <a:t>Пословицы и поговорки</a:t>
            </a:r>
          </a:p>
          <a:p>
            <a:pPr algn="ctr"/>
            <a:endParaRPr lang="ru-RU" dirty="0" smtClean="0"/>
          </a:p>
          <a:p>
            <a:pPr algn="ctr"/>
            <a:r>
              <a:rPr lang="ru-RU" sz="2400" dirty="0" smtClean="0">
                <a:latin typeface="Calibri" pitchFamily="34" charset="0"/>
              </a:rPr>
              <a:t>Век живи – век учись.  </a:t>
            </a:r>
          </a:p>
          <a:p>
            <a:pPr algn="ctr"/>
            <a:r>
              <a:rPr lang="ru-RU" sz="2400" dirty="0" smtClean="0">
                <a:latin typeface="Calibri" pitchFamily="34" charset="0"/>
              </a:rPr>
              <a:t>Учиться – всегда пригодится</a:t>
            </a:r>
            <a:endParaRPr lang="ru-RU" sz="2400" dirty="0">
              <a:latin typeface="Calibri" pitchFamily="34" charset="0"/>
            </a:endParaRPr>
          </a:p>
        </p:txBody>
      </p:sp>
      <p:pic>
        <p:nvPicPr>
          <p:cNvPr id="183298" name="Picture 2" descr="http://lib.znate.ru/pars_docs/refs/164/163319/163319_html_m58c9a974.jpg"/>
          <p:cNvPicPr>
            <a:picLocks noChangeAspect="1" noChangeArrowheads="1"/>
          </p:cNvPicPr>
          <p:nvPr/>
        </p:nvPicPr>
        <p:blipFill>
          <a:blip r:embed="rId2" cstate="print"/>
          <a:srcRect/>
          <a:stretch>
            <a:fillRect/>
          </a:stretch>
        </p:blipFill>
        <p:spPr bwMode="auto">
          <a:xfrm>
            <a:off x="503808" y="2627709"/>
            <a:ext cx="5544617" cy="2298288"/>
          </a:xfrm>
          <a:prstGeom prst="rect">
            <a:avLst/>
          </a:prstGeom>
          <a:noFill/>
        </p:spPr>
      </p:pic>
      <p:sp>
        <p:nvSpPr>
          <p:cNvPr id="7" name="Номер слайда 6"/>
          <p:cNvSpPr>
            <a:spLocks noGrp="1"/>
          </p:cNvSpPr>
          <p:nvPr>
            <p:ph type="sldNum" idx="12"/>
          </p:nvPr>
        </p:nvSpPr>
        <p:spPr/>
        <p:txBody>
          <a:bodyPr/>
          <a:lstStyle/>
          <a:p>
            <a:pPr>
              <a:defRPr/>
            </a:pPr>
            <a:fld id="{5B3C2506-B21D-4249-98F7-5EBB34377091}" type="slidenum">
              <a:rPr lang="en-GB" smtClean="0"/>
              <a:pPr>
                <a:defRPr/>
              </a:pPr>
              <a:t>40</a:t>
            </a:fld>
            <a:endParaRPr lang="en-GB"/>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bwMode="auto">
          <a:xfrm>
            <a:off x="647824" y="4427909"/>
            <a:ext cx="7272808" cy="432048"/>
          </a:xfrm>
          <a:prstGeom prst="rect">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pic>
        <p:nvPicPr>
          <p:cNvPr id="135170" name="Picture 2" descr="http://librarynational.ru/image/aHR0cDovL3N0YXRpYy5vem9uZS5ydS9tdWx0aW1lZGlhL2Jvb2tzX2NvdmVycy8xMDExNjM3MDg5LmpwZw==.png"/>
          <p:cNvPicPr>
            <a:picLocks noChangeAspect="1" noChangeArrowheads="1"/>
          </p:cNvPicPr>
          <p:nvPr/>
        </p:nvPicPr>
        <p:blipFill>
          <a:blip r:embed="rId3" cstate="print"/>
          <a:srcRect/>
          <a:stretch>
            <a:fillRect/>
          </a:stretch>
        </p:blipFill>
        <p:spPr bwMode="auto">
          <a:xfrm>
            <a:off x="7920632" y="1115541"/>
            <a:ext cx="1660770" cy="2414269"/>
          </a:xfrm>
          <a:prstGeom prst="rect">
            <a:avLst/>
          </a:prstGeom>
          <a:noFill/>
        </p:spPr>
      </p:pic>
      <p:sp>
        <p:nvSpPr>
          <p:cNvPr id="3" name="TextBox 2"/>
          <p:cNvSpPr txBox="1"/>
          <p:nvPr/>
        </p:nvSpPr>
        <p:spPr>
          <a:xfrm>
            <a:off x="2448024" y="467469"/>
            <a:ext cx="7272808" cy="607602"/>
          </a:xfrm>
          <a:prstGeom prst="rect">
            <a:avLst/>
          </a:prstGeom>
          <a:noFill/>
        </p:spPr>
        <p:txBody>
          <a:bodyPr wrap="square" rtlCol="0">
            <a:spAutoFit/>
          </a:bodyPr>
          <a:lstStyle/>
          <a:p>
            <a:pPr algn="r"/>
            <a:r>
              <a:rPr lang="ru-RU" dirty="0" smtClean="0"/>
              <a:t>РОССИЙСКАЯ ПРАКТИКА.                                                               УМЕНИЕ УЧИТЬСЯ КАК УЧЕБНАЯ САМОСТОЯТЕЛЬНОСТЬ </a:t>
            </a:r>
            <a:r>
              <a:rPr lang="en-US" dirty="0" smtClean="0"/>
              <a:t>(</a:t>
            </a:r>
            <a:r>
              <a:rPr lang="ru-RU" dirty="0" smtClean="0"/>
              <a:t>1</a:t>
            </a:r>
            <a:r>
              <a:rPr lang="en-US" dirty="0" smtClean="0"/>
              <a:t>/</a:t>
            </a:r>
            <a:r>
              <a:rPr lang="ru-RU" dirty="0" smtClean="0"/>
              <a:t>3</a:t>
            </a:r>
            <a:r>
              <a:rPr lang="en-US" dirty="0" smtClean="0"/>
              <a:t>)</a:t>
            </a:r>
            <a:endParaRPr lang="ru-RU" dirty="0"/>
          </a:p>
        </p:txBody>
      </p:sp>
      <p:sp>
        <p:nvSpPr>
          <p:cNvPr id="4" name="TextBox 3"/>
          <p:cNvSpPr txBox="1"/>
          <p:nvPr/>
        </p:nvSpPr>
        <p:spPr>
          <a:xfrm>
            <a:off x="647824" y="2555701"/>
            <a:ext cx="7272808" cy="1867050"/>
          </a:xfrm>
          <a:prstGeom prst="rect">
            <a:avLst/>
          </a:prstGeom>
          <a:noFill/>
        </p:spPr>
        <p:txBody>
          <a:bodyPr wrap="square" rtlCol="0">
            <a:spAutoFit/>
          </a:bodyPr>
          <a:lstStyle/>
          <a:p>
            <a:r>
              <a:rPr lang="ru-RU" sz="1400" dirty="0" smtClean="0">
                <a:latin typeface="Calibri" pitchFamily="34" charset="0"/>
              </a:rPr>
              <a:t>Изучение и проектирование образовательной среды, максимально благоприятной для становления учебной самостоятельности, принадлежит к широкому классу теоретических и практических задач, выясняющих отношение обучения и развития. </a:t>
            </a:r>
          </a:p>
          <a:p>
            <a:endParaRPr lang="ru-RU" sz="1200" dirty="0" smtClean="0">
              <a:latin typeface="Calibri" pitchFamily="34" charset="0"/>
            </a:endParaRPr>
          </a:p>
          <a:p>
            <a:r>
              <a:rPr lang="ru-RU" sz="1400" dirty="0" smtClean="0">
                <a:latin typeface="Calibri" pitchFamily="34" charset="0"/>
              </a:rPr>
              <a:t>Основной способ решения этого класса задач – </a:t>
            </a:r>
            <a:r>
              <a:rPr lang="ru-RU" sz="1400" b="1" dirty="0" smtClean="0">
                <a:solidFill>
                  <a:srgbClr val="00B050"/>
                </a:solidFill>
                <a:latin typeface="Calibri" pitchFamily="34" charset="0"/>
              </a:rPr>
              <a:t>генетико-моделирующий эксперимент</a:t>
            </a:r>
            <a:r>
              <a:rPr lang="ru-RU" sz="1400" dirty="0" smtClean="0">
                <a:latin typeface="Calibri" pitchFamily="34" charset="0"/>
              </a:rPr>
              <a:t>, который является одновременно: </a:t>
            </a:r>
          </a:p>
          <a:p>
            <a:pPr>
              <a:buSzPct val="100000"/>
              <a:buFont typeface="Wingdings" pitchFamily="2" charset="2"/>
              <a:buChar char="ü"/>
            </a:pPr>
            <a:r>
              <a:rPr lang="ru-RU" sz="1400" dirty="0" smtClean="0">
                <a:latin typeface="Calibri" pitchFamily="34" charset="0"/>
              </a:rPr>
              <a:t>методом исследования возрастных возможностей детей и подростков; </a:t>
            </a:r>
          </a:p>
          <a:p>
            <a:pPr>
              <a:buSzPct val="100000"/>
              <a:buFont typeface="Wingdings" pitchFamily="2" charset="2"/>
              <a:buChar char="ü"/>
            </a:pPr>
            <a:r>
              <a:rPr lang="ru-RU" sz="1400" dirty="0" smtClean="0">
                <a:latin typeface="Calibri" pitchFamily="34" charset="0"/>
              </a:rPr>
              <a:t>способом преобразования сложившихся представлений о возрастных нормах развития; </a:t>
            </a:r>
          </a:p>
          <a:p>
            <a:pPr>
              <a:buSzPct val="100000"/>
              <a:buFont typeface="Wingdings" pitchFamily="2" charset="2"/>
              <a:buChar char="ü"/>
            </a:pPr>
            <a:r>
              <a:rPr lang="ru-RU" sz="1400" dirty="0" smtClean="0">
                <a:latin typeface="Calibri" pitchFamily="34" charset="0"/>
              </a:rPr>
              <a:t>местом создания и апробации новых образовательных систем</a:t>
            </a:r>
            <a:endParaRPr lang="ru-RU" sz="1400" dirty="0">
              <a:latin typeface="Calibri" pitchFamily="34" charset="0"/>
            </a:endParaRPr>
          </a:p>
        </p:txBody>
      </p:sp>
      <p:sp>
        <p:nvSpPr>
          <p:cNvPr id="5" name="Стрелка вправо 4"/>
          <p:cNvSpPr/>
          <p:nvPr/>
        </p:nvSpPr>
        <p:spPr bwMode="auto">
          <a:xfrm rot="5400000">
            <a:off x="8532700" y="3383793"/>
            <a:ext cx="432048" cy="648072"/>
          </a:xfrm>
          <a:prstGeom prst="right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10" name="TextBox 9"/>
          <p:cNvSpPr txBox="1"/>
          <p:nvPr/>
        </p:nvSpPr>
        <p:spPr>
          <a:xfrm>
            <a:off x="7992640" y="3923853"/>
            <a:ext cx="1656184" cy="2296463"/>
          </a:xfrm>
          <a:prstGeom prst="rect">
            <a:avLst/>
          </a:prstGeom>
          <a:noFill/>
        </p:spPr>
        <p:txBody>
          <a:bodyPr wrap="square" rtlCol="0">
            <a:spAutoFit/>
          </a:bodyPr>
          <a:lstStyle/>
          <a:p>
            <a:pPr algn="ctr"/>
            <a:r>
              <a:rPr lang="ru-RU" sz="1400" dirty="0" smtClean="0">
                <a:latin typeface="Calibri" pitchFamily="34" charset="0"/>
              </a:rPr>
              <a:t>Итоги </a:t>
            </a:r>
            <a:r>
              <a:rPr lang="ru-RU" sz="1400" dirty="0" err="1" smtClean="0">
                <a:latin typeface="Calibri" pitchFamily="34" charset="0"/>
              </a:rPr>
              <a:t>лонгитюда</a:t>
            </a:r>
            <a:r>
              <a:rPr lang="ru-RU" sz="1400" dirty="0" smtClean="0">
                <a:latin typeface="Calibri" pitchFamily="34" charset="0"/>
              </a:rPr>
              <a:t>, доказывающего , что психолого-педагогическая школа                               Д.Б. </a:t>
            </a:r>
            <a:r>
              <a:rPr lang="ru-RU" sz="1400" dirty="0" err="1" smtClean="0">
                <a:latin typeface="Calibri" pitchFamily="34" charset="0"/>
              </a:rPr>
              <a:t>Эльконина</a:t>
            </a:r>
            <a:r>
              <a:rPr lang="ru-RU" sz="1400" dirty="0" smtClean="0">
                <a:latin typeface="Calibri" pitchFamily="34" charset="0"/>
              </a:rPr>
              <a:t> и </a:t>
            </a:r>
          </a:p>
          <a:p>
            <a:pPr algn="ctr"/>
            <a:r>
              <a:rPr lang="ru-RU" sz="1400" dirty="0" smtClean="0">
                <a:latin typeface="Calibri" pitchFamily="34" charset="0"/>
              </a:rPr>
              <a:t>В.В. Давыдова – </a:t>
            </a:r>
          </a:p>
          <a:p>
            <a:pPr algn="ctr"/>
            <a:r>
              <a:rPr lang="ru-RU" sz="1400" dirty="0" smtClean="0">
                <a:latin typeface="Calibri" pitchFamily="34" charset="0"/>
              </a:rPr>
              <a:t>успешный  генетико-моделирующий эксперимент</a:t>
            </a:r>
            <a:endParaRPr lang="ru-RU" sz="1400" dirty="0"/>
          </a:p>
        </p:txBody>
      </p:sp>
      <p:sp>
        <p:nvSpPr>
          <p:cNvPr id="14" name="TextBox 13"/>
          <p:cNvSpPr txBox="1"/>
          <p:nvPr/>
        </p:nvSpPr>
        <p:spPr>
          <a:xfrm>
            <a:off x="1511920" y="971525"/>
            <a:ext cx="6192688" cy="1466042"/>
          </a:xfrm>
          <a:prstGeom prst="rect">
            <a:avLst/>
          </a:prstGeom>
          <a:noFill/>
        </p:spPr>
        <p:txBody>
          <a:bodyPr wrap="square" rtlCol="0">
            <a:spAutoFit/>
          </a:bodyPr>
          <a:lstStyle/>
          <a:p>
            <a:r>
              <a:rPr lang="ru-RU" sz="1200" b="1" dirty="0" smtClean="0">
                <a:latin typeface="Calibri" pitchFamily="34" charset="0"/>
              </a:rPr>
              <a:t>Г. А. </a:t>
            </a:r>
            <a:r>
              <a:rPr lang="ru-RU" sz="1200" b="1" dirty="0" err="1" smtClean="0">
                <a:latin typeface="Calibri" pitchFamily="34" charset="0"/>
              </a:rPr>
              <a:t>Цукерман</a:t>
            </a:r>
            <a:r>
              <a:rPr lang="ru-RU" sz="1200" b="1" dirty="0" smtClean="0">
                <a:latin typeface="Calibri" pitchFamily="34" charset="0"/>
              </a:rPr>
              <a:t>, </a:t>
            </a:r>
          </a:p>
          <a:p>
            <a:r>
              <a:rPr lang="ru-RU" sz="1200" dirty="0" smtClean="0">
                <a:latin typeface="Calibri" pitchFamily="34" charset="0"/>
              </a:rPr>
              <a:t>доктор психологических наук, про- </a:t>
            </a:r>
            <a:r>
              <a:rPr lang="ru-RU" sz="1200" dirty="0" err="1" smtClean="0">
                <a:latin typeface="Calibri" pitchFamily="34" charset="0"/>
              </a:rPr>
              <a:t>фессор</a:t>
            </a:r>
            <a:r>
              <a:rPr lang="ru-RU" sz="1200" dirty="0" smtClean="0">
                <a:latin typeface="Calibri" pitchFamily="34" charset="0"/>
              </a:rPr>
              <a:t>, ведущий научный сотрудник Психологического института Российской академии образования </a:t>
            </a:r>
          </a:p>
          <a:p>
            <a:endParaRPr lang="ru-RU" sz="1200" dirty="0" smtClean="0">
              <a:latin typeface="Calibri" pitchFamily="34" charset="0"/>
            </a:endParaRPr>
          </a:p>
          <a:p>
            <a:r>
              <a:rPr lang="ru-RU" sz="1200" b="1" dirty="0" smtClean="0">
                <a:latin typeface="Calibri" pitchFamily="34" charset="0"/>
              </a:rPr>
              <a:t>А. Л. </a:t>
            </a:r>
            <a:r>
              <a:rPr lang="ru-RU" sz="1200" b="1" dirty="0" err="1" smtClean="0">
                <a:latin typeface="Calibri" pitchFamily="34" charset="0"/>
              </a:rPr>
              <a:t>Венгер</a:t>
            </a:r>
            <a:r>
              <a:rPr lang="ru-RU" sz="1200" b="1" dirty="0" smtClean="0">
                <a:latin typeface="Calibri" pitchFamily="34" charset="0"/>
              </a:rPr>
              <a:t>, </a:t>
            </a:r>
          </a:p>
          <a:p>
            <a:r>
              <a:rPr lang="ru-RU" sz="1200" dirty="0" smtClean="0">
                <a:latin typeface="Calibri" pitchFamily="34" charset="0"/>
              </a:rPr>
              <a:t>доктор психологических наук, профессор кафедры психологии Международного университета «Дубна», руководитель сектора экстренной психологической по- мощи детям и подросткам Московского городского психолого-педагогического университета</a:t>
            </a:r>
            <a:endParaRPr lang="ru-RU" sz="1200" dirty="0">
              <a:latin typeface="Calibri" pitchFamily="34" charset="0"/>
            </a:endParaRPr>
          </a:p>
        </p:txBody>
      </p:sp>
      <p:pic>
        <p:nvPicPr>
          <p:cNvPr id="135176" name="Picture 8" descr="http://childpsy.ru/upload/iblock/5cd/10509_m.jpg"/>
          <p:cNvPicPr>
            <a:picLocks noChangeAspect="1" noChangeArrowheads="1"/>
          </p:cNvPicPr>
          <p:nvPr/>
        </p:nvPicPr>
        <p:blipFill>
          <a:blip r:embed="rId4" cstate="print"/>
          <a:srcRect/>
          <a:stretch>
            <a:fillRect/>
          </a:stretch>
        </p:blipFill>
        <p:spPr bwMode="auto">
          <a:xfrm>
            <a:off x="791840" y="971525"/>
            <a:ext cx="742950" cy="1104901"/>
          </a:xfrm>
          <a:prstGeom prst="rect">
            <a:avLst/>
          </a:prstGeom>
          <a:noFill/>
        </p:spPr>
      </p:pic>
      <p:pic>
        <p:nvPicPr>
          <p:cNvPr id="135178" name="Picture 10" descr="http://cs302404.vk.me/v302404844/59e1/g7h5tCmceWo.jpg"/>
          <p:cNvPicPr>
            <a:picLocks noChangeAspect="1" noChangeArrowheads="1"/>
          </p:cNvPicPr>
          <p:nvPr/>
        </p:nvPicPr>
        <p:blipFill>
          <a:blip r:embed="rId5" cstate="print"/>
          <a:srcRect/>
          <a:stretch>
            <a:fillRect/>
          </a:stretch>
        </p:blipFill>
        <p:spPr bwMode="auto">
          <a:xfrm>
            <a:off x="791840" y="1763613"/>
            <a:ext cx="720080" cy="720080"/>
          </a:xfrm>
          <a:prstGeom prst="rect">
            <a:avLst/>
          </a:prstGeom>
          <a:noFill/>
        </p:spPr>
      </p:pic>
      <p:sp>
        <p:nvSpPr>
          <p:cNvPr id="19" name="TextBox 18"/>
          <p:cNvSpPr txBox="1"/>
          <p:nvPr/>
        </p:nvSpPr>
        <p:spPr>
          <a:xfrm>
            <a:off x="1799952" y="4499917"/>
            <a:ext cx="4392421" cy="292709"/>
          </a:xfrm>
          <a:prstGeom prst="rect">
            <a:avLst/>
          </a:prstGeom>
          <a:noFill/>
        </p:spPr>
        <p:txBody>
          <a:bodyPr wrap="none" rtlCol="0">
            <a:spAutoFit/>
          </a:bodyPr>
          <a:lstStyle/>
          <a:p>
            <a:r>
              <a:rPr lang="ru-RU" sz="1400" b="1" dirty="0" smtClean="0">
                <a:solidFill>
                  <a:schemeClr val="bg1"/>
                </a:solidFill>
              </a:rPr>
              <a:t>Умение учиться = учебная самостоятельность </a:t>
            </a:r>
            <a:endParaRPr lang="ru-RU" sz="1400" b="1" dirty="0">
              <a:solidFill>
                <a:schemeClr val="bg1"/>
              </a:solidFill>
            </a:endParaRPr>
          </a:p>
        </p:txBody>
      </p:sp>
      <p:sp>
        <p:nvSpPr>
          <p:cNvPr id="21" name="TextBox 20"/>
          <p:cNvSpPr txBox="1"/>
          <p:nvPr/>
        </p:nvSpPr>
        <p:spPr>
          <a:xfrm>
            <a:off x="647824" y="4859957"/>
            <a:ext cx="3456384" cy="693460"/>
          </a:xfrm>
          <a:prstGeom prst="rect">
            <a:avLst/>
          </a:prstGeom>
          <a:noFill/>
        </p:spPr>
        <p:txBody>
          <a:bodyPr wrap="square" rtlCol="0">
            <a:spAutoFit/>
          </a:bodyPr>
          <a:lstStyle/>
          <a:p>
            <a:r>
              <a:rPr lang="ru-RU" sz="1400" dirty="0" smtClean="0">
                <a:solidFill>
                  <a:srgbClr val="00B050"/>
                </a:solidFill>
                <a:latin typeface="Calibri" pitchFamily="34" charset="0"/>
              </a:rPr>
              <a:t>1) Способность человека обнаруживать, каких имен- но знаний и умений ему недостает для решения данной задачи</a:t>
            </a:r>
            <a:endParaRPr lang="ru-RU" sz="1400" dirty="0">
              <a:solidFill>
                <a:srgbClr val="00B050"/>
              </a:solidFill>
            </a:endParaRPr>
          </a:p>
        </p:txBody>
      </p:sp>
      <p:sp>
        <p:nvSpPr>
          <p:cNvPr id="22" name="TextBox 21"/>
          <p:cNvSpPr txBox="1"/>
          <p:nvPr/>
        </p:nvSpPr>
        <p:spPr>
          <a:xfrm>
            <a:off x="4392240" y="4859957"/>
            <a:ext cx="3528392" cy="493084"/>
          </a:xfrm>
          <a:prstGeom prst="rect">
            <a:avLst/>
          </a:prstGeom>
          <a:noFill/>
        </p:spPr>
        <p:txBody>
          <a:bodyPr wrap="square" rtlCol="0">
            <a:spAutoFit/>
          </a:bodyPr>
          <a:lstStyle/>
          <a:p>
            <a:r>
              <a:rPr lang="ru-RU" sz="1400" dirty="0" smtClean="0">
                <a:solidFill>
                  <a:srgbClr val="00B050"/>
                </a:solidFill>
                <a:latin typeface="Calibri" pitchFamily="34" charset="0"/>
              </a:rPr>
              <a:t>2) Способность находить недостающие знания и осваивать недостающие умения</a:t>
            </a:r>
            <a:endParaRPr lang="ru-RU" sz="1400" dirty="0">
              <a:solidFill>
                <a:srgbClr val="00B050"/>
              </a:solidFill>
            </a:endParaRPr>
          </a:p>
        </p:txBody>
      </p:sp>
      <p:sp>
        <p:nvSpPr>
          <p:cNvPr id="23" name="Левая фигурная скобка 22"/>
          <p:cNvSpPr/>
          <p:nvPr/>
        </p:nvSpPr>
        <p:spPr bwMode="auto">
          <a:xfrm rot="16200000">
            <a:off x="2015976" y="3923853"/>
            <a:ext cx="648072" cy="3384376"/>
          </a:xfrm>
          <a:prstGeom prst="leftBrace">
            <a:avLst/>
          </a:pr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24" name="Левая фигурная скобка 23"/>
          <p:cNvSpPr/>
          <p:nvPr/>
        </p:nvSpPr>
        <p:spPr bwMode="auto">
          <a:xfrm rot="16200000">
            <a:off x="5760392" y="3923853"/>
            <a:ext cx="648072" cy="3384376"/>
          </a:xfrm>
          <a:prstGeom prst="leftBrace">
            <a:avLst/>
          </a:pr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25" name="TextBox 24"/>
          <p:cNvSpPr txBox="1"/>
          <p:nvPr/>
        </p:nvSpPr>
        <p:spPr>
          <a:xfrm>
            <a:off x="503808" y="5940077"/>
            <a:ext cx="3672408" cy="693460"/>
          </a:xfrm>
          <a:prstGeom prst="rect">
            <a:avLst/>
          </a:prstGeom>
          <a:noFill/>
        </p:spPr>
        <p:txBody>
          <a:bodyPr wrap="square" rtlCol="0">
            <a:spAutoFit/>
          </a:bodyPr>
          <a:lstStyle/>
          <a:p>
            <a:r>
              <a:rPr lang="ru-RU" sz="1400" dirty="0" smtClean="0">
                <a:latin typeface="Calibri" pitchFamily="34" charset="0"/>
              </a:rPr>
              <a:t>Обеспечивается образованием, расширяющим рефлексивные возможности младших школьников и подростков</a:t>
            </a:r>
            <a:endParaRPr lang="ru-RU" sz="1400" dirty="0"/>
          </a:p>
        </p:txBody>
      </p:sp>
      <p:sp>
        <p:nvSpPr>
          <p:cNvPr id="26" name="TextBox 25"/>
          <p:cNvSpPr txBox="1"/>
          <p:nvPr/>
        </p:nvSpPr>
        <p:spPr>
          <a:xfrm>
            <a:off x="4392240" y="5868069"/>
            <a:ext cx="3672408" cy="1094210"/>
          </a:xfrm>
          <a:prstGeom prst="rect">
            <a:avLst/>
          </a:prstGeom>
          <a:noFill/>
        </p:spPr>
        <p:txBody>
          <a:bodyPr wrap="square" rtlCol="0">
            <a:spAutoFit/>
          </a:bodyPr>
          <a:lstStyle/>
          <a:p>
            <a:r>
              <a:rPr lang="ru-RU" sz="1400" dirty="0" smtClean="0">
                <a:latin typeface="Calibri" pitchFamily="34" charset="0"/>
              </a:rPr>
              <a:t>Обеспечивается развитием  способности – выходить за границы наличного опыта, </a:t>
            </a:r>
            <a:r>
              <a:rPr lang="ru-RU" sz="1400" dirty="0" err="1" smtClean="0">
                <a:latin typeface="Calibri" pitchFamily="34" charset="0"/>
              </a:rPr>
              <a:t>трансцендировать</a:t>
            </a:r>
            <a:r>
              <a:rPr lang="ru-RU" sz="1400" dirty="0" smtClean="0">
                <a:latin typeface="Calibri" pitchFamily="34" charset="0"/>
              </a:rPr>
              <a:t> (</a:t>
            </a:r>
            <a:r>
              <a:rPr lang="ru-RU" sz="1400" i="1" dirty="0" smtClean="0">
                <a:latin typeface="Calibri" pitchFamily="34" charset="0"/>
              </a:rPr>
              <a:t>от лат. </a:t>
            </a:r>
            <a:r>
              <a:rPr lang="ru-RU" sz="1400" i="1" dirty="0" err="1" smtClean="0">
                <a:latin typeface="Calibri" pitchFamily="34" charset="0"/>
              </a:rPr>
              <a:t>transcendo</a:t>
            </a:r>
            <a:r>
              <a:rPr lang="ru-RU" sz="1400" i="1" dirty="0" smtClean="0">
                <a:latin typeface="Calibri" pitchFamily="34" charset="0"/>
              </a:rPr>
              <a:t> – переступать, выходить за пределы, нарушать).</a:t>
            </a:r>
            <a:endParaRPr lang="ru-RU" sz="1400" i="1" dirty="0"/>
          </a:p>
        </p:txBody>
      </p:sp>
      <p:sp>
        <p:nvSpPr>
          <p:cNvPr id="27" name="TextBox 26"/>
          <p:cNvSpPr txBox="1"/>
          <p:nvPr/>
        </p:nvSpPr>
        <p:spPr>
          <a:xfrm>
            <a:off x="359792" y="6876181"/>
            <a:ext cx="9505056" cy="493084"/>
          </a:xfrm>
          <a:prstGeom prst="rect">
            <a:avLst/>
          </a:prstGeom>
          <a:noFill/>
        </p:spPr>
        <p:txBody>
          <a:bodyPr wrap="square" rtlCol="0">
            <a:spAutoFit/>
          </a:bodyPr>
          <a:lstStyle/>
          <a:p>
            <a:r>
              <a:rPr lang="ru-RU" sz="1400" b="1" dirty="0" smtClean="0">
                <a:solidFill>
                  <a:srgbClr val="00B050"/>
                </a:solidFill>
                <a:latin typeface="Calibri" pitchFamily="34" charset="0"/>
              </a:rPr>
              <a:t>Человек, умеющий учиться самостоятельно, столкнувшись с новым типом задач, способен преобразовывать известные ему способы действия и искать новые, используя при этом ресурсы, предоставляемые человеческой культурой.</a:t>
            </a:r>
            <a:endParaRPr lang="ru-RU" sz="1400" b="1" dirty="0">
              <a:solidFill>
                <a:srgbClr val="00B050"/>
              </a:solidFill>
              <a:latin typeface="Calibri" pitchFamily="34" charset="0"/>
            </a:endParaRPr>
          </a:p>
        </p:txBody>
      </p:sp>
      <p:sp>
        <p:nvSpPr>
          <p:cNvPr id="28" name="Номер слайда 27"/>
          <p:cNvSpPr>
            <a:spLocks noGrp="1"/>
          </p:cNvSpPr>
          <p:nvPr>
            <p:ph type="sldNum" idx="12"/>
          </p:nvPr>
        </p:nvSpPr>
        <p:spPr/>
        <p:txBody>
          <a:bodyPr/>
          <a:lstStyle/>
          <a:p>
            <a:pPr>
              <a:defRPr/>
            </a:pPr>
            <a:fld id="{5B3C2506-B21D-4249-98F7-5EBB34377091}" type="slidenum">
              <a:rPr lang="en-GB" smtClean="0"/>
              <a:pPr>
                <a:defRPr/>
              </a:pPr>
              <a:t>41</a:t>
            </a:fld>
            <a:endParaRPr lang="en-GB"/>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librarynational.ru/image/aHR0cDovL3N0YXRpYy5vem9uZS5ydS9tdWx0aW1lZGlhL2Jvb2tzX2NvdmVycy8xMDExNjM3MDg5LmpwZw==.png"/>
          <p:cNvPicPr>
            <a:picLocks noChangeAspect="1" noChangeArrowheads="1"/>
          </p:cNvPicPr>
          <p:nvPr/>
        </p:nvPicPr>
        <p:blipFill>
          <a:blip r:embed="rId3" cstate="print"/>
          <a:srcRect/>
          <a:stretch>
            <a:fillRect/>
          </a:stretch>
        </p:blipFill>
        <p:spPr bwMode="auto">
          <a:xfrm>
            <a:off x="8568704" y="1187549"/>
            <a:ext cx="1139285" cy="1656184"/>
          </a:xfrm>
          <a:prstGeom prst="rect">
            <a:avLst/>
          </a:prstGeom>
          <a:noFill/>
        </p:spPr>
      </p:pic>
      <p:sp>
        <p:nvSpPr>
          <p:cNvPr id="3" name="TextBox 2"/>
          <p:cNvSpPr txBox="1"/>
          <p:nvPr/>
        </p:nvSpPr>
        <p:spPr>
          <a:xfrm>
            <a:off x="2448024" y="467469"/>
            <a:ext cx="7272808" cy="607602"/>
          </a:xfrm>
          <a:prstGeom prst="rect">
            <a:avLst/>
          </a:prstGeom>
          <a:noFill/>
        </p:spPr>
        <p:txBody>
          <a:bodyPr wrap="square" rtlCol="0">
            <a:spAutoFit/>
          </a:bodyPr>
          <a:lstStyle/>
          <a:p>
            <a:pPr algn="r"/>
            <a:r>
              <a:rPr lang="ru-RU" dirty="0" smtClean="0"/>
              <a:t>РОССИЙСКАЯ ПРАКТИКА.                                                               УМЕНИЕ УЧИТЬСЯ КАК УЧЕБНАЯ САМОСТОЯТЕЛЬНОСТЬ </a:t>
            </a:r>
            <a:r>
              <a:rPr lang="en-US" dirty="0" smtClean="0"/>
              <a:t>(</a:t>
            </a:r>
            <a:r>
              <a:rPr lang="ru-RU" dirty="0" smtClean="0"/>
              <a:t>2</a:t>
            </a:r>
            <a:r>
              <a:rPr lang="en-US" dirty="0" smtClean="0"/>
              <a:t>/</a:t>
            </a:r>
            <a:r>
              <a:rPr lang="ru-RU" dirty="0" smtClean="0"/>
              <a:t>3</a:t>
            </a:r>
            <a:r>
              <a:rPr lang="en-US" dirty="0" smtClean="0"/>
              <a:t>)</a:t>
            </a:r>
            <a:endParaRPr lang="ru-RU" dirty="0"/>
          </a:p>
        </p:txBody>
      </p:sp>
      <p:sp>
        <p:nvSpPr>
          <p:cNvPr id="19" name="TextBox 18"/>
          <p:cNvSpPr txBox="1"/>
          <p:nvPr/>
        </p:nvSpPr>
        <p:spPr>
          <a:xfrm>
            <a:off x="1799952" y="4499917"/>
            <a:ext cx="4392421" cy="292709"/>
          </a:xfrm>
          <a:prstGeom prst="rect">
            <a:avLst/>
          </a:prstGeom>
          <a:noFill/>
        </p:spPr>
        <p:txBody>
          <a:bodyPr wrap="none" rtlCol="0">
            <a:spAutoFit/>
          </a:bodyPr>
          <a:lstStyle/>
          <a:p>
            <a:r>
              <a:rPr lang="ru-RU" sz="1400" b="1" dirty="0" smtClean="0">
                <a:solidFill>
                  <a:schemeClr val="bg1"/>
                </a:solidFill>
              </a:rPr>
              <a:t>Умение учиться = учебная самостоятельность </a:t>
            </a:r>
            <a:endParaRPr lang="ru-RU" sz="1400" b="1" dirty="0">
              <a:solidFill>
                <a:schemeClr val="bg1"/>
              </a:solidFill>
            </a:endParaRPr>
          </a:p>
        </p:txBody>
      </p:sp>
      <p:sp>
        <p:nvSpPr>
          <p:cNvPr id="28" name="TextBox 27"/>
          <p:cNvSpPr txBox="1"/>
          <p:nvPr/>
        </p:nvSpPr>
        <p:spPr>
          <a:xfrm>
            <a:off x="503808" y="1187549"/>
            <a:ext cx="7848872" cy="693460"/>
          </a:xfrm>
          <a:prstGeom prst="rect">
            <a:avLst/>
          </a:prstGeom>
          <a:solidFill>
            <a:srgbClr val="00B050"/>
          </a:solidFill>
        </p:spPr>
        <p:txBody>
          <a:bodyPr wrap="square" rtlCol="0">
            <a:spAutoFit/>
          </a:bodyPr>
          <a:lstStyle/>
          <a:p>
            <a:r>
              <a:rPr lang="ru-RU" sz="1400" b="1" dirty="0" smtClean="0">
                <a:solidFill>
                  <a:schemeClr val="accent3"/>
                </a:solidFill>
                <a:latin typeface="Calibri" pitchFamily="34" charset="0"/>
              </a:rPr>
              <a:t>Самостоятельность – </a:t>
            </a:r>
            <a:r>
              <a:rPr lang="ru-RU" sz="1400" dirty="0" smtClean="0">
                <a:solidFill>
                  <a:schemeClr val="accent3"/>
                </a:solidFill>
                <a:latin typeface="Calibri" pitchFamily="34" charset="0"/>
              </a:rPr>
              <a:t>способность запрашивать и получать необходимую помощь по собственной инициативе, и способность критично, независимо оценивать качество помощи, предлагаемой тем или иным источником.</a:t>
            </a:r>
            <a:endParaRPr lang="ru-RU" sz="1400" dirty="0">
              <a:solidFill>
                <a:schemeClr val="accent3"/>
              </a:solidFill>
              <a:latin typeface="Calibri" pitchFamily="34" charset="0"/>
            </a:endParaRPr>
          </a:p>
        </p:txBody>
      </p:sp>
      <p:sp>
        <p:nvSpPr>
          <p:cNvPr id="30" name="TextBox 29"/>
          <p:cNvSpPr txBox="1"/>
          <p:nvPr/>
        </p:nvSpPr>
        <p:spPr>
          <a:xfrm>
            <a:off x="863848" y="1979637"/>
            <a:ext cx="7416824" cy="292709"/>
          </a:xfrm>
          <a:prstGeom prst="rect">
            <a:avLst/>
          </a:prstGeom>
          <a:noFill/>
        </p:spPr>
        <p:txBody>
          <a:bodyPr wrap="square" rtlCol="0">
            <a:spAutoFit/>
          </a:bodyPr>
          <a:lstStyle/>
          <a:p>
            <a:pPr algn="ctr"/>
            <a:r>
              <a:rPr lang="ru-RU" sz="1400" b="1" dirty="0" smtClean="0">
                <a:solidFill>
                  <a:srgbClr val="00B050"/>
                </a:solidFill>
                <a:latin typeface="Calibri" pitchFamily="34" charset="0"/>
              </a:rPr>
              <a:t>Самостоятельный  - это</a:t>
            </a:r>
          </a:p>
        </p:txBody>
      </p:sp>
      <p:sp>
        <p:nvSpPr>
          <p:cNvPr id="31" name="TextBox 30"/>
          <p:cNvSpPr txBox="1"/>
          <p:nvPr/>
        </p:nvSpPr>
        <p:spPr>
          <a:xfrm>
            <a:off x="6264448" y="2267669"/>
            <a:ext cx="2016224" cy="750718"/>
          </a:xfrm>
          <a:prstGeom prst="rect">
            <a:avLst/>
          </a:prstGeom>
          <a:noFill/>
        </p:spPr>
        <p:txBody>
          <a:bodyPr wrap="square" rtlCol="0">
            <a:spAutoFit/>
          </a:bodyPr>
          <a:lstStyle/>
          <a:p>
            <a:pPr>
              <a:buSzPct val="100000"/>
            </a:pPr>
            <a:r>
              <a:rPr lang="ru-RU" sz="1400" dirty="0" smtClean="0">
                <a:latin typeface="Calibri" pitchFamily="34" charset="0"/>
              </a:rPr>
              <a:t>3.совершаемый без чьей-либо помощи</a:t>
            </a:r>
          </a:p>
          <a:p>
            <a:endParaRPr lang="ru-RU" dirty="0"/>
          </a:p>
        </p:txBody>
      </p:sp>
      <p:sp>
        <p:nvSpPr>
          <p:cNvPr id="32" name="TextBox 31"/>
          <p:cNvSpPr txBox="1"/>
          <p:nvPr/>
        </p:nvSpPr>
        <p:spPr>
          <a:xfrm>
            <a:off x="575816" y="2267669"/>
            <a:ext cx="2592288" cy="750718"/>
          </a:xfrm>
          <a:prstGeom prst="rect">
            <a:avLst/>
          </a:prstGeom>
          <a:noFill/>
        </p:spPr>
        <p:txBody>
          <a:bodyPr wrap="square" rtlCol="0">
            <a:spAutoFit/>
          </a:bodyPr>
          <a:lstStyle/>
          <a:p>
            <a:r>
              <a:rPr lang="ru-RU" sz="1400" dirty="0" smtClean="0">
                <a:latin typeface="Calibri" pitchFamily="34" charset="0"/>
              </a:rPr>
              <a:t>1.независимый,  вольный, </a:t>
            </a:r>
          </a:p>
          <a:p>
            <a:r>
              <a:rPr lang="ru-RU" sz="1400" dirty="0" smtClean="0">
                <a:latin typeface="Calibri" pitchFamily="34" charset="0"/>
              </a:rPr>
              <a:t>свободный, неподчиненный</a:t>
            </a:r>
          </a:p>
          <a:p>
            <a:pPr algn="ctr"/>
            <a:endParaRPr lang="ru-RU" dirty="0"/>
          </a:p>
        </p:txBody>
      </p:sp>
      <p:sp>
        <p:nvSpPr>
          <p:cNvPr id="33" name="TextBox 32"/>
          <p:cNvSpPr txBox="1"/>
          <p:nvPr/>
        </p:nvSpPr>
        <p:spPr>
          <a:xfrm>
            <a:off x="3312120" y="2267669"/>
            <a:ext cx="2664296" cy="1351845"/>
          </a:xfrm>
          <a:prstGeom prst="rect">
            <a:avLst/>
          </a:prstGeom>
          <a:noFill/>
        </p:spPr>
        <p:txBody>
          <a:bodyPr wrap="square" rtlCol="0">
            <a:spAutoFit/>
          </a:bodyPr>
          <a:lstStyle/>
          <a:p>
            <a:r>
              <a:rPr lang="ru-RU" sz="1400" dirty="0" smtClean="0">
                <a:latin typeface="Calibri" pitchFamily="34" charset="0"/>
              </a:rPr>
              <a:t>2. действующий по собственной инициативе (</a:t>
            </a:r>
            <a:r>
              <a:rPr lang="ru-RU" sz="1400" i="1" dirty="0" smtClean="0">
                <a:latin typeface="Calibri" pitchFamily="34" charset="0"/>
              </a:rPr>
              <a:t>от лат. </a:t>
            </a:r>
            <a:r>
              <a:rPr lang="ru-RU" sz="1400" i="1" dirty="0" err="1" smtClean="0">
                <a:latin typeface="Calibri" pitchFamily="34" charset="0"/>
              </a:rPr>
              <a:t>initium</a:t>
            </a:r>
            <a:r>
              <a:rPr lang="ru-RU" sz="1400" i="1" dirty="0" smtClean="0">
                <a:latin typeface="Calibri" pitchFamily="34" charset="0"/>
              </a:rPr>
              <a:t> – начало</a:t>
            </a:r>
            <a:r>
              <a:rPr lang="ru-RU" sz="1400" dirty="0" smtClean="0">
                <a:latin typeface="Calibri" pitchFamily="34" charset="0"/>
              </a:rPr>
              <a:t>), сам себя побуждающий к началу какого-либо дела </a:t>
            </a:r>
          </a:p>
          <a:p>
            <a:endParaRPr lang="ru-RU" dirty="0"/>
          </a:p>
        </p:txBody>
      </p:sp>
      <p:sp>
        <p:nvSpPr>
          <p:cNvPr id="36" name="TextBox 35"/>
          <p:cNvSpPr txBox="1"/>
          <p:nvPr/>
        </p:nvSpPr>
        <p:spPr>
          <a:xfrm>
            <a:off x="8424688" y="3923853"/>
            <a:ext cx="1368152" cy="493084"/>
          </a:xfrm>
          <a:prstGeom prst="rect">
            <a:avLst/>
          </a:prstGeom>
          <a:noFill/>
          <a:ln>
            <a:solidFill>
              <a:srgbClr val="00B050"/>
            </a:solidFill>
          </a:ln>
        </p:spPr>
        <p:txBody>
          <a:bodyPr wrap="square" rtlCol="0">
            <a:spAutoFit/>
          </a:bodyPr>
          <a:lstStyle/>
          <a:p>
            <a:pPr algn="ctr"/>
            <a:r>
              <a:rPr lang="ru-RU" sz="1400" dirty="0" smtClean="0">
                <a:solidFill>
                  <a:srgbClr val="00B050"/>
                </a:solidFill>
                <a:latin typeface="Calibri" pitchFamily="34" charset="0"/>
              </a:rPr>
              <a:t>Поставлены  вопросы</a:t>
            </a:r>
            <a:endParaRPr lang="ru-RU" sz="1400" dirty="0">
              <a:solidFill>
                <a:srgbClr val="00B050"/>
              </a:solidFill>
              <a:latin typeface="Calibri" pitchFamily="34" charset="0"/>
            </a:endParaRPr>
          </a:p>
        </p:txBody>
      </p:sp>
      <p:sp>
        <p:nvSpPr>
          <p:cNvPr id="37" name="TextBox 36"/>
          <p:cNvSpPr txBox="1"/>
          <p:nvPr/>
        </p:nvSpPr>
        <p:spPr>
          <a:xfrm>
            <a:off x="359792" y="3851845"/>
            <a:ext cx="2880320" cy="1094210"/>
          </a:xfrm>
          <a:prstGeom prst="rect">
            <a:avLst/>
          </a:prstGeom>
          <a:noFill/>
        </p:spPr>
        <p:txBody>
          <a:bodyPr wrap="square" rtlCol="0">
            <a:spAutoFit/>
          </a:bodyPr>
          <a:lstStyle/>
          <a:p>
            <a:r>
              <a:rPr lang="ru-RU" sz="1400" b="1" dirty="0" smtClean="0">
                <a:solidFill>
                  <a:srgbClr val="00B050"/>
                </a:solidFill>
                <a:latin typeface="Calibri" pitchFamily="34" charset="0"/>
              </a:rPr>
              <a:t>От чего и от кого должен быть независим ученик </a:t>
            </a:r>
            <a:r>
              <a:rPr lang="ru-RU" sz="1400" dirty="0" smtClean="0">
                <a:solidFill>
                  <a:srgbClr val="00B050"/>
                </a:solidFill>
                <a:latin typeface="Calibri" pitchFamily="34" charset="0"/>
              </a:rPr>
              <a:t>(шестилетний в отличие от шестнадцатилетнего), приступающий к решению новой для него задачи?</a:t>
            </a:r>
            <a:endParaRPr lang="ru-RU" sz="1400" dirty="0">
              <a:solidFill>
                <a:srgbClr val="00B050"/>
              </a:solidFill>
              <a:latin typeface="Calibri" pitchFamily="34" charset="0"/>
            </a:endParaRPr>
          </a:p>
        </p:txBody>
      </p:sp>
      <p:sp>
        <p:nvSpPr>
          <p:cNvPr id="38" name="Стрелка вправо 37"/>
          <p:cNvSpPr/>
          <p:nvPr/>
        </p:nvSpPr>
        <p:spPr bwMode="auto">
          <a:xfrm rot="5400000">
            <a:off x="1367904" y="3347789"/>
            <a:ext cx="504056" cy="504056"/>
          </a:xfrm>
          <a:prstGeom prst="right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39" name="TextBox 38"/>
          <p:cNvSpPr txBox="1"/>
          <p:nvPr/>
        </p:nvSpPr>
        <p:spPr>
          <a:xfrm>
            <a:off x="3456136" y="3851845"/>
            <a:ext cx="2592288" cy="1895712"/>
          </a:xfrm>
          <a:prstGeom prst="rect">
            <a:avLst/>
          </a:prstGeom>
          <a:noFill/>
        </p:spPr>
        <p:txBody>
          <a:bodyPr wrap="square" rtlCol="0">
            <a:spAutoFit/>
          </a:bodyPr>
          <a:lstStyle/>
          <a:p>
            <a:r>
              <a:rPr lang="ru-RU" sz="1400" b="1" dirty="0" smtClean="0">
                <a:solidFill>
                  <a:srgbClr val="00B050"/>
                </a:solidFill>
                <a:latin typeface="Calibri" pitchFamily="34" charset="0"/>
              </a:rPr>
              <a:t>В чем именно может</a:t>
            </a:r>
            <a:r>
              <a:rPr lang="ru-RU" sz="1400" dirty="0" smtClean="0">
                <a:solidFill>
                  <a:srgbClr val="00B050"/>
                </a:solidFill>
                <a:latin typeface="Calibri" pitchFamily="34" charset="0"/>
              </a:rPr>
              <a:t> (должна, согласно возрастной норме) </a:t>
            </a:r>
            <a:r>
              <a:rPr lang="ru-RU" sz="1400" b="1" dirty="0" smtClean="0">
                <a:solidFill>
                  <a:srgbClr val="00B050"/>
                </a:solidFill>
                <a:latin typeface="Calibri" pitchFamily="34" charset="0"/>
              </a:rPr>
              <a:t>проявляться учебная инициатива </a:t>
            </a:r>
            <a:r>
              <a:rPr lang="ru-RU" sz="1400" dirty="0" smtClean="0">
                <a:solidFill>
                  <a:srgbClr val="00B050"/>
                </a:solidFill>
                <a:latin typeface="Calibri" pitchFamily="34" charset="0"/>
              </a:rPr>
              <a:t>шестилетнего </a:t>
            </a:r>
            <a:r>
              <a:rPr lang="ru-RU" sz="1400" b="1" dirty="0" smtClean="0">
                <a:solidFill>
                  <a:srgbClr val="00B050"/>
                </a:solidFill>
                <a:latin typeface="Calibri" pitchFamily="34" charset="0"/>
              </a:rPr>
              <a:t>ученика в</a:t>
            </a:r>
            <a:r>
              <a:rPr lang="ru-RU" sz="1400" dirty="0" smtClean="0">
                <a:solidFill>
                  <a:srgbClr val="00B050"/>
                </a:solidFill>
                <a:latin typeface="Calibri" pitchFamily="34" charset="0"/>
              </a:rPr>
              <a:t> отличие от шестнадцатилетнего? </a:t>
            </a:r>
            <a:r>
              <a:rPr lang="ru-RU" sz="1400" b="1" dirty="0" smtClean="0">
                <a:solidFill>
                  <a:srgbClr val="00B050"/>
                </a:solidFill>
                <a:latin typeface="Calibri" pitchFamily="34" charset="0"/>
              </a:rPr>
              <a:t>Какие поведенческие проявления школьника считать инициативными?</a:t>
            </a:r>
          </a:p>
        </p:txBody>
      </p:sp>
      <p:sp>
        <p:nvSpPr>
          <p:cNvPr id="40" name="Стрелка вправо 39"/>
          <p:cNvSpPr/>
          <p:nvPr/>
        </p:nvSpPr>
        <p:spPr bwMode="auto">
          <a:xfrm rot="5400000">
            <a:off x="4392240" y="3347789"/>
            <a:ext cx="504056" cy="504056"/>
          </a:xfrm>
          <a:prstGeom prst="right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41" name="Стрелка вправо 40"/>
          <p:cNvSpPr/>
          <p:nvPr/>
        </p:nvSpPr>
        <p:spPr bwMode="auto">
          <a:xfrm rot="5400000">
            <a:off x="6912520" y="3347789"/>
            <a:ext cx="504056" cy="504056"/>
          </a:xfrm>
          <a:prstGeom prst="right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42" name="TextBox 41"/>
          <p:cNvSpPr txBox="1"/>
          <p:nvPr/>
        </p:nvSpPr>
        <p:spPr>
          <a:xfrm>
            <a:off x="6336456" y="3851845"/>
            <a:ext cx="2088232" cy="893834"/>
          </a:xfrm>
          <a:prstGeom prst="rect">
            <a:avLst/>
          </a:prstGeom>
          <a:noFill/>
        </p:spPr>
        <p:txBody>
          <a:bodyPr wrap="square" rtlCol="0">
            <a:spAutoFit/>
          </a:bodyPr>
          <a:lstStyle/>
          <a:p>
            <a:r>
              <a:rPr lang="ru-RU" sz="1400" dirty="0" smtClean="0">
                <a:solidFill>
                  <a:srgbClr val="00B050"/>
                </a:solidFill>
                <a:latin typeface="Calibri" pitchFamily="34" charset="0"/>
              </a:rPr>
              <a:t>Что значит «применять              усвоенные на уроках знания и умения для решения задач»?</a:t>
            </a:r>
          </a:p>
        </p:txBody>
      </p:sp>
      <p:sp>
        <p:nvSpPr>
          <p:cNvPr id="45" name="Стрелка углом 44"/>
          <p:cNvSpPr/>
          <p:nvPr/>
        </p:nvSpPr>
        <p:spPr bwMode="auto">
          <a:xfrm rot="10800000">
            <a:off x="8568704" y="2843733"/>
            <a:ext cx="864096" cy="936104"/>
          </a:xfrm>
          <a:prstGeom prst="bent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46" name="Правая фигурная скобка 45"/>
          <p:cNvSpPr/>
          <p:nvPr/>
        </p:nvSpPr>
        <p:spPr bwMode="auto">
          <a:xfrm rot="5400000">
            <a:off x="3942190" y="1997639"/>
            <a:ext cx="648072" cy="7812868"/>
          </a:xfrm>
          <a:prstGeom prst="rightBrace">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47" name="TextBox 46"/>
          <p:cNvSpPr txBox="1"/>
          <p:nvPr/>
        </p:nvSpPr>
        <p:spPr>
          <a:xfrm>
            <a:off x="503808" y="6300117"/>
            <a:ext cx="7632848" cy="493084"/>
          </a:xfrm>
          <a:prstGeom prst="rect">
            <a:avLst/>
          </a:prstGeom>
          <a:noFill/>
        </p:spPr>
        <p:txBody>
          <a:bodyPr wrap="square" rtlCol="0">
            <a:spAutoFit/>
          </a:bodyPr>
          <a:lstStyle/>
          <a:p>
            <a:pPr algn="ctr"/>
            <a:r>
              <a:rPr lang="ru-RU" sz="1400" b="1" dirty="0" smtClean="0">
                <a:solidFill>
                  <a:srgbClr val="C00000"/>
                </a:solidFill>
                <a:latin typeface="Calibri" pitchFamily="34" charset="0"/>
              </a:rPr>
              <a:t>Ответы на эти вопросы могут служить как диагностическими индикаторами, так и основаниями проектов образования, стремящегося научить детей учиться</a:t>
            </a:r>
            <a:endParaRPr lang="ru-RU" sz="1400" b="1" dirty="0">
              <a:solidFill>
                <a:srgbClr val="C00000"/>
              </a:solidFill>
              <a:latin typeface="Calibri" pitchFamily="34" charset="0"/>
            </a:endParaRPr>
          </a:p>
        </p:txBody>
      </p:sp>
      <p:sp>
        <p:nvSpPr>
          <p:cNvPr id="49" name="Номер слайда 48"/>
          <p:cNvSpPr>
            <a:spLocks noGrp="1"/>
          </p:cNvSpPr>
          <p:nvPr>
            <p:ph type="sldNum" idx="12"/>
          </p:nvPr>
        </p:nvSpPr>
        <p:spPr/>
        <p:txBody>
          <a:bodyPr/>
          <a:lstStyle/>
          <a:p>
            <a:pPr>
              <a:defRPr/>
            </a:pPr>
            <a:fld id="{5B3C2506-B21D-4249-98F7-5EBB34377091}" type="slidenum">
              <a:rPr lang="en-GB" smtClean="0"/>
              <a:pPr>
                <a:defRPr/>
              </a:pPr>
              <a:t>42</a:t>
            </a:fld>
            <a:endParaRPr lang="en-GB"/>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librarynational.ru/image/aHR0cDovL3N0YXRpYy5vem9uZS5ydS9tdWx0aW1lZGlhL2Jvb2tzX2NvdmVycy8xMDExNjM3MDg5LmpwZw==.png"/>
          <p:cNvPicPr>
            <a:picLocks noChangeAspect="1" noChangeArrowheads="1"/>
          </p:cNvPicPr>
          <p:nvPr/>
        </p:nvPicPr>
        <p:blipFill>
          <a:blip r:embed="rId3" cstate="print"/>
          <a:srcRect/>
          <a:stretch>
            <a:fillRect/>
          </a:stretch>
        </p:blipFill>
        <p:spPr bwMode="auto">
          <a:xfrm>
            <a:off x="8568704" y="1187549"/>
            <a:ext cx="1139285" cy="1656184"/>
          </a:xfrm>
          <a:prstGeom prst="rect">
            <a:avLst/>
          </a:prstGeom>
          <a:noFill/>
        </p:spPr>
      </p:pic>
      <p:sp>
        <p:nvSpPr>
          <p:cNvPr id="3" name="TextBox 2"/>
          <p:cNvSpPr txBox="1"/>
          <p:nvPr/>
        </p:nvSpPr>
        <p:spPr>
          <a:xfrm>
            <a:off x="2448024" y="467469"/>
            <a:ext cx="7272808" cy="607602"/>
          </a:xfrm>
          <a:prstGeom prst="rect">
            <a:avLst/>
          </a:prstGeom>
          <a:noFill/>
        </p:spPr>
        <p:txBody>
          <a:bodyPr wrap="square" rtlCol="0">
            <a:spAutoFit/>
          </a:bodyPr>
          <a:lstStyle/>
          <a:p>
            <a:pPr algn="r"/>
            <a:r>
              <a:rPr lang="ru-RU" dirty="0" smtClean="0"/>
              <a:t>РОССИЙСКАЯ ПРАКТИКА.                                                               УМЕНИЕ УЧИТЬСЯ КАК УЧЕБНАЯ САМОСТОЯТЕЛЬНОСТЬ </a:t>
            </a:r>
            <a:r>
              <a:rPr lang="en-US" dirty="0" smtClean="0"/>
              <a:t>(</a:t>
            </a:r>
            <a:r>
              <a:rPr lang="ru-RU" dirty="0" smtClean="0"/>
              <a:t>3</a:t>
            </a:r>
            <a:r>
              <a:rPr lang="en-US" dirty="0" smtClean="0"/>
              <a:t>/</a:t>
            </a:r>
            <a:r>
              <a:rPr lang="ru-RU" dirty="0" smtClean="0"/>
              <a:t>3</a:t>
            </a:r>
            <a:r>
              <a:rPr lang="en-US" dirty="0" smtClean="0"/>
              <a:t>)</a:t>
            </a:r>
            <a:endParaRPr lang="ru-RU" dirty="0"/>
          </a:p>
        </p:txBody>
      </p:sp>
      <p:sp>
        <p:nvSpPr>
          <p:cNvPr id="38" name="Стрелка вправо 37"/>
          <p:cNvSpPr/>
          <p:nvPr/>
        </p:nvSpPr>
        <p:spPr bwMode="auto">
          <a:xfrm rot="16200000">
            <a:off x="4212220" y="3239777"/>
            <a:ext cx="432048" cy="504056"/>
          </a:xfrm>
          <a:prstGeom prst="right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40" name="Стрелка вправо 39"/>
          <p:cNvSpPr/>
          <p:nvPr/>
        </p:nvSpPr>
        <p:spPr bwMode="auto">
          <a:xfrm rot="5400000">
            <a:off x="4176216" y="4211885"/>
            <a:ext cx="504056" cy="504056"/>
          </a:xfrm>
          <a:prstGeom prst="right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41" name="Стрелка вправо 40"/>
          <p:cNvSpPr/>
          <p:nvPr/>
        </p:nvSpPr>
        <p:spPr bwMode="auto">
          <a:xfrm rot="5400000">
            <a:off x="4248224" y="2195661"/>
            <a:ext cx="360040" cy="504056"/>
          </a:xfrm>
          <a:prstGeom prst="right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45" name="Стрелка углом 44"/>
          <p:cNvSpPr/>
          <p:nvPr/>
        </p:nvSpPr>
        <p:spPr bwMode="auto">
          <a:xfrm rot="10800000">
            <a:off x="8568704" y="2843733"/>
            <a:ext cx="864096" cy="576064"/>
          </a:xfrm>
          <a:prstGeom prst="bent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20" name="TextBox 19"/>
          <p:cNvSpPr txBox="1"/>
          <p:nvPr/>
        </p:nvSpPr>
        <p:spPr>
          <a:xfrm>
            <a:off x="359792" y="1187549"/>
            <a:ext cx="8136904" cy="1094210"/>
          </a:xfrm>
          <a:prstGeom prst="rect">
            <a:avLst/>
          </a:prstGeom>
          <a:noFill/>
        </p:spPr>
        <p:txBody>
          <a:bodyPr wrap="square" rtlCol="0">
            <a:spAutoFit/>
          </a:bodyPr>
          <a:lstStyle/>
          <a:p>
            <a:r>
              <a:rPr lang="ru-RU" sz="1400" b="1" dirty="0" smtClean="0">
                <a:latin typeface="Calibri" pitchFamily="34" charset="0"/>
              </a:rPr>
              <a:t>Г</a:t>
            </a:r>
            <a:r>
              <a:rPr lang="ru-RU" sz="1400" dirty="0" smtClean="0">
                <a:latin typeface="Calibri" pitchFamily="34" charset="0"/>
              </a:rPr>
              <a:t>. А. </a:t>
            </a:r>
            <a:r>
              <a:rPr lang="ru-RU" sz="1400" dirty="0" err="1" smtClean="0">
                <a:latin typeface="Calibri" pitchFamily="34" charset="0"/>
              </a:rPr>
              <a:t>Цукерман</a:t>
            </a:r>
            <a:r>
              <a:rPr lang="ru-RU" sz="1400" dirty="0" smtClean="0">
                <a:latin typeface="Calibri" pitchFamily="34" charset="0"/>
              </a:rPr>
              <a:t> и А. Л. </a:t>
            </a:r>
            <a:r>
              <a:rPr lang="ru-RU" sz="1400" dirty="0" err="1" smtClean="0">
                <a:latin typeface="Calibri" pitchFamily="34" charset="0"/>
              </a:rPr>
              <a:t>Венгер</a:t>
            </a:r>
            <a:r>
              <a:rPr lang="ru-RU" sz="1400" dirty="0" smtClean="0">
                <a:latin typeface="Calibri" pitchFamily="34" charset="0"/>
              </a:rPr>
              <a:t> рассмотрели становление учебной самостоятельности как качественное изменение способности ученика быть субъектом совместной учебной деятельности, т. е. находить новые способы решения задач самому, используя помощь партнеров как ресурс для изменения собственных суждений и действий  и </a:t>
            </a:r>
          </a:p>
          <a:p>
            <a:pPr algn="ctr"/>
            <a:r>
              <a:rPr lang="ru-RU" sz="1400" b="1" dirty="0" smtClean="0">
                <a:latin typeface="Calibri" pitchFamily="34" charset="0"/>
              </a:rPr>
              <a:t>ДОКАЗАЛИ , ЧТО </a:t>
            </a:r>
            <a:endParaRPr lang="ru-RU" b="1" dirty="0"/>
          </a:p>
        </p:txBody>
      </p:sp>
      <p:sp>
        <p:nvSpPr>
          <p:cNvPr id="22" name="TextBox 21"/>
          <p:cNvSpPr txBox="1"/>
          <p:nvPr/>
        </p:nvSpPr>
        <p:spPr>
          <a:xfrm>
            <a:off x="287784" y="2627709"/>
            <a:ext cx="7992888" cy="693460"/>
          </a:xfrm>
          <a:prstGeom prst="rect">
            <a:avLst/>
          </a:prstGeom>
          <a:noFill/>
        </p:spPr>
        <p:txBody>
          <a:bodyPr wrap="square" rtlCol="0">
            <a:spAutoFit/>
          </a:bodyPr>
          <a:lstStyle/>
          <a:p>
            <a:pPr algn="ctr"/>
            <a:r>
              <a:rPr lang="ru-RU" sz="1400" b="1" dirty="0" smtClean="0">
                <a:solidFill>
                  <a:srgbClr val="C00000"/>
                </a:solidFill>
                <a:latin typeface="Calibri" pitchFamily="34" charset="0"/>
              </a:rPr>
              <a:t>Образовательная система </a:t>
            </a:r>
            <a:r>
              <a:rPr lang="ru-RU" sz="1400" b="1" dirty="0" err="1" smtClean="0">
                <a:solidFill>
                  <a:srgbClr val="C00000"/>
                </a:solidFill>
                <a:latin typeface="Calibri" pitchFamily="34" charset="0"/>
              </a:rPr>
              <a:t>Эльконина</a:t>
            </a:r>
            <a:r>
              <a:rPr lang="ru-RU" sz="1400" b="1" dirty="0" smtClean="0">
                <a:solidFill>
                  <a:srgbClr val="C00000"/>
                </a:solidFill>
                <a:latin typeface="Calibri" pitchFamily="34" charset="0"/>
              </a:rPr>
              <a:t>–Давыдова                                                                                                развивает </a:t>
            </a:r>
            <a:r>
              <a:rPr lang="ru-RU" sz="1400" dirty="0" smtClean="0">
                <a:solidFill>
                  <a:srgbClr val="C00000"/>
                </a:solidFill>
                <a:latin typeface="Calibri" pitchFamily="34" charset="0"/>
              </a:rPr>
              <a:t>не только </a:t>
            </a:r>
            <a:r>
              <a:rPr lang="ru-RU" sz="1400" b="1" dirty="0" smtClean="0">
                <a:solidFill>
                  <a:srgbClr val="C00000"/>
                </a:solidFill>
                <a:latin typeface="Calibri" pitchFamily="34" charset="0"/>
              </a:rPr>
              <a:t>рефлексивные способности школьников, </a:t>
            </a:r>
            <a:r>
              <a:rPr lang="ru-RU" sz="1400" dirty="0" smtClean="0">
                <a:solidFill>
                  <a:srgbClr val="C00000"/>
                </a:solidFill>
                <a:latin typeface="Calibri" pitchFamily="34" charset="0"/>
              </a:rPr>
              <a:t>но имеет еще один развивающий эффект</a:t>
            </a:r>
            <a:r>
              <a:rPr lang="ru-RU" sz="1400" b="1" dirty="0" smtClean="0">
                <a:solidFill>
                  <a:srgbClr val="C00000"/>
                </a:solidFill>
                <a:latin typeface="Calibri" pitchFamily="34" charset="0"/>
              </a:rPr>
              <a:t> – воспитывает учебную самостоятельность школьников</a:t>
            </a:r>
            <a:endParaRPr lang="ru-RU" sz="1400" b="1" dirty="0">
              <a:solidFill>
                <a:srgbClr val="C00000"/>
              </a:solidFill>
              <a:latin typeface="Calibri" pitchFamily="34" charset="0"/>
            </a:endParaRPr>
          </a:p>
        </p:txBody>
      </p:sp>
      <p:sp>
        <p:nvSpPr>
          <p:cNvPr id="23" name="TextBox 22"/>
          <p:cNvSpPr txBox="1"/>
          <p:nvPr/>
        </p:nvSpPr>
        <p:spPr>
          <a:xfrm>
            <a:off x="2015976" y="3707829"/>
            <a:ext cx="4824536" cy="550279"/>
          </a:xfrm>
          <a:prstGeom prst="rect">
            <a:avLst/>
          </a:prstGeom>
          <a:solidFill>
            <a:srgbClr val="00B050"/>
          </a:solidFill>
          <a:ln>
            <a:solidFill>
              <a:srgbClr val="00B050"/>
            </a:solidFill>
          </a:ln>
        </p:spPr>
        <p:txBody>
          <a:bodyPr wrap="square" rtlCol="0">
            <a:spAutoFit/>
          </a:bodyPr>
          <a:lstStyle/>
          <a:p>
            <a:pPr algn="ctr"/>
            <a:r>
              <a:rPr lang="ru-RU" sz="1600" b="1" dirty="0" smtClean="0">
                <a:solidFill>
                  <a:schemeClr val="bg1"/>
                </a:solidFill>
                <a:latin typeface="Calibri" pitchFamily="34" charset="0"/>
              </a:rPr>
              <a:t>10-летний </a:t>
            </a:r>
            <a:r>
              <a:rPr lang="ru-RU" sz="1600" b="1" dirty="0" err="1" smtClean="0">
                <a:solidFill>
                  <a:schemeClr val="bg1"/>
                </a:solidFill>
                <a:latin typeface="Calibri" pitchFamily="34" charset="0"/>
              </a:rPr>
              <a:t>лонгитюдный</a:t>
            </a:r>
            <a:r>
              <a:rPr lang="ru-RU" sz="1600" b="1" dirty="0" smtClean="0">
                <a:solidFill>
                  <a:schemeClr val="bg1"/>
                </a:solidFill>
                <a:latin typeface="Calibri" pitchFamily="34" charset="0"/>
              </a:rPr>
              <a:t> эксперимент </a:t>
            </a:r>
          </a:p>
          <a:p>
            <a:pPr algn="ctr"/>
            <a:r>
              <a:rPr lang="ru-RU" sz="1600" b="1" dirty="0" smtClean="0">
                <a:solidFill>
                  <a:schemeClr val="bg1"/>
                </a:solidFill>
                <a:latin typeface="Calibri" pitchFamily="34" charset="0"/>
              </a:rPr>
              <a:t>68 школьников</a:t>
            </a:r>
            <a:endParaRPr lang="ru-RU" sz="1600" b="1" dirty="0">
              <a:solidFill>
                <a:schemeClr val="bg1"/>
              </a:solidFill>
              <a:latin typeface="Calibri" pitchFamily="34" charset="0"/>
            </a:endParaRPr>
          </a:p>
        </p:txBody>
      </p:sp>
      <p:sp>
        <p:nvSpPr>
          <p:cNvPr id="24" name="TextBox 23"/>
          <p:cNvSpPr txBox="1"/>
          <p:nvPr/>
        </p:nvSpPr>
        <p:spPr>
          <a:xfrm>
            <a:off x="431800" y="4571925"/>
            <a:ext cx="3024336" cy="893834"/>
          </a:xfrm>
          <a:prstGeom prst="rect">
            <a:avLst/>
          </a:prstGeom>
          <a:noFill/>
        </p:spPr>
        <p:txBody>
          <a:bodyPr wrap="square" rtlCol="0">
            <a:spAutoFit/>
          </a:bodyPr>
          <a:lstStyle/>
          <a:p>
            <a:pPr algn="r"/>
            <a:r>
              <a:rPr lang="ru-RU" sz="1400" dirty="0" smtClean="0">
                <a:solidFill>
                  <a:srgbClr val="00B050"/>
                </a:solidFill>
                <a:latin typeface="Calibri" pitchFamily="34" charset="0"/>
              </a:rPr>
              <a:t>Язык описания становления учебной самостоятельности ребенка и подростка от начала до конца школьного обучения</a:t>
            </a:r>
            <a:endParaRPr lang="ru-RU" sz="1400" dirty="0">
              <a:solidFill>
                <a:srgbClr val="00B050"/>
              </a:solidFill>
              <a:latin typeface="Calibri" pitchFamily="34" charset="0"/>
            </a:endParaRPr>
          </a:p>
        </p:txBody>
      </p:sp>
      <p:sp>
        <p:nvSpPr>
          <p:cNvPr id="25" name="TextBox 24"/>
          <p:cNvSpPr txBox="1"/>
          <p:nvPr/>
        </p:nvSpPr>
        <p:spPr>
          <a:xfrm>
            <a:off x="5400352" y="4571925"/>
            <a:ext cx="3960440" cy="693460"/>
          </a:xfrm>
          <a:prstGeom prst="rect">
            <a:avLst/>
          </a:prstGeom>
          <a:noFill/>
        </p:spPr>
        <p:txBody>
          <a:bodyPr wrap="square" rtlCol="0">
            <a:spAutoFit/>
          </a:bodyPr>
          <a:lstStyle/>
          <a:p>
            <a:r>
              <a:rPr lang="ru-RU" sz="1400" dirty="0" smtClean="0">
                <a:solidFill>
                  <a:srgbClr val="00B050"/>
                </a:solidFill>
                <a:latin typeface="Calibri" pitchFamily="34" charset="0"/>
              </a:rPr>
              <a:t>Методы качественной оценки учебной самостоятельности ученика и класса как учебного сообщества</a:t>
            </a:r>
          </a:p>
        </p:txBody>
      </p:sp>
      <p:sp>
        <p:nvSpPr>
          <p:cNvPr id="27" name="Двойная стрелка влево/вправо 26"/>
          <p:cNvSpPr/>
          <p:nvPr/>
        </p:nvSpPr>
        <p:spPr bwMode="auto">
          <a:xfrm>
            <a:off x="3672160" y="4715941"/>
            <a:ext cx="1512168" cy="576064"/>
          </a:xfrm>
          <a:prstGeom prst="leftRightArrow">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45000"/>
              <a:buFont typeface="Wingdings" charset="2"/>
              <a:buNone/>
              <a:tabLst/>
            </a:pPr>
            <a:r>
              <a:rPr kumimoji="0" lang="ru-RU" sz="1400" b="1" i="0" u="none" strike="noStrike" cap="none" normalizeH="0" baseline="0" dirty="0" smtClean="0">
                <a:ln>
                  <a:noFill/>
                </a:ln>
                <a:effectLst/>
                <a:latin typeface="Calibri" pitchFamily="34" charset="0"/>
                <a:cs typeface="Lucida Sans Unicode" charset="0"/>
              </a:rPr>
              <a:t>СОЗДАНЫ</a:t>
            </a:r>
          </a:p>
        </p:txBody>
      </p:sp>
      <p:sp>
        <p:nvSpPr>
          <p:cNvPr id="29" name="TextBox 28"/>
          <p:cNvSpPr txBox="1"/>
          <p:nvPr/>
        </p:nvSpPr>
        <p:spPr>
          <a:xfrm>
            <a:off x="719832" y="5580037"/>
            <a:ext cx="4392488" cy="1523366"/>
          </a:xfrm>
          <a:prstGeom prst="rect">
            <a:avLst/>
          </a:prstGeom>
          <a:noFill/>
        </p:spPr>
        <p:txBody>
          <a:bodyPr wrap="square" rtlCol="0">
            <a:spAutoFit/>
          </a:bodyPr>
          <a:lstStyle/>
          <a:p>
            <a:r>
              <a:rPr lang="ru-RU" sz="1400" b="1" dirty="0" smtClean="0">
                <a:latin typeface="Calibri" pitchFamily="34" charset="0"/>
              </a:rPr>
              <a:t>Микроанализ учебного взаимодействия «учитель-ученик», </a:t>
            </a:r>
            <a:r>
              <a:rPr lang="ru-RU" sz="1200" dirty="0" smtClean="0">
                <a:latin typeface="Calibri" pitchFamily="34" charset="0"/>
              </a:rPr>
              <a:t>позволяющий </a:t>
            </a:r>
          </a:p>
          <a:p>
            <a:pPr marL="228600" indent="-228600">
              <a:buSzPct val="100000"/>
              <a:buAutoNum type="arabicParenR"/>
            </a:pPr>
            <a:r>
              <a:rPr lang="ru-RU" sz="1200" dirty="0" smtClean="0">
                <a:latin typeface="Calibri" pitchFamily="34" charset="0"/>
              </a:rPr>
              <a:t>отличить проявления учебной инициативы в действиях и высказываниях учеников на уроке от других видов детской активности; </a:t>
            </a:r>
          </a:p>
          <a:p>
            <a:pPr marL="228600" indent="-228600">
              <a:buSzPct val="100000"/>
              <a:buFontTx/>
              <a:buAutoNum type="arabicParenR"/>
            </a:pPr>
            <a:r>
              <a:rPr lang="ru-RU" sz="1200" dirty="0" smtClean="0">
                <a:latin typeface="Calibri" pitchFamily="34" charset="0"/>
              </a:rPr>
              <a:t>выделить педагогические действия, которые раскрывают или, напротив, блокируют возможности ученика как человека инициативного</a:t>
            </a:r>
            <a:endParaRPr lang="ru-RU" sz="1200" dirty="0">
              <a:latin typeface="Calibri" pitchFamily="34" charset="0"/>
            </a:endParaRPr>
          </a:p>
        </p:txBody>
      </p:sp>
      <p:sp>
        <p:nvSpPr>
          <p:cNvPr id="34" name="TextBox 33"/>
          <p:cNvSpPr txBox="1"/>
          <p:nvPr/>
        </p:nvSpPr>
        <p:spPr>
          <a:xfrm>
            <a:off x="5328344" y="5724053"/>
            <a:ext cx="4176464" cy="493084"/>
          </a:xfrm>
          <a:prstGeom prst="rect">
            <a:avLst/>
          </a:prstGeom>
          <a:noFill/>
        </p:spPr>
        <p:txBody>
          <a:bodyPr wrap="square" rtlCol="0">
            <a:spAutoFit/>
          </a:bodyPr>
          <a:lstStyle/>
          <a:p>
            <a:r>
              <a:rPr lang="ru-RU" sz="1400" b="1" dirty="0" smtClean="0">
                <a:latin typeface="Calibri" pitchFamily="34" charset="0"/>
              </a:rPr>
              <a:t>Метод экспертных оценок активности школьников на уроках</a:t>
            </a:r>
            <a:endParaRPr lang="ru-RU" sz="1400" b="1" dirty="0">
              <a:latin typeface="Calibri" pitchFamily="34" charset="0"/>
            </a:endParaRPr>
          </a:p>
        </p:txBody>
      </p:sp>
      <p:sp>
        <p:nvSpPr>
          <p:cNvPr id="35" name="TextBox 34"/>
          <p:cNvSpPr txBox="1"/>
          <p:nvPr/>
        </p:nvSpPr>
        <p:spPr>
          <a:xfrm>
            <a:off x="7560592" y="3491805"/>
            <a:ext cx="2160240" cy="1122615"/>
          </a:xfrm>
          <a:prstGeom prst="rect">
            <a:avLst/>
          </a:prstGeom>
          <a:noFill/>
        </p:spPr>
        <p:txBody>
          <a:bodyPr wrap="square" rtlCol="0">
            <a:spAutoFit/>
          </a:bodyPr>
          <a:lstStyle/>
          <a:p>
            <a:r>
              <a:rPr lang="ru-RU" sz="1200" dirty="0" smtClean="0"/>
              <a:t>Был погружен в классический генетико-моделирующий эксперимент и служил инструментом его мониторинга</a:t>
            </a:r>
            <a:endParaRPr lang="ru-RU" sz="1200" dirty="0"/>
          </a:p>
        </p:txBody>
      </p:sp>
      <p:sp>
        <p:nvSpPr>
          <p:cNvPr id="43" name="Стрелка вправо 42"/>
          <p:cNvSpPr/>
          <p:nvPr/>
        </p:nvSpPr>
        <p:spPr bwMode="auto">
          <a:xfrm>
            <a:off x="7056536" y="3851845"/>
            <a:ext cx="432048" cy="576064"/>
          </a:xfrm>
          <a:prstGeom prst="right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50" name="Стрелка влево 49"/>
          <p:cNvSpPr/>
          <p:nvPr/>
        </p:nvSpPr>
        <p:spPr bwMode="auto">
          <a:xfrm rot="19243291">
            <a:off x="4866198" y="5331945"/>
            <a:ext cx="720080" cy="389359"/>
          </a:xfrm>
          <a:prstGeom prst="leftArrow">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51" name="Стрелка влево 50"/>
          <p:cNvSpPr/>
          <p:nvPr/>
        </p:nvSpPr>
        <p:spPr bwMode="auto">
          <a:xfrm rot="16200000">
            <a:off x="6665854" y="5322647"/>
            <a:ext cx="450643" cy="389359"/>
          </a:xfrm>
          <a:prstGeom prst="leftArrow">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52" name="Номер слайда 51"/>
          <p:cNvSpPr>
            <a:spLocks noGrp="1"/>
          </p:cNvSpPr>
          <p:nvPr>
            <p:ph type="sldNum" idx="12"/>
          </p:nvPr>
        </p:nvSpPr>
        <p:spPr/>
        <p:txBody>
          <a:bodyPr/>
          <a:lstStyle/>
          <a:p>
            <a:pPr>
              <a:defRPr/>
            </a:pPr>
            <a:fld id="{5B3C2506-B21D-4249-98F7-5EBB34377091}" type="slidenum">
              <a:rPr lang="en-GB" smtClean="0"/>
              <a:pPr>
                <a:defRPr/>
              </a:pPr>
              <a:t>43</a:t>
            </a:fld>
            <a:endParaRPr lang="en-GB"/>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2" name="Picture 4" descr="book2"/>
          <p:cNvPicPr>
            <a:picLocks noChangeAspect="1" noChangeArrowheads="1"/>
          </p:cNvPicPr>
          <p:nvPr/>
        </p:nvPicPr>
        <p:blipFill>
          <a:blip r:embed="rId2" cstate="print"/>
          <a:srcRect/>
          <a:stretch>
            <a:fillRect/>
          </a:stretch>
        </p:blipFill>
        <p:spPr bwMode="auto">
          <a:xfrm>
            <a:off x="1367904" y="395461"/>
            <a:ext cx="8253394" cy="4464496"/>
          </a:xfrm>
          <a:prstGeom prst="rect">
            <a:avLst/>
          </a:prstGeom>
          <a:noFill/>
          <a:ln w="9525">
            <a:noFill/>
            <a:miter lim="800000"/>
            <a:headEnd/>
            <a:tailEnd/>
          </a:ln>
        </p:spPr>
      </p:pic>
      <p:pic>
        <p:nvPicPr>
          <p:cNvPr id="186369" name="Picture 1" descr="Безимени-1"/>
          <p:cNvPicPr>
            <a:picLocks noChangeAspect="1" noChangeArrowheads="1"/>
          </p:cNvPicPr>
          <p:nvPr/>
        </p:nvPicPr>
        <p:blipFill>
          <a:blip r:embed="rId3" cstate="print"/>
          <a:srcRect/>
          <a:stretch>
            <a:fillRect/>
          </a:stretch>
        </p:blipFill>
        <p:spPr bwMode="auto">
          <a:xfrm>
            <a:off x="4104208" y="4139877"/>
            <a:ext cx="720080" cy="678457"/>
          </a:xfrm>
          <a:prstGeom prst="rect">
            <a:avLst/>
          </a:prstGeom>
          <a:noFill/>
        </p:spPr>
      </p:pic>
      <p:graphicFrame>
        <p:nvGraphicFramePr>
          <p:cNvPr id="7" name="Таблица 6"/>
          <p:cNvGraphicFramePr>
            <a:graphicFrameLocks noGrp="1"/>
          </p:cNvGraphicFramePr>
          <p:nvPr/>
        </p:nvGraphicFramePr>
        <p:xfrm>
          <a:off x="287784" y="323453"/>
          <a:ext cx="2813929" cy="4480278"/>
        </p:xfrm>
        <a:graphic>
          <a:graphicData uri="http://schemas.openxmlformats.org/drawingml/2006/table">
            <a:tbl>
              <a:tblPr/>
              <a:tblGrid>
                <a:gridCol w="2813929">
                  <a:extLst>
                    <a:ext uri="{9D8B030D-6E8A-4147-A177-3AD203B41FA5}">
                      <a16:colId xmlns:a16="http://schemas.microsoft.com/office/drawing/2014/main" val="20000"/>
                    </a:ext>
                  </a:extLst>
                </a:gridCol>
              </a:tblGrid>
              <a:tr h="4480278">
                <a:tc>
                  <a:txBody>
                    <a:bodyPr/>
                    <a:lstStyle/>
                    <a:p>
                      <a:pPr indent="449580" algn="l">
                        <a:lnSpc>
                          <a:spcPts val="1220"/>
                        </a:lnSpc>
                        <a:spcAft>
                          <a:spcPts val="0"/>
                        </a:spcAft>
                      </a:pPr>
                      <a:r>
                        <a:rPr lang="ru-RU" sz="600" b="1" dirty="0">
                          <a:latin typeface="Times New Roman"/>
                          <a:ea typeface="Times New Roman"/>
                        </a:rPr>
                        <a:t>Министерство образования и науки Российской Федерации</a:t>
                      </a:r>
                      <a:endParaRPr lang="ru-RU" sz="800" dirty="0">
                        <a:latin typeface="Times New Roman"/>
                        <a:ea typeface="Times New Roman"/>
                      </a:endParaRPr>
                    </a:p>
                    <a:p>
                      <a:pPr algn="l">
                        <a:lnSpc>
                          <a:spcPts val="1220"/>
                        </a:lnSpc>
                        <a:spcAft>
                          <a:spcPts val="0"/>
                        </a:spcAft>
                      </a:pPr>
                      <a:r>
                        <a:rPr lang="ru-RU" sz="600" b="1" dirty="0">
                          <a:latin typeface="Times New Roman"/>
                          <a:ea typeface="Times New Roman"/>
                        </a:rPr>
                        <a:t>Академия повышения квалификации и профессиональной переподготовки</a:t>
                      </a:r>
                      <a:endParaRPr lang="ru-RU" sz="800" dirty="0">
                        <a:latin typeface="Times New Roman"/>
                        <a:ea typeface="Times New Roman"/>
                      </a:endParaRPr>
                    </a:p>
                    <a:p>
                      <a:pPr marL="899160" algn="l">
                        <a:lnSpc>
                          <a:spcPts val="1220"/>
                        </a:lnSpc>
                        <a:spcAft>
                          <a:spcPts val="0"/>
                        </a:spcAft>
                      </a:pPr>
                      <a:r>
                        <a:rPr lang="ru-RU" sz="600" b="1" dirty="0">
                          <a:latin typeface="Times New Roman"/>
                          <a:ea typeface="Times New Roman"/>
                        </a:rPr>
                        <a:t>работников образования РФ</a:t>
                      </a:r>
                      <a:endParaRPr lang="ru-RU" sz="800" dirty="0">
                        <a:latin typeface="Times New Roman"/>
                        <a:ea typeface="Times New Roman"/>
                      </a:endParaRPr>
                    </a:p>
                    <a:p>
                      <a:pPr marR="359410" indent="215900" algn="l">
                        <a:lnSpc>
                          <a:spcPts val="1560"/>
                        </a:lnSpc>
                        <a:spcAft>
                          <a:spcPts val="0"/>
                        </a:spcAft>
                      </a:pPr>
                      <a:r>
                        <a:rPr lang="ru-RU" sz="600" b="1" dirty="0">
                          <a:latin typeface="Times New Roman"/>
                          <a:ea typeface="Times New Roman"/>
                        </a:rPr>
                        <a:t>Центр </a:t>
                      </a:r>
                      <a:r>
                        <a:rPr lang="ru-RU" sz="600" b="1" dirty="0" err="1">
                          <a:latin typeface="Times New Roman"/>
                          <a:ea typeface="Times New Roman"/>
                        </a:rPr>
                        <a:t>системно-деятельностной</a:t>
                      </a:r>
                      <a:r>
                        <a:rPr lang="ru-RU" sz="600" b="1" dirty="0">
                          <a:latin typeface="Times New Roman"/>
                          <a:ea typeface="Times New Roman"/>
                        </a:rPr>
                        <a:t> педагогики «Школа 2000 ...»</a:t>
                      </a:r>
                      <a:endParaRPr lang="ru-RU" sz="800" dirty="0">
                        <a:latin typeface="Times New Roman"/>
                        <a:ea typeface="Times New Roman"/>
                      </a:endParaRPr>
                    </a:p>
                    <a:p>
                      <a:pPr marL="215900" marR="179705" algn="ctr">
                        <a:lnSpc>
                          <a:spcPts val="1295"/>
                        </a:lnSpc>
                        <a:spcBef>
                          <a:spcPts val="6310"/>
                        </a:spcBef>
                        <a:spcAft>
                          <a:spcPts val="0"/>
                        </a:spcAft>
                      </a:pPr>
                      <a:r>
                        <a:rPr lang="ru-RU" sz="700" b="1" dirty="0">
                          <a:latin typeface="Arial"/>
                          <a:ea typeface="Times New Roman"/>
                        </a:rPr>
                        <a:t>Л.Г. </a:t>
                      </a:r>
                      <a:r>
                        <a:rPr lang="ru-RU" sz="700" b="1" dirty="0" err="1">
                          <a:latin typeface="Arial"/>
                          <a:ea typeface="Times New Roman"/>
                        </a:rPr>
                        <a:t>Петерсон</a:t>
                      </a:r>
                      <a:r>
                        <a:rPr lang="ru-RU" sz="700" b="1" dirty="0">
                          <a:latin typeface="Arial"/>
                          <a:ea typeface="Times New Roman"/>
                        </a:rPr>
                        <a:t>, М.Д. </a:t>
                      </a:r>
                      <a:r>
                        <a:rPr lang="ru-RU" sz="700" b="1" dirty="0" err="1">
                          <a:latin typeface="Arial"/>
                          <a:ea typeface="Times New Roman"/>
                        </a:rPr>
                        <a:t>Кубышева</a:t>
                      </a:r>
                      <a:r>
                        <a:rPr lang="ru-RU" sz="700" b="1" dirty="0">
                          <a:latin typeface="Arial"/>
                          <a:ea typeface="Times New Roman"/>
                        </a:rPr>
                        <a:t>, С.Е. Мазурина, И.В. Зайцева </a:t>
                      </a:r>
                      <a:endParaRPr lang="ru-RU" sz="800" dirty="0">
                        <a:latin typeface="Times New Roman"/>
                        <a:ea typeface="Times New Roman"/>
                      </a:endParaRPr>
                    </a:p>
                    <a:p>
                      <a:pPr marL="78740" algn="ctr">
                        <a:lnSpc>
                          <a:spcPts val="8230"/>
                        </a:lnSpc>
                        <a:spcAft>
                          <a:spcPts val="0"/>
                        </a:spcAft>
                      </a:pPr>
                      <a:r>
                        <a:rPr lang="ru-RU" sz="1300" b="1" dirty="0">
                          <a:latin typeface="Arial"/>
                          <a:ea typeface="Times New Roman"/>
                        </a:rPr>
                        <a:t>Что значит «уметь учиться»</a:t>
                      </a:r>
                      <a:endParaRPr lang="ru-RU" sz="800" dirty="0">
                        <a:latin typeface="Times New Roman"/>
                        <a:ea typeface="Times New Roman"/>
                      </a:endParaRPr>
                    </a:p>
                    <a:p>
                      <a:pPr marL="530225" algn="l">
                        <a:lnSpc>
                          <a:spcPts val="4535"/>
                        </a:lnSpc>
                        <a:spcAft>
                          <a:spcPts val="0"/>
                        </a:spcAft>
                      </a:pPr>
                      <a:r>
                        <a:rPr lang="ru-RU" sz="700" b="1" dirty="0">
                          <a:latin typeface="Arial"/>
                          <a:ea typeface="Times New Roman"/>
                        </a:rPr>
                        <a:t>Методическое пособие для учителей </a:t>
                      </a:r>
                      <a:endParaRPr lang="ru-RU" sz="800" dirty="0">
                        <a:latin typeface="Times New Roman"/>
                        <a:ea typeface="Times New Roman"/>
                      </a:endParaRPr>
                    </a:p>
                    <a:p>
                      <a:pPr marL="530225" algn="l">
                        <a:lnSpc>
                          <a:spcPts val="4535"/>
                        </a:lnSpc>
                        <a:spcAft>
                          <a:spcPts val="0"/>
                        </a:spcAft>
                      </a:pPr>
                      <a:r>
                        <a:rPr lang="ru-RU" sz="700" b="1" dirty="0">
                          <a:latin typeface="Arial"/>
                          <a:ea typeface="Times New Roman"/>
                        </a:rPr>
                        <a:t>                        </a:t>
                      </a:r>
                      <a:endParaRPr lang="ru-RU" sz="800" dirty="0">
                        <a:latin typeface="Times New Roman"/>
                        <a:ea typeface="Times New Roman"/>
                      </a:endParaRPr>
                    </a:p>
                  </a:txBody>
                  <a:tcPr marL="0" marR="0" marT="0" marB="0">
                    <a:lnL>
                      <a:noFill/>
                    </a:lnL>
                    <a:lnR>
                      <a:noFill/>
                    </a:lnR>
                    <a:lnT>
                      <a:noFill/>
                    </a:lnT>
                    <a:lnB>
                      <a:noFill/>
                    </a:lnB>
                    <a:solidFill>
                      <a:schemeClr val="bg1"/>
                    </a:solidFill>
                  </a:tcPr>
                </a:tc>
                <a:extLst>
                  <a:ext uri="{0D108BD9-81ED-4DB2-BD59-A6C34878D82A}">
                    <a16:rowId xmlns:a16="http://schemas.microsoft.com/office/drawing/2014/main" val="10000"/>
                  </a:ext>
                </a:extLst>
              </a:tr>
            </a:tbl>
          </a:graphicData>
        </a:graphic>
      </p:graphicFrame>
      <p:pic>
        <p:nvPicPr>
          <p:cNvPr id="186370" name="Picture 2" descr="book"/>
          <p:cNvPicPr>
            <a:picLocks noChangeAspect="1" noChangeArrowheads="1"/>
          </p:cNvPicPr>
          <p:nvPr/>
        </p:nvPicPr>
        <p:blipFill>
          <a:blip r:embed="rId4" cstate="print"/>
          <a:srcRect/>
          <a:stretch>
            <a:fillRect/>
          </a:stretch>
        </p:blipFill>
        <p:spPr bwMode="auto">
          <a:xfrm>
            <a:off x="575816" y="3779837"/>
            <a:ext cx="2376264" cy="3471083"/>
          </a:xfrm>
          <a:prstGeom prst="rect">
            <a:avLst/>
          </a:prstGeom>
          <a:noFill/>
          <a:ln w="9525">
            <a:noFill/>
            <a:miter lim="800000"/>
            <a:headEnd/>
            <a:tailEnd/>
          </a:ln>
        </p:spPr>
      </p:pic>
      <p:sp>
        <p:nvSpPr>
          <p:cNvPr id="12" name="Номер слайда 11"/>
          <p:cNvSpPr>
            <a:spLocks noGrp="1"/>
          </p:cNvSpPr>
          <p:nvPr>
            <p:ph type="sldNum" idx="12"/>
          </p:nvPr>
        </p:nvSpPr>
        <p:spPr/>
        <p:txBody>
          <a:bodyPr/>
          <a:lstStyle/>
          <a:p>
            <a:pPr>
              <a:defRPr/>
            </a:pPr>
            <a:fld id="{5B3C2506-B21D-4249-98F7-5EBB34377091}" type="slidenum">
              <a:rPr lang="en-GB" smtClean="0"/>
              <a:pPr>
                <a:defRPr/>
              </a:pPr>
              <a:t>44</a:t>
            </a:fld>
            <a:endParaRPr lang="en-GB"/>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600" b="1" dirty="0" smtClean="0">
                <a:solidFill>
                  <a:srgbClr val="00B050"/>
                </a:solidFill>
                <a:latin typeface="Calibri" pitchFamily="34" charset="0"/>
              </a:rPr>
              <a:t>РЕФЛЕКСИЯ </a:t>
            </a:r>
          </a:p>
        </p:txBody>
      </p:sp>
      <p:sp>
        <p:nvSpPr>
          <p:cNvPr id="5" name="TextBox 4"/>
          <p:cNvSpPr txBox="1"/>
          <p:nvPr/>
        </p:nvSpPr>
        <p:spPr>
          <a:xfrm>
            <a:off x="575816" y="1331565"/>
            <a:ext cx="8652836" cy="3265080"/>
          </a:xfrm>
          <a:prstGeom prst="rect">
            <a:avLst/>
          </a:prstGeom>
          <a:noFill/>
        </p:spPr>
        <p:txBody>
          <a:bodyPr wrap="square" lIns="100794" tIns="50397" rIns="100794" bIns="50397" rtlCol="0">
            <a:spAutoFit/>
          </a:bodyPr>
          <a:lstStyle/>
          <a:p>
            <a:r>
              <a:rPr lang="ru-RU" sz="1300" b="1" dirty="0" smtClean="0"/>
              <a:t>Рефлексия </a:t>
            </a:r>
            <a:r>
              <a:rPr lang="ru-RU" sz="1300" dirty="0" smtClean="0"/>
              <a:t>(от лат. </a:t>
            </a:r>
            <a:r>
              <a:rPr lang="ru-RU" sz="1300" dirty="0" err="1" smtClean="0"/>
              <a:t>reflexio</a:t>
            </a:r>
            <a:r>
              <a:rPr lang="ru-RU" sz="1300" dirty="0" smtClean="0"/>
              <a:t> — обращение назад) — это процесс самопознания субъектом внутренних психических актов и состояний. </a:t>
            </a:r>
          </a:p>
          <a:p>
            <a:r>
              <a:rPr lang="ru-RU" sz="1300" dirty="0" smtClean="0"/>
              <a:t>Понятие рефлексии возникло в философии и означало процесс размышления индивида о происходящем в его собственном сознании. </a:t>
            </a:r>
          </a:p>
          <a:p>
            <a:r>
              <a:rPr lang="ru-RU" sz="1300" dirty="0" smtClean="0"/>
              <a:t>Интроспективная </a:t>
            </a:r>
          </a:p>
          <a:p>
            <a:r>
              <a:rPr lang="ru-RU" sz="1300" dirty="0" smtClean="0"/>
              <a:t>В отличие от интроспективной и социальной психологии [2, с. 286] в целях нашего исследования мы рассматриваем понятие рефлексии ближе к буквальному переводу с латинского – как психическое состояние </a:t>
            </a:r>
            <a:r>
              <a:rPr lang="ru-RU" sz="1300" dirty="0" err="1" smtClean="0"/>
              <a:t>осознавания</a:t>
            </a:r>
            <a:r>
              <a:rPr lang="ru-RU" sz="1300" dirty="0" smtClean="0"/>
              <a:t> субъектом своих психических явлений. </a:t>
            </a:r>
          </a:p>
          <a:p>
            <a:r>
              <a:rPr lang="ru-RU" sz="1300" b="1" dirty="0" err="1" smtClean="0"/>
              <a:t>Рефлексивность</a:t>
            </a:r>
            <a:r>
              <a:rPr lang="ru-RU" sz="1300" b="1" dirty="0" smtClean="0"/>
              <a:t> </a:t>
            </a:r>
            <a:r>
              <a:rPr lang="ru-RU" sz="1300" dirty="0" smtClean="0"/>
              <a:t>– психическое свойство, являющееся частью интегративной психической реальности, которая соотносится с рефлексией в целом. </a:t>
            </a:r>
          </a:p>
          <a:p>
            <a:r>
              <a:rPr lang="ru-RU" sz="1300" b="1" dirty="0" err="1" smtClean="0"/>
              <a:t>Рефлексирование </a:t>
            </a:r>
            <a:r>
              <a:rPr lang="ru-RU" sz="1300" dirty="0" smtClean="0"/>
              <a:t>– особый психический процесс. </a:t>
            </a:r>
          </a:p>
          <a:p>
            <a:r>
              <a:rPr lang="ru-RU" sz="1300" dirty="0" smtClean="0"/>
              <a:t>Эти три понятия теснейшим образом взаимосвязаны и </a:t>
            </a:r>
            <a:r>
              <a:rPr lang="ru-RU" sz="1300" dirty="0" err="1" smtClean="0"/>
              <a:t>взаимодетерминируют</a:t>
            </a:r>
            <a:r>
              <a:rPr lang="ru-RU" sz="1300" dirty="0" smtClean="0"/>
              <a:t> друг друга, образуя на уровне их синтеза качественную определенность, обозначаемую понятием </a:t>
            </a:r>
            <a:r>
              <a:rPr lang="ru-RU" sz="1300" b="1" dirty="0" smtClean="0"/>
              <a:t>«рефлексия».</a:t>
            </a:r>
          </a:p>
          <a:p>
            <a:r>
              <a:rPr lang="ru-RU" sz="1300" dirty="0" smtClean="0"/>
              <a:t>Личностное направление, где рефлексивное знание рассматривается как результат </a:t>
            </a:r>
            <a:r>
              <a:rPr lang="ru-RU" sz="1300" dirty="0" err="1" smtClean="0"/>
              <a:t>осознавания</a:t>
            </a:r>
            <a:r>
              <a:rPr lang="ru-RU" sz="1300" dirty="0" smtClean="0"/>
              <a:t> себя, характеризуется триадой личностных компонентов рефлексии, то есть субъект, в </a:t>
            </a:r>
            <a:r>
              <a:rPr lang="ru-RU" sz="1300" dirty="0" err="1" smtClean="0"/>
              <a:t>интенциональной</a:t>
            </a:r>
            <a:r>
              <a:rPr lang="ru-RU" sz="1300" dirty="0" smtClean="0"/>
              <a:t> активности, определяет себя (аффективно, </a:t>
            </a:r>
            <a:r>
              <a:rPr lang="ru-RU" sz="1300" dirty="0" err="1" smtClean="0"/>
              <a:t>когнитивно</a:t>
            </a:r>
            <a:r>
              <a:rPr lang="ru-RU" sz="1300" dirty="0" smtClean="0"/>
              <a:t> и </a:t>
            </a:r>
            <a:r>
              <a:rPr lang="ru-RU" sz="1300" dirty="0" err="1" smtClean="0"/>
              <a:t>конативно</a:t>
            </a:r>
            <a:r>
              <a:rPr lang="ru-RU" sz="1300" dirty="0" smtClean="0"/>
              <a:t>), а также рефлексивно организует свою </a:t>
            </a:r>
            <a:r>
              <a:rPr lang="ru-RU" sz="1300" dirty="0" err="1" smtClean="0"/>
              <a:t>интенциональную</a:t>
            </a:r>
            <a:r>
              <a:rPr lang="ru-RU" sz="1300" dirty="0" smtClean="0"/>
              <a:t> психическую активность как функциональный орган взаимодействия.]. </a:t>
            </a:r>
          </a:p>
        </p:txBody>
      </p:sp>
      <p:sp>
        <p:nvSpPr>
          <p:cNvPr id="6" name="Номер слайда 5"/>
          <p:cNvSpPr>
            <a:spLocks noGrp="1"/>
          </p:cNvSpPr>
          <p:nvPr>
            <p:ph type="sldNum" idx="12"/>
          </p:nvPr>
        </p:nvSpPr>
        <p:spPr/>
        <p:txBody>
          <a:bodyPr/>
          <a:lstStyle/>
          <a:p>
            <a:pPr>
              <a:defRPr/>
            </a:pPr>
            <a:fld id="{B17C8C42-B041-48D6-9E88-398304436B29}" type="slidenum">
              <a:rPr lang="en-GB" smtClean="0"/>
              <a:pPr>
                <a:defRPr/>
              </a:pPr>
              <a:t>45</a:t>
            </a:fld>
            <a:endParaRPr lang="en-GB"/>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600" b="1" dirty="0" smtClean="0">
                <a:solidFill>
                  <a:srgbClr val="00B050"/>
                </a:solidFill>
                <a:latin typeface="+mn-lt"/>
              </a:rPr>
              <a:t>Виды и типы рефлексии </a:t>
            </a:r>
          </a:p>
        </p:txBody>
      </p:sp>
      <p:sp>
        <p:nvSpPr>
          <p:cNvPr id="5" name="TextBox 4"/>
          <p:cNvSpPr txBox="1"/>
          <p:nvPr/>
        </p:nvSpPr>
        <p:spPr>
          <a:xfrm>
            <a:off x="575816" y="3923853"/>
            <a:ext cx="8970372" cy="2234222"/>
          </a:xfrm>
          <a:prstGeom prst="rect">
            <a:avLst/>
          </a:prstGeom>
          <a:noFill/>
        </p:spPr>
        <p:txBody>
          <a:bodyPr wrap="square" lIns="100794" tIns="50397" rIns="100794" bIns="50397" rtlCol="0">
            <a:spAutoFit/>
          </a:bodyPr>
          <a:lstStyle/>
          <a:p>
            <a:r>
              <a:rPr lang="ru-RU" sz="1500" b="1" dirty="0" smtClean="0">
                <a:solidFill>
                  <a:srgbClr val="00B050"/>
                </a:solidFill>
              </a:rPr>
              <a:t>Дифференциация рефлексии по ее направленности на определенные уровни</a:t>
            </a:r>
          </a:p>
          <a:p>
            <a:pPr>
              <a:buFont typeface="Wingdings" pitchFamily="2" charset="2"/>
              <a:buChar char="ü"/>
            </a:pPr>
            <a:r>
              <a:rPr lang="ru-RU" sz="1500" dirty="0" smtClean="0"/>
              <a:t>«</a:t>
            </a:r>
            <a:r>
              <a:rPr lang="ru-RU" sz="1500" b="1" i="1" dirty="0" err="1" smtClean="0"/>
              <a:t>интра</a:t>
            </a:r>
            <a:r>
              <a:rPr lang="ru-RU" sz="1500" b="1" i="1" dirty="0" smtClean="0"/>
              <a:t>» </a:t>
            </a:r>
            <a:r>
              <a:rPr lang="ru-RU" sz="1500" b="1" i="1" dirty="0" err="1" smtClean="0"/>
              <a:t>рефелексия</a:t>
            </a:r>
            <a:r>
              <a:rPr lang="ru-RU" sz="1500" b="1" i="1" dirty="0" smtClean="0"/>
              <a:t> </a:t>
            </a:r>
            <a:r>
              <a:rPr lang="ru-RU" sz="1500" dirty="0" smtClean="0"/>
              <a:t>- </a:t>
            </a:r>
            <a:r>
              <a:rPr lang="ru-RU" sz="1500" dirty="0" err="1" smtClean="0"/>
              <a:t>внутриличностная</a:t>
            </a:r>
            <a:r>
              <a:rPr lang="ru-RU" sz="1500" dirty="0" smtClean="0"/>
              <a:t> рефлексия (в системе «Я–Я») – способность к </a:t>
            </a:r>
            <a:r>
              <a:rPr lang="ru-RU" sz="1500" dirty="0" err="1" smtClean="0"/>
              <a:t>самовосприятию</a:t>
            </a:r>
            <a:r>
              <a:rPr lang="ru-RU" sz="1500" dirty="0" smtClean="0"/>
              <a:t> содержания своей собственной психики и его анализу, отслеживание субъектом своего состояния, то есть это рефлексия на </a:t>
            </a:r>
            <a:r>
              <a:rPr lang="ru-RU" sz="1500" dirty="0" err="1" smtClean="0"/>
              <a:t>микроуровне</a:t>
            </a:r>
            <a:r>
              <a:rPr lang="ru-RU" sz="1500" dirty="0" smtClean="0"/>
              <a:t>.</a:t>
            </a:r>
          </a:p>
          <a:p>
            <a:pPr>
              <a:buFont typeface="Wingdings" pitchFamily="2" charset="2"/>
              <a:buChar char="ü"/>
            </a:pPr>
            <a:r>
              <a:rPr lang="ru-RU" sz="1500" dirty="0" smtClean="0"/>
              <a:t>«</a:t>
            </a:r>
            <a:r>
              <a:rPr lang="ru-RU" sz="1500" b="1" i="1" dirty="0" err="1" smtClean="0"/>
              <a:t>интерпсихическая</a:t>
            </a:r>
            <a:r>
              <a:rPr lang="ru-RU" sz="1500" b="1" i="1" dirty="0" smtClean="0"/>
              <a:t>» рефлексия – </a:t>
            </a:r>
            <a:r>
              <a:rPr lang="ru-RU" sz="1500" dirty="0" smtClean="0"/>
              <a:t>способность к пониманию психики других людей, рефлексивные закономерности организации коммуникативных процессов, в структуре совместной деятельности (</a:t>
            </a:r>
            <a:r>
              <a:rPr lang="ru-RU" sz="1500" dirty="0" err="1" smtClean="0"/>
              <a:t>рефлексивность</a:t>
            </a:r>
            <a:r>
              <a:rPr lang="ru-RU" sz="1500" dirty="0" smtClean="0"/>
              <a:t> в системе «Я–Другие» на социальном уровне). </a:t>
            </a:r>
          </a:p>
          <a:p>
            <a:pPr>
              <a:buFont typeface="Wingdings" pitchFamily="2" charset="2"/>
              <a:buChar char="ü"/>
            </a:pPr>
            <a:r>
              <a:rPr lang="ru-RU" sz="1500" b="1" i="1" dirty="0" smtClean="0"/>
              <a:t>«макросоциальная рефлексия» </a:t>
            </a:r>
            <a:r>
              <a:rPr lang="ru-RU" sz="1500" dirty="0" smtClean="0"/>
              <a:t>(в системе «Я– Мир») – отслеживание субъектом своего состояния относительно общества, государства, цивилизации, </a:t>
            </a:r>
            <a:r>
              <a:rPr lang="ru-RU" sz="1500" dirty="0" err="1" smtClean="0"/>
              <a:t>осознавание</a:t>
            </a:r>
            <a:r>
              <a:rPr lang="ru-RU" sz="1500" dirty="0" smtClean="0"/>
              <a:t> процессов, происходящих на макросоциальном уровне (культура, традиции, политика и т.д.)</a:t>
            </a:r>
            <a:endParaRPr lang="ru-RU" sz="1500" b="1" dirty="0" smtClean="0"/>
          </a:p>
        </p:txBody>
      </p:sp>
      <p:sp>
        <p:nvSpPr>
          <p:cNvPr id="6" name="TextBox 5"/>
          <p:cNvSpPr txBox="1"/>
          <p:nvPr/>
        </p:nvSpPr>
        <p:spPr>
          <a:xfrm>
            <a:off x="594819" y="6161103"/>
            <a:ext cx="4207342" cy="960475"/>
          </a:xfrm>
          <a:prstGeom prst="rect">
            <a:avLst/>
          </a:prstGeom>
          <a:noFill/>
        </p:spPr>
        <p:txBody>
          <a:bodyPr wrap="square" lIns="100794" tIns="50397" rIns="100794" bIns="50397" rtlCol="0">
            <a:spAutoFit/>
          </a:bodyPr>
          <a:lstStyle/>
          <a:p>
            <a:r>
              <a:rPr lang="ru-RU" sz="1500" b="1" dirty="0" smtClean="0">
                <a:solidFill>
                  <a:srgbClr val="00B050"/>
                </a:solidFill>
              </a:rPr>
              <a:t>Временные параметры рефлексии</a:t>
            </a:r>
          </a:p>
          <a:p>
            <a:pPr>
              <a:buFont typeface="Wingdings" pitchFamily="2" charset="2"/>
              <a:buChar char="ü"/>
            </a:pPr>
            <a:r>
              <a:rPr lang="ru-RU" sz="1500" b="1" dirty="0" smtClean="0"/>
              <a:t> </a:t>
            </a:r>
            <a:r>
              <a:rPr lang="ru-RU" sz="1500" dirty="0" smtClean="0"/>
              <a:t>Ретроспективная </a:t>
            </a:r>
          </a:p>
          <a:p>
            <a:pPr>
              <a:buFont typeface="Wingdings" pitchFamily="2" charset="2"/>
              <a:buChar char="ü"/>
            </a:pPr>
            <a:r>
              <a:rPr lang="ru-RU" sz="1500" dirty="0" smtClean="0"/>
              <a:t>Перспективная </a:t>
            </a:r>
          </a:p>
          <a:p>
            <a:pPr>
              <a:buFont typeface="Wingdings" pitchFamily="2" charset="2"/>
              <a:buChar char="ü"/>
            </a:pPr>
            <a:r>
              <a:rPr lang="ru-RU" sz="1500" dirty="0" smtClean="0"/>
              <a:t>Текущая</a:t>
            </a:r>
          </a:p>
        </p:txBody>
      </p:sp>
      <p:sp>
        <p:nvSpPr>
          <p:cNvPr id="7" name="TextBox 6"/>
          <p:cNvSpPr txBox="1"/>
          <p:nvPr/>
        </p:nvSpPr>
        <p:spPr>
          <a:xfrm>
            <a:off x="594819" y="1477949"/>
            <a:ext cx="8652836" cy="2463194"/>
          </a:xfrm>
          <a:prstGeom prst="rect">
            <a:avLst/>
          </a:prstGeom>
          <a:noFill/>
        </p:spPr>
        <p:txBody>
          <a:bodyPr wrap="square" lIns="100794" tIns="50397" rIns="100794" bIns="50397" rtlCol="0">
            <a:spAutoFit/>
          </a:bodyPr>
          <a:lstStyle/>
          <a:p>
            <a:r>
              <a:rPr lang="ru-RU" sz="1500" b="1" dirty="0" smtClean="0">
                <a:solidFill>
                  <a:srgbClr val="00B050"/>
                </a:solidFill>
              </a:rPr>
              <a:t>Личностные компоненты</a:t>
            </a:r>
          </a:p>
          <a:p>
            <a:pPr>
              <a:buFont typeface="Wingdings" pitchFamily="2" charset="2"/>
              <a:buChar char="ü"/>
            </a:pPr>
            <a:r>
              <a:rPr lang="ru-RU" sz="1500" b="1" i="1" dirty="0" smtClean="0"/>
              <a:t>Аффективный вид (эмоциональная рефлексия) </a:t>
            </a:r>
            <a:r>
              <a:rPr lang="ru-RU" sz="1500" dirty="0" smtClean="0"/>
              <a:t>– это </a:t>
            </a:r>
            <a:r>
              <a:rPr lang="ru-RU" sz="1500" dirty="0" err="1" smtClean="0"/>
              <a:t>осознавание</a:t>
            </a:r>
            <a:r>
              <a:rPr lang="ru-RU" sz="1500" dirty="0" smtClean="0"/>
              <a:t> субъектом испытываемых им эмоций и чувств, эмоциональное отношение субъекта к тому, что он осознает. </a:t>
            </a:r>
          </a:p>
          <a:p>
            <a:pPr>
              <a:buFont typeface="Wingdings" pitchFamily="2" charset="2"/>
              <a:buChar char="ü"/>
            </a:pPr>
            <a:r>
              <a:rPr lang="ru-RU" sz="1500" b="1" i="1" dirty="0" smtClean="0"/>
              <a:t>Когнитивный вид – </a:t>
            </a:r>
            <a:r>
              <a:rPr lang="ru-RU" sz="1500" dirty="0" smtClean="0"/>
              <a:t>рефлексия как направленность мышления на самое себя, способность </a:t>
            </a:r>
            <a:r>
              <a:rPr lang="ru-RU" sz="1500" dirty="0" err="1" smtClean="0"/>
              <a:t>осознавания</a:t>
            </a:r>
            <a:r>
              <a:rPr lang="ru-RU" sz="1500" dirty="0" smtClean="0"/>
              <a:t>, понимания того, как мыслю, знать, что знаю, рефлексия в контексте проблематики психологии мышления, как фундаментальный механизм самопознания и </a:t>
            </a:r>
            <a:r>
              <a:rPr lang="ru-RU" sz="1500" dirty="0" err="1" smtClean="0"/>
              <a:t>самопонимания</a:t>
            </a:r>
            <a:r>
              <a:rPr lang="ru-RU" sz="1500" dirty="0" smtClean="0"/>
              <a:t>.</a:t>
            </a:r>
          </a:p>
          <a:p>
            <a:pPr>
              <a:buFont typeface="Wingdings" pitchFamily="2" charset="2"/>
              <a:buChar char="ü"/>
            </a:pPr>
            <a:r>
              <a:rPr lang="ru-RU" sz="1500" dirty="0" smtClean="0"/>
              <a:t> </a:t>
            </a:r>
            <a:r>
              <a:rPr lang="ru-RU" sz="1500" b="1" i="1" dirty="0" smtClean="0"/>
              <a:t>Регулятивный (поведенческий, </a:t>
            </a:r>
            <a:r>
              <a:rPr lang="ru-RU" sz="1500" b="1" i="1" dirty="0" err="1" smtClean="0"/>
              <a:t>конативный</a:t>
            </a:r>
            <a:r>
              <a:rPr lang="ru-RU" sz="1500" b="1" i="1" dirty="0" smtClean="0"/>
              <a:t>) вид </a:t>
            </a:r>
            <a:r>
              <a:rPr lang="ru-RU" sz="1500" dirty="0" smtClean="0"/>
              <a:t>– </a:t>
            </a:r>
            <a:r>
              <a:rPr lang="ru-RU" sz="1500" dirty="0" err="1" smtClean="0"/>
              <a:t>осознавание</a:t>
            </a:r>
            <a:r>
              <a:rPr lang="ru-RU" sz="1500" dirty="0" smtClean="0"/>
              <a:t> своего поведения, отслеживание причин (как он это делает и почему). В </a:t>
            </a:r>
            <a:r>
              <a:rPr lang="ru-RU" sz="1500" dirty="0" err="1" smtClean="0"/>
              <a:t>деятельностном</a:t>
            </a:r>
            <a:r>
              <a:rPr lang="ru-RU" sz="1500" dirty="0" smtClean="0"/>
              <a:t> направлении рефлексия рассматривается как компонент структуры деятельности.</a:t>
            </a:r>
            <a:endParaRPr lang="ru-RU" dirty="0"/>
          </a:p>
        </p:txBody>
      </p:sp>
      <p:sp>
        <p:nvSpPr>
          <p:cNvPr id="8" name="Номер слайда 7"/>
          <p:cNvSpPr>
            <a:spLocks noGrp="1"/>
          </p:cNvSpPr>
          <p:nvPr>
            <p:ph type="sldNum" idx="12"/>
          </p:nvPr>
        </p:nvSpPr>
        <p:spPr/>
        <p:txBody>
          <a:bodyPr/>
          <a:lstStyle/>
          <a:p>
            <a:pPr>
              <a:defRPr/>
            </a:pPr>
            <a:fld id="{B17C8C42-B041-48D6-9E88-398304436B29}" type="slidenum">
              <a:rPr lang="en-GB" smtClean="0"/>
              <a:pPr>
                <a:defRPr/>
              </a:pPr>
              <a:t>46</a:t>
            </a:fld>
            <a:endParaRPr lang="en-GB"/>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6667" y="207941"/>
            <a:ext cx="4286726" cy="1259946"/>
          </a:xfrm>
        </p:spPr>
        <p:txBody>
          <a:bodyPr>
            <a:normAutofit/>
          </a:bodyPr>
          <a:lstStyle/>
          <a:p>
            <a:r>
              <a:rPr lang="ru-RU" sz="2600" b="1" dirty="0" smtClean="0">
                <a:solidFill>
                  <a:srgbClr val="00B050"/>
                </a:solidFill>
                <a:latin typeface="+mn-lt"/>
              </a:rPr>
              <a:t>Рефлексия в педагогике </a:t>
            </a:r>
          </a:p>
        </p:txBody>
      </p:sp>
      <p:sp>
        <p:nvSpPr>
          <p:cNvPr id="7" name="TextBox 6"/>
          <p:cNvSpPr txBox="1"/>
          <p:nvPr/>
        </p:nvSpPr>
        <p:spPr>
          <a:xfrm>
            <a:off x="594819" y="1239823"/>
            <a:ext cx="8652836" cy="316452"/>
          </a:xfrm>
          <a:prstGeom prst="rect">
            <a:avLst/>
          </a:prstGeom>
          <a:noFill/>
        </p:spPr>
        <p:txBody>
          <a:bodyPr wrap="square" lIns="100794" tIns="50397" rIns="100794" bIns="50397" rtlCol="0">
            <a:spAutoFit/>
          </a:bodyPr>
          <a:lstStyle/>
          <a:p>
            <a:r>
              <a:rPr lang="ru-RU" sz="1500" dirty="0" smtClean="0"/>
              <a:t>Рефлексия в педагогике — это самоанализ деятельности и её результатов.</a:t>
            </a:r>
            <a:endParaRPr lang="ru-RU" dirty="0"/>
          </a:p>
        </p:txBody>
      </p:sp>
      <p:sp>
        <p:nvSpPr>
          <p:cNvPr id="8" name="TextBox 7"/>
          <p:cNvSpPr txBox="1"/>
          <p:nvPr/>
        </p:nvSpPr>
        <p:spPr>
          <a:xfrm>
            <a:off x="594819" y="1557324"/>
            <a:ext cx="3413504" cy="3265080"/>
          </a:xfrm>
          <a:prstGeom prst="rect">
            <a:avLst/>
          </a:prstGeom>
          <a:noFill/>
        </p:spPr>
        <p:txBody>
          <a:bodyPr wrap="square" lIns="100794" tIns="50397" rIns="100794" bIns="50397" rtlCol="0">
            <a:spAutoFit/>
          </a:bodyPr>
          <a:lstStyle/>
          <a:p>
            <a:pPr fontAlgn="base"/>
            <a:r>
              <a:rPr lang="ru-RU" sz="1300" b="1" dirty="0" smtClean="0"/>
              <a:t>Рефлексия на уроке</a:t>
            </a:r>
            <a:r>
              <a:rPr lang="ru-RU" sz="1300" dirty="0" smtClean="0"/>
              <a:t> – это совместная деятельность учащихся и учителя, позволяющая совершенствовать учебный процесс.</a:t>
            </a:r>
          </a:p>
          <a:p>
            <a:pPr fontAlgn="base"/>
            <a:r>
              <a:rPr lang="ru-RU" sz="1300" b="1" dirty="0" smtClean="0"/>
              <a:t>Какие основные вопросы решает рефлексия?</a:t>
            </a:r>
            <a:r>
              <a:rPr lang="ru-RU" sz="1300" dirty="0" smtClean="0"/>
              <a:t> </a:t>
            </a:r>
          </a:p>
          <a:p>
            <a:pPr fontAlgn="base">
              <a:buFont typeface="Wingdings" pitchFamily="2" charset="2"/>
              <a:buChar char="ü"/>
            </a:pPr>
            <a:r>
              <a:rPr lang="ru-RU" sz="1300" dirty="0" smtClean="0"/>
              <a:t>Мотивация ученика на деятельность</a:t>
            </a:r>
          </a:p>
          <a:p>
            <a:pPr fontAlgn="base">
              <a:buFont typeface="Wingdings" pitchFamily="2" charset="2"/>
              <a:buChar char="ü"/>
            </a:pPr>
            <a:r>
              <a:rPr lang="ru-RU" sz="1300" dirty="0" smtClean="0"/>
              <a:t>Понимание того, добились ли все участники урока целей обучения</a:t>
            </a:r>
          </a:p>
          <a:p>
            <a:pPr fontAlgn="base">
              <a:buFont typeface="Wingdings" pitchFamily="2" charset="2"/>
              <a:buChar char="ü"/>
            </a:pPr>
            <a:r>
              <a:rPr lang="ru-RU" sz="1300" dirty="0" smtClean="0"/>
              <a:t>Получение обратной связи на свою деятельность</a:t>
            </a:r>
          </a:p>
          <a:p>
            <a:pPr fontAlgn="base">
              <a:buFont typeface="Wingdings" pitchFamily="2" charset="2"/>
              <a:buChar char="ü"/>
            </a:pPr>
            <a:r>
              <a:rPr lang="ru-RU" sz="1300" dirty="0" smtClean="0"/>
              <a:t>Развитие умения оценивать свою и чужую деятельность</a:t>
            </a:r>
          </a:p>
          <a:p>
            <a:pPr fontAlgn="base">
              <a:buFont typeface="Wingdings" pitchFamily="2" charset="2"/>
              <a:buChar char="ü"/>
            </a:pPr>
            <a:r>
              <a:rPr lang="ru-RU" sz="1300" dirty="0" smtClean="0"/>
              <a:t>Развитие способности к </a:t>
            </a:r>
            <a:r>
              <a:rPr lang="ru-RU" sz="1300" dirty="0" err="1" smtClean="0"/>
              <a:t>эмпатии</a:t>
            </a:r>
            <a:r>
              <a:rPr lang="ru-RU" sz="1300" dirty="0" smtClean="0"/>
              <a:t> (если речь идет о эмоциональной рефлексии)</a:t>
            </a:r>
          </a:p>
          <a:p>
            <a:pPr fontAlgn="base">
              <a:buFont typeface="Wingdings" pitchFamily="2" charset="2"/>
              <a:buChar char="ü"/>
            </a:pPr>
            <a:r>
              <a:rPr lang="ru-RU" sz="1300" dirty="0" smtClean="0"/>
              <a:t>Самопознание в процессе обучения</a:t>
            </a:r>
          </a:p>
          <a:p>
            <a:endParaRPr lang="ru-RU" sz="1300" dirty="0"/>
          </a:p>
        </p:txBody>
      </p:sp>
      <p:pic>
        <p:nvPicPr>
          <p:cNvPr id="6146" name="Picture 2" descr="виды рефлексии"/>
          <p:cNvPicPr>
            <a:picLocks noChangeAspect="1" noChangeArrowheads="1"/>
          </p:cNvPicPr>
          <p:nvPr/>
        </p:nvPicPr>
        <p:blipFill>
          <a:blip r:embed="rId2" cstate="print"/>
          <a:srcRect/>
          <a:stretch>
            <a:fillRect/>
          </a:stretch>
        </p:blipFill>
        <p:spPr bwMode="auto">
          <a:xfrm>
            <a:off x="436051" y="4970470"/>
            <a:ext cx="3572272" cy="2167562"/>
          </a:xfrm>
          <a:prstGeom prst="rect">
            <a:avLst/>
          </a:prstGeom>
          <a:noFill/>
        </p:spPr>
      </p:pic>
      <p:sp>
        <p:nvSpPr>
          <p:cNvPr id="9" name="TextBox 8"/>
          <p:cNvSpPr txBox="1"/>
          <p:nvPr/>
        </p:nvSpPr>
        <p:spPr>
          <a:xfrm>
            <a:off x="4087707" y="5208596"/>
            <a:ext cx="5715635" cy="1948181"/>
          </a:xfrm>
          <a:prstGeom prst="rect">
            <a:avLst/>
          </a:prstGeom>
          <a:noFill/>
        </p:spPr>
        <p:txBody>
          <a:bodyPr wrap="square" lIns="100794" tIns="50397" rIns="100794" bIns="50397" rtlCol="0">
            <a:spAutoFit/>
          </a:bodyPr>
          <a:lstStyle/>
          <a:p>
            <a:pPr fontAlgn="base"/>
            <a:r>
              <a:rPr lang="ru-RU" sz="1300" dirty="0" smtClean="0"/>
              <a:t>Рефлексию, связанную с исследованием субъектом самого себя, результатом которой является переосмысление себя и своих отношений, называют </a:t>
            </a:r>
            <a:r>
              <a:rPr lang="ru-RU" sz="1300" b="1" dirty="0" smtClean="0"/>
              <a:t>личностной.</a:t>
            </a:r>
          </a:p>
          <a:p>
            <a:pPr fontAlgn="base"/>
            <a:r>
              <a:rPr lang="ru-RU" sz="1300" dirty="0" smtClean="0"/>
              <a:t>Такая рефлексия отражает человеческую сущность:</a:t>
            </a:r>
          </a:p>
          <a:p>
            <a:pPr fontAlgn="base">
              <a:buFont typeface="Wingdings" pitchFamily="2" charset="2"/>
              <a:buChar char="ü"/>
            </a:pPr>
            <a:r>
              <a:rPr lang="ru-RU" sz="1300" b="1" dirty="0" smtClean="0"/>
              <a:t>физическую</a:t>
            </a:r>
            <a:r>
              <a:rPr lang="ru-RU" sz="1300" dirty="0" smtClean="0"/>
              <a:t> (успел – не успел, легко – тяжело),</a:t>
            </a:r>
          </a:p>
          <a:p>
            <a:pPr fontAlgn="base">
              <a:buFont typeface="Wingdings" pitchFamily="2" charset="2"/>
              <a:buChar char="ü"/>
            </a:pPr>
            <a:r>
              <a:rPr lang="ru-RU" sz="1300" b="1" dirty="0" smtClean="0"/>
              <a:t>сенсорную </a:t>
            </a:r>
            <a:r>
              <a:rPr lang="ru-RU" sz="1300" dirty="0" smtClean="0"/>
              <a:t>(самочувствие: комфортно – дискомфортно, интересно – скучно),</a:t>
            </a:r>
          </a:p>
          <a:p>
            <a:pPr fontAlgn="base">
              <a:buFont typeface="Wingdings" pitchFamily="2" charset="2"/>
              <a:buChar char="ü"/>
            </a:pPr>
            <a:r>
              <a:rPr lang="ru-RU" sz="1300" b="1" dirty="0" smtClean="0"/>
              <a:t>интеллектуальную </a:t>
            </a:r>
            <a:r>
              <a:rPr lang="ru-RU" sz="1300" dirty="0" smtClean="0"/>
              <a:t>(что понял, что осознал – что не понял, какие затруднения испытывал),</a:t>
            </a:r>
          </a:p>
          <a:p>
            <a:pPr fontAlgn="base">
              <a:buFont typeface="Wingdings" pitchFamily="2" charset="2"/>
              <a:buChar char="ü"/>
            </a:pPr>
            <a:r>
              <a:rPr lang="ru-RU" sz="1300" b="1" dirty="0" smtClean="0"/>
              <a:t>духовную</a:t>
            </a:r>
            <a:r>
              <a:rPr lang="ru-RU" sz="1300" dirty="0" smtClean="0"/>
              <a:t> (стал лучше – хуже, созидал или разрушал себя, других).</a:t>
            </a:r>
            <a:endParaRPr lang="ru-RU" dirty="0"/>
          </a:p>
        </p:txBody>
      </p:sp>
      <p:pic>
        <p:nvPicPr>
          <p:cNvPr id="6148" name="Picture 4" descr="рефл"/>
          <p:cNvPicPr>
            <a:picLocks noChangeAspect="1" noChangeArrowheads="1"/>
          </p:cNvPicPr>
          <p:nvPr/>
        </p:nvPicPr>
        <p:blipFill>
          <a:blip r:embed="rId3" cstate="print"/>
          <a:srcRect/>
          <a:stretch>
            <a:fillRect/>
          </a:stretch>
        </p:blipFill>
        <p:spPr bwMode="auto">
          <a:xfrm>
            <a:off x="3928939" y="3144833"/>
            <a:ext cx="3186829" cy="1905012"/>
          </a:xfrm>
          <a:prstGeom prst="rect">
            <a:avLst/>
          </a:prstGeom>
          <a:noFill/>
        </p:spPr>
      </p:pic>
      <p:pic>
        <p:nvPicPr>
          <p:cNvPr id="6150" name="Picture 6" descr="рефл по участникам"/>
          <p:cNvPicPr>
            <a:picLocks noChangeAspect="1" noChangeArrowheads="1"/>
          </p:cNvPicPr>
          <p:nvPr/>
        </p:nvPicPr>
        <p:blipFill>
          <a:blip r:embed="rId4" cstate="print"/>
          <a:srcRect/>
          <a:stretch>
            <a:fillRect/>
          </a:stretch>
        </p:blipFill>
        <p:spPr bwMode="auto">
          <a:xfrm>
            <a:off x="3770171" y="4573593"/>
            <a:ext cx="969819" cy="555628"/>
          </a:xfrm>
          <a:prstGeom prst="rect">
            <a:avLst/>
          </a:prstGeom>
          <a:noFill/>
        </p:spPr>
      </p:pic>
      <p:sp>
        <p:nvSpPr>
          <p:cNvPr id="13" name="TextBox 12"/>
          <p:cNvSpPr txBox="1"/>
          <p:nvPr/>
        </p:nvSpPr>
        <p:spPr>
          <a:xfrm>
            <a:off x="7104292" y="763569"/>
            <a:ext cx="2739302" cy="4567616"/>
          </a:xfrm>
          <a:prstGeom prst="rect">
            <a:avLst/>
          </a:prstGeom>
          <a:noFill/>
          <a:ln>
            <a:solidFill>
              <a:srgbClr val="3C97A8"/>
            </a:solidFill>
          </a:ln>
        </p:spPr>
        <p:txBody>
          <a:bodyPr wrap="square" lIns="100794" tIns="50397" rIns="100794" bIns="50397" rtlCol="0">
            <a:spAutoFit/>
          </a:bodyPr>
          <a:lstStyle/>
          <a:p>
            <a:pPr fontAlgn="base"/>
            <a:r>
              <a:rPr lang="ru-RU" sz="1300" b="1" i="1" dirty="0" smtClean="0"/>
              <a:t>Рефлексия деятельности</a:t>
            </a:r>
            <a:r>
              <a:rPr lang="ru-RU" sz="1300" dirty="0" smtClean="0"/>
              <a:t> даёт возможность осмыслить способы и приёмы работы с учебным материалом, поиска наиболее рациональных приёмов. Этот вид рефлексии приемлем на этапе проверки домашнего задания, защите проектных работ. Применение данной рефлексии в конце урока даёт возможность оценить активность каждого на разных этапах урока.</a:t>
            </a:r>
          </a:p>
          <a:p>
            <a:pPr fontAlgn="base"/>
            <a:r>
              <a:rPr lang="ru-RU" sz="1300" b="1" i="1" dirty="0" smtClean="0"/>
              <a:t>Рефлексия содержания учебного материала</a:t>
            </a:r>
            <a:r>
              <a:rPr lang="ru-RU" sz="1300" dirty="0" smtClean="0"/>
              <a:t> используется для выявления уровня осознания содержания пройденного материала. Эффективен приём незаконченного предложения, тезиса, подбора афоризма, оценки «приращения» знаний и достижения целей.</a:t>
            </a:r>
            <a:endParaRPr lang="ru-RU" sz="1300" dirty="0"/>
          </a:p>
        </p:txBody>
      </p:sp>
      <p:sp>
        <p:nvSpPr>
          <p:cNvPr id="14" name="TextBox 13"/>
          <p:cNvSpPr txBox="1"/>
          <p:nvPr/>
        </p:nvSpPr>
        <p:spPr>
          <a:xfrm>
            <a:off x="3849555" y="1716076"/>
            <a:ext cx="3095969" cy="1218238"/>
          </a:xfrm>
          <a:prstGeom prst="rect">
            <a:avLst/>
          </a:prstGeom>
          <a:noFill/>
          <a:ln>
            <a:solidFill>
              <a:srgbClr val="3C97A8"/>
            </a:solidFill>
          </a:ln>
        </p:spPr>
        <p:txBody>
          <a:bodyPr wrap="square" lIns="100794" tIns="50397" rIns="100794" bIns="50397" rtlCol="0">
            <a:spAutoFit/>
          </a:bodyPr>
          <a:lstStyle/>
          <a:p>
            <a:r>
              <a:rPr lang="ru-RU" sz="1300" dirty="0" smtClean="0"/>
              <a:t>Проведение </a:t>
            </a:r>
            <a:r>
              <a:rPr lang="ru-RU" sz="1300" b="1" i="1" dirty="0" smtClean="0"/>
              <a:t>рефлексии настроения и эмоционального состояния</a:t>
            </a:r>
            <a:r>
              <a:rPr lang="ru-RU" sz="1300" dirty="0" smtClean="0"/>
              <a:t> целесообразно в начале урока с целью установления эмоционального контакта с группой и в конце деятельности.</a:t>
            </a:r>
            <a:endParaRPr lang="ru-RU" dirty="0"/>
          </a:p>
        </p:txBody>
      </p:sp>
      <p:sp>
        <p:nvSpPr>
          <p:cNvPr id="12" name="Номер слайда 11"/>
          <p:cNvSpPr>
            <a:spLocks noGrp="1"/>
          </p:cNvSpPr>
          <p:nvPr>
            <p:ph type="sldNum" idx="12"/>
          </p:nvPr>
        </p:nvSpPr>
        <p:spPr/>
        <p:txBody>
          <a:bodyPr/>
          <a:lstStyle/>
          <a:p>
            <a:pPr>
              <a:defRPr/>
            </a:pPr>
            <a:fld id="{B17C8C42-B041-48D6-9E88-398304436B29}" type="slidenum">
              <a:rPr lang="en-GB" smtClean="0"/>
              <a:pPr>
                <a:defRPr/>
              </a:pPr>
              <a:t>47</a:t>
            </a:fld>
            <a:endParaRPr lang="en-GB"/>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7283" y="1001696"/>
            <a:ext cx="4366110" cy="4037984"/>
          </a:xfrm>
          <a:prstGeom prst="rect">
            <a:avLst/>
          </a:prstGeom>
          <a:noFill/>
        </p:spPr>
        <p:txBody>
          <a:bodyPr wrap="square" lIns="100794" tIns="50397" rIns="100794" bIns="50397" rtlCol="0">
            <a:spAutoFit/>
          </a:bodyPr>
          <a:lstStyle/>
          <a:p>
            <a:r>
              <a:rPr lang="ru-RU" sz="1500" b="1" dirty="0" smtClean="0">
                <a:solidFill>
                  <a:srgbClr val="0070C0"/>
                </a:solidFill>
              </a:rPr>
              <a:t>Определение компетенции:</a:t>
            </a:r>
            <a:r>
              <a:rPr lang="en-US" sz="1500" b="1" dirty="0" smtClean="0">
                <a:solidFill>
                  <a:srgbClr val="0070C0"/>
                </a:solidFill>
              </a:rPr>
              <a:t> </a:t>
            </a:r>
            <a:endParaRPr lang="ru-RU" sz="1500" b="1" dirty="0" smtClean="0">
              <a:solidFill>
                <a:srgbClr val="0070C0"/>
              </a:solidFill>
            </a:endParaRPr>
          </a:p>
          <a:p>
            <a:r>
              <a:rPr lang="ru-RU" sz="1300" b="1" dirty="0" smtClean="0"/>
              <a:t>Умение учиться –</a:t>
            </a:r>
          </a:p>
          <a:p>
            <a:r>
              <a:rPr lang="ru-RU" sz="1300" dirty="0" smtClean="0"/>
              <a:t>- способность следовать цели обучения и упорствовать в ее достижении; </a:t>
            </a:r>
          </a:p>
          <a:p>
            <a:r>
              <a:rPr lang="ru-RU" sz="1300" dirty="0" smtClean="0"/>
              <a:t>- способность организовать самообучение, в том числе через эффективное управление временем и информацией, - как в группах, так и индивидуально; </a:t>
            </a:r>
          </a:p>
          <a:p>
            <a:r>
              <a:rPr lang="ru-RU" sz="1300" dirty="0" smtClean="0"/>
              <a:t>- способность осознать собственные потребности в обучении и его процессе, идентифицировать имеющиеся возможности и варианты преодоления препятствий для успешного обучения;</a:t>
            </a:r>
          </a:p>
          <a:p>
            <a:r>
              <a:rPr lang="ru-RU" sz="1300" dirty="0" smtClean="0"/>
              <a:t>- способность получать, обрабатывать, оценивать, а также искать новые знания и навыки и руководствоваться ими;</a:t>
            </a:r>
          </a:p>
          <a:p>
            <a:r>
              <a:rPr lang="ru-RU" sz="1300" dirty="0" smtClean="0"/>
              <a:t>- способность опираться на полученные знания и жизненный опыт и применять их в самых разных ситуациях: дома, на работе, в образовании и обучении  </a:t>
            </a:r>
          </a:p>
          <a:p>
            <a:r>
              <a:rPr lang="ru-RU" sz="1300" b="1" dirty="0" smtClean="0"/>
              <a:t>Мотивация и доверие к себе имеют решающее значение для развития компетенции .</a:t>
            </a:r>
          </a:p>
          <a:p>
            <a:endParaRPr lang="ru-RU" sz="1300" dirty="0"/>
          </a:p>
        </p:txBody>
      </p:sp>
      <p:sp>
        <p:nvSpPr>
          <p:cNvPr id="6" name="TextBox 5"/>
          <p:cNvSpPr txBox="1"/>
          <p:nvPr/>
        </p:nvSpPr>
        <p:spPr>
          <a:xfrm>
            <a:off x="197899" y="4970470"/>
            <a:ext cx="4604262" cy="2177218"/>
          </a:xfrm>
          <a:prstGeom prst="rect">
            <a:avLst/>
          </a:prstGeom>
          <a:noFill/>
        </p:spPr>
        <p:txBody>
          <a:bodyPr wrap="square" lIns="100794" tIns="50397" rIns="100794" bIns="50397" rtlCol="0">
            <a:spAutoFit/>
          </a:bodyPr>
          <a:lstStyle/>
          <a:p>
            <a:r>
              <a:rPr lang="ru-RU" sz="1500" b="1" dirty="0" smtClean="0">
                <a:solidFill>
                  <a:srgbClr val="0070C0"/>
                </a:solidFill>
              </a:rPr>
              <a:t>Применение</a:t>
            </a:r>
          </a:p>
          <a:p>
            <a:r>
              <a:rPr lang="ru-RU" sz="1300" b="1" dirty="0" smtClean="0"/>
              <a:t>Умение учиться –  универсальная компетенция, необходимая на всех этапах жизни человека,  </a:t>
            </a:r>
            <a:r>
              <a:rPr lang="ru-RU" sz="1300" dirty="0" smtClean="0"/>
              <a:t>в том числе для повышения профессиональных знаний и достижения карьерных целей, которые требуют определенных навыков и квалификации; во всех случаях компетенция помогает определить и применить эффективные стратегии саморазвития, понять свои сильные и слабые стороны, а также найти возможности для повышения своего личного и профессионального потенциала. </a:t>
            </a:r>
            <a:endParaRPr lang="ru-RU" sz="1300" b="1" dirty="0"/>
          </a:p>
        </p:txBody>
      </p:sp>
      <p:sp>
        <p:nvSpPr>
          <p:cNvPr id="7" name="TextBox 6"/>
          <p:cNvSpPr txBox="1"/>
          <p:nvPr/>
        </p:nvSpPr>
        <p:spPr>
          <a:xfrm>
            <a:off x="5199080" y="5129221"/>
            <a:ext cx="4366110" cy="1618989"/>
          </a:xfrm>
          <a:prstGeom prst="rect">
            <a:avLst/>
          </a:prstGeom>
          <a:noFill/>
        </p:spPr>
        <p:txBody>
          <a:bodyPr wrap="square" lIns="100794" tIns="50397" rIns="100794" bIns="50397" rtlCol="0">
            <a:spAutoFit/>
          </a:bodyPr>
          <a:lstStyle/>
          <a:p>
            <a:r>
              <a:rPr lang="ru-RU" sz="1500" b="1" dirty="0" smtClean="0">
                <a:solidFill>
                  <a:srgbClr val="0070C0"/>
                </a:solidFill>
              </a:rPr>
              <a:t>Драйверы развития </a:t>
            </a:r>
          </a:p>
          <a:p>
            <a:pPr>
              <a:buFont typeface="Wingdings" pitchFamily="2" charset="2"/>
              <a:buChar char="ü"/>
            </a:pPr>
            <a:r>
              <a:rPr lang="ru-RU" sz="1300" dirty="0" smtClean="0"/>
              <a:t>Мотивация и убежденность в необходимости  обучения в течение всей жизни  </a:t>
            </a:r>
          </a:p>
          <a:p>
            <a:pPr>
              <a:buFont typeface="Wingdings" pitchFamily="2" charset="2"/>
              <a:buChar char="ü"/>
            </a:pPr>
            <a:r>
              <a:rPr lang="ru-RU" sz="1300" dirty="0" smtClean="0"/>
              <a:t>Нацеленность на решение проблем и преодоление препятствий  </a:t>
            </a:r>
          </a:p>
          <a:p>
            <a:pPr>
              <a:buFont typeface="Wingdings" pitchFamily="2" charset="2"/>
              <a:buChar char="ü"/>
            </a:pPr>
            <a:r>
              <a:rPr lang="ru-RU" sz="1300" dirty="0" smtClean="0"/>
              <a:t>Любопытство </a:t>
            </a:r>
          </a:p>
          <a:p>
            <a:pPr>
              <a:buFont typeface="Wingdings" pitchFamily="2" charset="2"/>
              <a:buChar char="ü"/>
            </a:pPr>
            <a:r>
              <a:rPr lang="ru-RU" sz="1300" dirty="0" smtClean="0"/>
              <a:t>Синергия предшествующего образования и жизненного опыта </a:t>
            </a:r>
            <a:endParaRPr lang="ru-RU" sz="1300" dirty="0"/>
          </a:p>
        </p:txBody>
      </p:sp>
      <p:pic>
        <p:nvPicPr>
          <p:cNvPr id="6147" name="Picture 3"/>
          <p:cNvPicPr>
            <a:picLocks noChangeAspect="1" noChangeArrowheads="1"/>
          </p:cNvPicPr>
          <p:nvPr/>
        </p:nvPicPr>
        <p:blipFill>
          <a:blip r:embed="rId3" cstate="print"/>
          <a:srcRect/>
          <a:stretch>
            <a:fillRect/>
          </a:stretch>
        </p:blipFill>
        <p:spPr bwMode="auto">
          <a:xfrm>
            <a:off x="2500030" y="366692"/>
            <a:ext cx="3157152" cy="555628"/>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436051" y="128565"/>
            <a:ext cx="1908603" cy="954201"/>
          </a:xfrm>
          <a:prstGeom prst="rect">
            <a:avLst/>
          </a:prstGeom>
          <a:noFill/>
          <a:ln w="9525">
            <a:noFill/>
            <a:miter lim="800000"/>
            <a:headEnd/>
            <a:tailEnd/>
          </a:ln>
        </p:spPr>
      </p:pic>
      <p:sp>
        <p:nvSpPr>
          <p:cNvPr id="9" name="TextBox 8"/>
          <p:cNvSpPr txBox="1"/>
          <p:nvPr/>
        </p:nvSpPr>
        <p:spPr>
          <a:xfrm>
            <a:off x="197900" y="7118628"/>
            <a:ext cx="9684826" cy="416608"/>
          </a:xfrm>
          <a:prstGeom prst="rect">
            <a:avLst/>
          </a:prstGeom>
          <a:noFill/>
        </p:spPr>
        <p:txBody>
          <a:bodyPr wrap="square" lIns="100794" tIns="50397" rIns="100794" bIns="50397" rtlCol="0">
            <a:spAutoFit/>
          </a:bodyPr>
          <a:lstStyle/>
          <a:p>
            <a:pPr fontAlgn="base"/>
            <a:r>
              <a:rPr lang="ru-RU" sz="1100" dirty="0" smtClean="0"/>
              <a:t>Источник: </a:t>
            </a:r>
            <a:r>
              <a:rPr lang="en-US" sz="1100" dirty="0" smtClean="0"/>
              <a:t>RECOMMENDATION OF THE EUROPEAN PARLIAMENT AND OF THE COUNCIL</a:t>
            </a:r>
            <a:r>
              <a:rPr lang="ru-RU" sz="1100" dirty="0" smtClean="0"/>
              <a:t> </a:t>
            </a:r>
            <a:r>
              <a:rPr lang="en-US" sz="1100" dirty="0" smtClean="0"/>
              <a:t>of 18 December 2006</a:t>
            </a:r>
            <a:r>
              <a:rPr lang="ru-RU" sz="1100" dirty="0" smtClean="0"/>
              <a:t> </a:t>
            </a:r>
            <a:r>
              <a:rPr lang="en-US" sz="1100" dirty="0" smtClean="0"/>
              <a:t>on key competences for lifelong learning</a:t>
            </a:r>
            <a:r>
              <a:rPr lang="ru-RU" sz="1100" dirty="0" smtClean="0"/>
              <a:t> </a:t>
            </a:r>
            <a:r>
              <a:rPr lang="en-US" sz="1100" dirty="0" smtClean="0"/>
              <a:t>(2006/962/EC)</a:t>
            </a:r>
            <a:r>
              <a:rPr lang="ru-RU" sz="1100" dirty="0" smtClean="0"/>
              <a:t> - </a:t>
            </a:r>
            <a:r>
              <a:rPr lang="en-US" sz="1100" dirty="0" smtClean="0">
                <a:hlinkClick r:id="rId5"/>
              </a:rPr>
              <a:t>http://eur-lex.europa.eu/legal-content/EN/TXT/?uri=celex:32006H0962</a:t>
            </a:r>
            <a:r>
              <a:rPr lang="ru-RU" sz="1100" dirty="0" smtClean="0"/>
              <a:t> </a:t>
            </a:r>
            <a:endParaRPr lang="ru-RU" dirty="0"/>
          </a:p>
        </p:txBody>
      </p:sp>
      <p:sp>
        <p:nvSpPr>
          <p:cNvPr id="12" name="TextBox 11"/>
          <p:cNvSpPr txBox="1"/>
          <p:nvPr/>
        </p:nvSpPr>
        <p:spPr>
          <a:xfrm>
            <a:off x="7263059" y="842945"/>
            <a:ext cx="2421767" cy="316452"/>
          </a:xfrm>
          <a:prstGeom prst="rect">
            <a:avLst/>
          </a:prstGeom>
          <a:noFill/>
        </p:spPr>
        <p:txBody>
          <a:bodyPr wrap="square" lIns="100794" tIns="50397" rIns="100794" bIns="50397" rtlCol="0">
            <a:spAutoFit/>
          </a:bodyPr>
          <a:lstStyle/>
          <a:p>
            <a:r>
              <a:rPr lang="ru-RU" sz="1500" b="1" dirty="0" smtClean="0">
                <a:solidFill>
                  <a:srgbClr val="0070C0"/>
                </a:solidFill>
              </a:rPr>
              <a:t>Составляющие навыки  </a:t>
            </a:r>
          </a:p>
        </p:txBody>
      </p:sp>
      <p:pic>
        <p:nvPicPr>
          <p:cNvPr id="2" name="Picture 3"/>
          <p:cNvPicPr>
            <a:picLocks noChangeAspect="1" noChangeArrowheads="1"/>
          </p:cNvPicPr>
          <p:nvPr/>
        </p:nvPicPr>
        <p:blipFill>
          <a:blip r:embed="rId6" cstate="print"/>
          <a:srcRect/>
          <a:stretch>
            <a:fillRect/>
          </a:stretch>
        </p:blipFill>
        <p:spPr bwMode="auto">
          <a:xfrm>
            <a:off x="4881545" y="1160447"/>
            <a:ext cx="4693490" cy="3842069"/>
          </a:xfrm>
          <a:prstGeom prst="rect">
            <a:avLst/>
          </a:prstGeom>
          <a:noFill/>
          <a:ln w="9525">
            <a:noFill/>
            <a:miter lim="800000"/>
            <a:headEnd/>
            <a:tailEnd/>
          </a:ln>
        </p:spPr>
      </p:pic>
      <p:sp>
        <p:nvSpPr>
          <p:cNvPr id="13" name="Номер слайда 12"/>
          <p:cNvSpPr>
            <a:spLocks noGrp="1"/>
          </p:cNvSpPr>
          <p:nvPr>
            <p:ph type="sldNum" idx="12"/>
          </p:nvPr>
        </p:nvSpPr>
        <p:spPr/>
        <p:txBody>
          <a:bodyPr/>
          <a:lstStyle/>
          <a:p>
            <a:pPr>
              <a:defRPr/>
            </a:pPr>
            <a:fld id="{B17C8C42-B041-48D6-9E88-398304436B29}" type="slidenum">
              <a:rPr lang="en-GB" smtClean="0"/>
              <a:pPr>
                <a:defRPr/>
              </a:pPr>
              <a:t>48</a:t>
            </a:fld>
            <a:endParaRPr lang="en-GB"/>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51445"/>
            <a:ext cx="6048672" cy="3699218"/>
          </a:xfrm>
          <a:prstGeom prst="rect">
            <a:avLst/>
          </a:prstGeom>
          <a:noFill/>
        </p:spPr>
        <p:txBody>
          <a:bodyPr wrap="square" rtlCol="0">
            <a:spAutoFit/>
          </a:bodyPr>
          <a:lstStyle/>
          <a:p>
            <a:r>
              <a:rPr lang="ru-RU" b="1" dirty="0" smtClean="0"/>
              <a:t>Д. Б. </a:t>
            </a:r>
            <a:r>
              <a:rPr lang="ru-RU" b="1" dirty="0" err="1" smtClean="0"/>
              <a:t>Эльконин</a:t>
            </a:r>
            <a:r>
              <a:rPr lang="ru-RU" b="1" dirty="0" smtClean="0"/>
              <a:t> </a:t>
            </a:r>
            <a:r>
              <a:rPr lang="ru-RU" dirty="0" err="1" smtClean="0"/>
              <a:t>сформу</a:t>
            </a:r>
            <a:r>
              <a:rPr lang="ru-RU" dirty="0" smtClean="0"/>
              <a:t>- </a:t>
            </a:r>
            <a:r>
              <a:rPr lang="ru-RU" dirty="0" err="1" smtClean="0"/>
              <a:t>лировал</a:t>
            </a:r>
            <a:r>
              <a:rPr lang="ru-RU" dirty="0" smtClean="0"/>
              <a:t> гипотезу, что уровень </a:t>
            </a:r>
            <a:r>
              <a:rPr lang="ru-RU" dirty="0" err="1" smtClean="0"/>
              <a:t>интеллек</a:t>
            </a:r>
            <a:r>
              <a:rPr lang="ru-RU" dirty="0" smtClean="0"/>
              <a:t>- </a:t>
            </a:r>
            <a:r>
              <a:rPr lang="ru-RU" dirty="0" err="1" smtClean="0"/>
              <a:t>туальных</a:t>
            </a:r>
            <a:r>
              <a:rPr lang="ru-RU" dirty="0" smtClean="0"/>
              <a:t> достижений, который при </a:t>
            </a:r>
            <a:r>
              <a:rPr lang="ru-RU" dirty="0" err="1" smtClean="0"/>
              <a:t>суще</a:t>
            </a:r>
            <a:r>
              <a:rPr lang="ru-RU" dirty="0" smtClean="0"/>
              <a:t>- </a:t>
            </a:r>
            <a:r>
              <a:rPr lang="ru-RU" dirty="0" err="1" smtClean="0"/>
              <a:t>ствовавшей</a:t>
            </a:r>
            <a:r>
              <a:rPr lang="ru-RU" dirty="0" smtClean="0"/>
              <a:t> тогда (и преобладающей по сей день) системе начального обучения де- </a:t>
            </a:r>
            <a:r>
              <a:rPr lang="ru-RU" dirty="0" err="1" smtClean="0"/>
              <a:t>монстрируют</a:t>
            </a:r>
            <a:r>
              <a:rPr lang="ru-RU" dirty="0" smtClean="0"/>
              <a:t> редкие, так называемые ода- </a:t>
            </a:r>
            <a:r>
              <a:rPr lang="ru-RU" dirty="0" err="1" smtClean="0"/>
              <a:t>ренные</a:t>
            </a:r>
            <a:r>
              <a:rPr lang="ru-RU" dirty="0" smtClean="0"/>
              <a:t> дети 6–12 лет, становится доступ- </a:t>
            </a:r>
            <a:r>
              <a:rPr lang="ru-RU" dirty="0" err="1" smtClean="0"/>
              <a:t>ным</a:t>
            </a:r>
            <a:r>
              <a:rPr lang="ru-RU" dirty="0" smtClean="0"/>
              <a:t> большинству младших школьников при обучении иного типа</a:t>
            </a:r>
          </a:p>
          <a:p>
            <a:endParaRPr lang="ru-RU" dirty="0" smtClean="0"/>
          </a:p>
          <a:p>
            <a:endParaRPr lang="ru-RU" dirty="0" smtClean="0"/>
          </a:p>
          <a:p>
            <a:endParaRPr lang="ru-RU" dirty="0" smtClean="0"/>
          </a:p>
          <a:p>
            <a:endParaRPr lang="ru-RU" dirty="0" smtClean="0"/>
          </a:p>
          <a:p>
            <a:r>
              <a:rPr lang="ru-RU" dirty="0" smtClean="0"/>
              <a:t>Л. С. </a:t>
            </a:r>
            <a:r>
              <a:rPr lang="ru-RU" dirty="0" err="1" smtClean="0"/>
              <a:t>Выготского</a:t>
            </a:r>
            <a:r>
              <a:rPr lang="ru-RU" dirty="0" smtClean="0"/>
              <a:t>, что обучение мо- </a:t>
            </a:r>
            <a:r>
              <a:rPr lang="ru-RU" dirty="0" err="1" smtClean="0"/>
              <a:t>жет</a:t>
            </a:r>
            <a:r>
              <a:rPr lang="ru-RU" dirty="0" smtClean="0"/>
              <a:t> и должно вести за собой психическое развитие ребенка. Отсюда и название: си- </a:t>
            </a:r>
            <a:r>
              <a:rPr lang="ru-RU" dirty="0" err="1" smtClean="0"/>
              <a:t>стема</a:t>
            </a:r>
            <a:r>
              <a:rPr lang="ru-RU" dirty="0" smtClean="0"/>
              <a:t> развивающего обучения</a:t>
            </a:r>
            <a:endParaRPr lang="ru-RU" dirty="0"/>
          </a:p>
        </p:txBody>
      </p:sp>
      <p:sp>
        <p:nvSpPr>
          <p:cNvPr id="3" name="TextBox 2"/>
          <p:cNvSpPr txBox="1"/>
          <p:nvPr/>
        </p:nvSpPr>
        <p:spPr>
          <a:xfrm>
            <a:off x="8136656" y="3851845"/>
            <a:ext cx="3384376" cy="4729756"/>
          </a:xfrm>
          <a:prstGeom prst="rect">
            <a:avLst/>
          </a:prstGeom>
          <a:noFill/>
        </p:spPr>
        <p:txBody>
          <a:bodyPr wrap="square" rtlCol="0">
            <a:spAutoFit/>
          </a:bodyPr>
          <a:lstStyle/>
          <a:p>
            <a:r>
              <a:rPr lang="ru-RU" dirty="0" smtClean="0"/>
              <a:t>Его главная </a:t>
            </a:r>
            <a:r>
              <a:rPr lang="ru-RU" dirty="0" err="1" smtClean="0"/>
              <a:t>харак</a:t>
            </a:r>
            <a:r>
              <a:rPr lang="ru-RU" dirty="0" smtClean="0"/>
              <a:t>- </a:t>
            </a:r>
            <a:r>
              <a:rPr lang="ru-RU" dirty="0" err="1" smtClean="0"/>
              <a:t>теристика</a:t>
            </a:r>
            <a:r>
              <a:rPr lang="ru-RU" dirty="0" smtClean="0"/>
              <a:t> – </a:t>
            </a:r>
            <a:r>
              <a:rPr lang="ru-RU" dirty="0" err="1" smtClean="0"/>
              <a:t>рефлексивность</a:t>
            </a:r>
            <a:r>
              <a:rPr lang="ru-RU" dirty="0" smtClean="0"/>
              <a:t>: способность человека не только решать задачи, но и </a:t>
            </a:r>
            <a:r>
              <a:rPr lang="ru-RU" dirty="0" err="1" smtClean="0"/>
              <a:t>осо</a:t>
            </a:r>
            <a:r>
              <a:rPr lang="ru-RU" dirty="0" smtClean="0"/>
              <a:t>- знавать способы своих действий, их </a:t>
            </a:r>
            <a:r>
              <a:rPr lang="ru-RU" dirty="0" err="1" smtClean="0"/>
              <a:t>осно</a:t>
            </a:r>
            <a:r>
              <a:rPr lang="ru-RU" dirty="0" smtClean="0"/>
              <a:t>- </a:t>
            </a:r>
            <a:r>
              <a:rPr lang="ru-RU" dirty="0" err="1" smtClean="0"/>
              <a:t>вания</a:t>
            </a:r>
            <a:r>
              <a:rPr lang="ru-RU" dirty="0" smtClean="0"/>
              <a:t> и границы их применимости, </a:t>
            </a:r>
            <a:r>
              <a:rPr lang="ru-RU" dirty="0" err="1" smtClean="0"/>
              <a:t>критич</a:t>
            </a:r>
            <a:r>
              <a:rPr lang="ru-RU" dirty="0" smtClean="0"/>
              <a:t>- но относиться к процессу своего действия и полученным результатам. Обучение, ко- </a:t>
            </a:r>
            <a:r>
              <a:rPr lang="ru-RU" dirty="0" err="1" smtClean="0"/>
              <a:t>торое</a:t>
            </a:r>
            <a:r>
              <a:rPr lang="ru-RU" dirty="0" smtClean="0"/>
              <a:t> сделало способность к рефлексии не редкостным даром интеллектуально ода- </a:t>
            </a:r>
            <a:r>
              <a:rPr lang="ru-RU" dirty="0" err="1" smtClean="0"/>
              <a:t>ренных</a:t>
            </a:r>
            <a:r>
              <a:rPr lang="ru-RU" dirty="0" smtClean="0"/>
              <a:t> детей, а нормой развития младших школьников, и было названо учебной </a:t>
            </a:r>
            <a:r>
              <a:rPr lang="ru-RU" dirty="0" err="1" smtClean="0"/>
              <a:t>дея</a:t>
            </a:r>
            <a:r>
              <a:rPr lang="ru-RU" dirty="0" smtClean="0"/>
              <a:t>- </a:t>
            </a:r>
            <a:r>
              <a:rPr lang="ru-RU" dirty="0" err="1" smtClean="0"/>
              <a:t>тельностью</a:t>
            </a:r>
            <a:r>
              <a:rPr lang="ru-RU" dirty="0" smtClean="0"/>
              <a:t>.</a:t>
            </a:r>
            <a:endParaRPr lang="ru-RU" dirty="0"/>
          </a:p>
        </p:txBody>
      </p:sp>
      <p:sp>
        <p:nvSpPr>
          <p:cNvPr id="4" name="TextBox 3"/>
          <p:cNvSpPr txBox="1"/>
          <p:nvPr/>
        </p:nvSpPr>
        <p:spPr>
          <a:xfrm>
            <a:off x="359792" y="4139877"/>
            <a:ext cx="2952328" cy="1122615"/>
          </a:xfrm>
          <a:prstGeom prst="rect">
            <a:avLst/>
          </a:prstGeom>
          <a:noFill/>
        </p:spPr>
        <p:txBody>
          <a:bodyPr wrap="square" rtlCol="0">
            <a:spAutoFit/>
          </a:bodyPr>
          <a:lstStyle/>
          <a:p>
            <a:r>
              <a:rPr lang="ru-RU" sz="1200" dirty="0" smtClean="0"/>
              <a:t>Рефлексия (от лат. </a:t>
            </a:r>
            <a:r>
              <a:rPr lang="ru-RU" sz="1200" dirty="0" err="1" smtClean="0"/>
              <a:t>reflexio</a:t>
            </a:r>
            <a:r>
              <a:rPr lang="ru-RU" sz="1200" dirty="0" smtClean="0"/>
              <a:t> – </a:t>
            </a:r>
            <a:r>
              <a:rPr lang="ru-RU" sz="1200" dirty="0" err="1" smtClean="0"/>
              <a:t>обраще</a:t>
            </a:r>
            <a:r>
              <a:rPr lang="ru-RU" sz="1200" dirty="0" smtClean="0"/>
              <a:t>- </a:t>
            </a:r>
            <a:r>
              <a:rPr lang="ru-RU" sz="1200" dirty="0" err="1" smtClean="0"/>
              <a:t>ние</a:t>
            </a:r>
            <a:r>
              <a:rPr lang="ru-RU" sz="1200" dirty="0" smtClean="0"/>
              <a:t> назад) делает человека умнее, хотя и прибавляет к работе ума не всегда прият- </a:t>
            </a:r>
            <a:r>
              <a:rPr lang="ru-RU" sz="1200" dirty="0" err="1" smtClean="0"/>
              <a:t>ный</a:t>
            </a:r>
            <a:r>
              <a:rPr lang="ru-RU" sz="1200" dirty="0" smtClean="0"/>
              <a:t> слой сомнений и колебаний, не свой- </a:t>
            </a:r>
            <a:r>
              <a:rPr lang="ru-RU" sz="1200" dirty="0" err="1" smtClean="0"/>
              <a:t>ственный</a:t>
            </a:r>
            <a:r>
              <a:rPr lang="ru-RU" sz="1200" dirty="0" smtClean="0"/>
              <a:t> мышлению нерефлексивному.</a:t>
            </a:r>
            <a:endParaRPr lang="ru-RU" sz="1200" dirty="0"/>
          </a:p>
        </p:txBody>
      </p:sp>
      <p:sp>
        <p:nvSpPr>
          <p:cNvPr id="5" name="TextBox 4"/>
          <p:cNvSpPr txBox="1"/>
          <p:nvPr/>
        </p:nvSpPr>
        <p:spPr>
          <a:xfrm>
            <a:off x="-2844316" y="5580037"/>
            <a:ext cx="5688632" cy="1380506"/>
          </a:xfrm>
          <a:prstGeom prst="rect">
            <a:avLst/>
          </a:prstGeom>
          <a:noFill/>
        </p:spPr>
        <p:txBody>
          <a:bodyPr wrap="square" rtlCol="0">
            <a:spAutoFit/>
          </a:bodyPr>
          <a:lstStyle/>
          <a:p>
            <a:r>
              <a:rPr lang="ru-RU" dirty="0" smtClean="0"/>
              <a:t>Многочисленные экспериментальные данные подтвердили, что у школьников, об- </a:t>
            </a:r>
            <a:r>
              <a:rPr lang="ru-RU" dirty="0" err="1" smtClean="0"/>
              <a:t>учающихся</a:t>
            </a:r>
            <a:r>
              <a:rPr lang="ru-RU" dirty="0" smtClean="0"/>
              <a:t> по системе </a:t>
            </a:r>
            <a:r>
              <a:rPr lang="ru-RU" dirty="0" err="1" smtClean="0"/>
              <a:t>Эльконина</a:t>
            </a:r>
            <a:r>
              <a:rPr lang="ru-RU" dirty="0" smtClean="0"/>
              <a:t>–</a:t>
            </a:r>
            <a:r>
              <a:rPr lang="ru-RU" dirty="0" err="1" smtClean="0"/>
              <a:t>Давы</a:t>
            </a:r>
            <a:r>
              <a:rPr lang="ru-RU" dirty="0" smtClean="0"/>
              <a:t>- </a:t>
            </a:r>
            <a:r>
              <a:rPr lang="ru-RU" dirty="0" err="1" smtClean="0"/>
              <a:t>дова</a:t>
            </a:r>
            <a:r>
              <a:rPr lang="ru-RU" dirty="0" smtClean="0"/>
              <a:t>, рефлексия формируется </a:t>
            </a:r>
            <a:r>
              <a:rPr lang="ru-RU" dirty="0" err="1" smtClean="0"/>
              <a:t>значитель</a:t>
            </a:r>
            <a:r>
              <a:rPr lang="ru-RU" dirty="0" smtClean="0"/>
              <a:t>- но эффективнее, чем при «традиционном» обучении [2; 4].</a:t>
            </a:r>
            <a:endParaRPr lang="ru-RU" dirty="0"/>
          </a:p>
        </p:txBody>
      </p:sp>
      <p:sp>
        <p:nvSpPr>
          <p:cNvPr id="6" name="TextBox 5"/>
          <p:cNvSpPr txBox="1"/>
          <p:nvPr/>
        </p:nvSpPr>
        <p:spPr>
          <a:xfrm>
            <a:off x="4464248" y="5219997"/>
            <a:ext cx="2304256" cy="10912987"/>
          </a:xfrm>
          <a:prstGeom prst="rect">
            <a:avLst/>
          </a:prstGeom>
          <a:noFill/>
        </p:spPr>
        <p:txBody>
          <a:bodyPr wrap="square" rtlCol="0">
            <a:spAutoFit/>
          </a:bodyPr>
          <a:lstStyle/>
          <a:p>
            <a:r>
              <a:rPr lang="ru-RU" dirty="0" smtClean="0"/>
              <a:t>Вскоре исследователям и </a:t>
            </a:r>
            <a:r>
              <a:rPr lang="ru-RU" dirty="0" err="1" smtClean="0"/>
              <a:t>проектиров</a:t>
            </a:r>
            <a:r>
              <a:rPr lang="ru-RU" dirty="0" smtClean="0"/>
              <a:t>- </a:t>
            </a:r>
            <a:r>
              <a:rPr lang="ru-RU" dirty="0" err="1" smtClean="0"/>
              <a:t>щикам</a:t>
            </a:r>
            <a:r>
              <a:rPr lang="ru-RU" dirty="0" smtClean="0"/>
              <a:t> стало очевидно, что «не вливают вина молодого в мехи ветхие» (</a:t>
            </a:r>
            <a:r>
              <a:rPr lang="ru-RU" dirty="0" err="1" smtClean="0"/>
              <a:t>Мф</a:t>
            </a:r>
            <a:r>
              <a:rPr lang="ru-RU" dirty="0" smtClean="0"/>
              <a:t>: 9,17): изменение содержания обучения </a:t>
            </a:r>
            <a:r>
              <a:rPr lang="ru-RU" dirty="0" err="1" smtClean="0"/>
              <a:t>неизбеж</a:t>
            </a:r>
            <a:r>
              <a:rPr lang="ru-RU" dirty="0" smtClean="0"/>
              <a:t>- но требовало и новых форм его </a:t>
            </a:r>
            <a:r>
              <a:rPr lang="ru-RU" dirty="0" err="1" smtClean="0"/>
              <a:t>организа</a:t>
            </a:r>
            <a:r>
              <a:rPr lang="ru-RU" dirty="0" smtClean="0"/>
              <a:t>- </a:t>
            </a:r>
            <a:r>
              <a:rPr lang="ru-RU" dirty="0" err="1" smtClean="0"/>
              <a:t>ции</a:t>
            </a:r>
            <a:r>
              <a:rPr lang="ru-RU" dirty="0" smtClean="0"/>
              <a:t>, перестройки традиционной системы учебного взаимодействия между школь- </a:t>
            </a:r>
            <a:r>
              <a:rPr lang="ru-RU" dirty="0" err="1" smtClean="0"/>
              <a:t>никами</a:t>
            </a:r>
            <a:r>
              <a:rPr lang="ru-RU" dirty="0" smtClean="0"/>
              <a:t> и педагогом [6; 7]. Это </a:t>
            </a:r>
            <a:r>
              <a:rPr lang="ru-RU" dirty="0" err="1" smtClean="0"/>
              <a:t>требова</a:t>
            </a:r>
            <a:r>
              <a:rPr lang="ru-RU" dirty="0" smtClean="0"/>
              <a:t>- </a:t>
            </a:r>
            <a:r>
              <a:rPr lang="ru-RU" dirty="0" err="1" smtClean="0"/>
              <a:t>ние</a:t>
            </a:r>
            <a:r>
              <a:rPr lang="ru-RU" dirty="0" smtClean="0"/>
              <a:t> было осмыслено как прямое следствие установленного Л. С. </a:t>
            </a:r>
            <a:r>
              <a:rPr lang="ru-RU" dirty="0" err="1" smtClean="0"/>
              <a:t>Выготским</a:t>
            </a:r>
            <a:r>
              <a:rPr lang="ru-RU" dirty="0" smtClean="0"/>
              <a:t> закона ин- </a:t>
            </a:r>
            <a:r>
              <a:rPr lang="ru-RU" dirty="0" err="1" smtClean="0"/>
              <a:t>териоризации</a:t>
            </a:r>
            <a:r>
              <a:rPr lang="ru-RU" dirty="0" smtClean="0"/>
              <a:t>: прежде чем стать индивиду- </a:t>
            </a:r>
            <a:r>
              <a:rPr lang="ru-RU" dirty="0" err="1" smtClean="0"/>
              <a:t>альным</a:t>
            </a:r>
            <a:r>
              <a:rPr lang="ru-RU" dirty="0" smtClean="0"/>
              <a:t> достоянием ребенка, каждая </a:t>
            </a:r>
            <a:r>
              <a:rPr lang="ru-RU" dirty="0" err="1" smtClean="0"/>
              <a:t>выс</a:t>
            </a:r>
            <a:r>
              <a:rPr lang="ru-RU" dirty="0" smtClean="0"/>
              <a:t>- </a:t>
            </a:r>
            <a:r>
              <a:rPr lang="ru-RU" dirty="0" err="1" smtClean="0"/>
              <a:t>шая</a:t>
            </a:r>
            <a:r>
              <a:rPr lang="ru-RU" dirty="0" smtClean="0"/>
              <a:t> психическая функция выступает в ин- </a:t>
            </a:r>
            <a:r>
              <a:rPr lang="ru-RU" dirty="0" err="1" smtClean="0"/>
              <a:t>терпсихической</a:t>
            </a:r>
            <a:r>
              <a:rPr lang="ru-RU" dirty="0" smtClean="0"/>
              <a:t> форме, т. е. в форме </a:t>
            </a:r>
            <a:r>
              <a:rPr lang="ru-RU" dirty="0" err="1" smtClean="0"/>
              <a:t>дей</a:t>
            </a:r>
            <a:r>
              <a:rPr lang="ru-RU" dirty="0" smtClean="0"/>
              <a:t>- </a:t>
            </a:r>
            <a:r>
              <a:rPr lang="ru-RU" dirty="0" err="1" smtClean="0"/>
              <a:t>ствия</a:t>
            </a:r>
            <a:r>
              <a:rPr lang="ru-RU" dirty="0" smtClean="0"/>
              <a:t>, разделенного между двумя или не- сколькими людьми</a:t>
            </a:r>
            <a:endParaRPr lang="ru-RU" dirty="0"/>
          </a:p>
        </p:txBody>
      </p:sp>
      <p:sp>
        <p:nvSpPr>
          <p:cNvPr id="7" name="TextBox 6"/>
          <p:cNvSpPr txBox="1"/>
          <p:nvPr/>
        </p:nvSpPr>
        <p:spPr>
          <a:xfrm>
            <a:off x="7488584" y="683493"/>
            <a:ext cx="3744416" cy="1466042"/>
          </a:xfrm>
          <a:prstGeom prst="rect">
            <a:avLst/>
          </a:prstGeom>
          <a:noFill/>
        </p:spPr>
        <p:txBody>
          <a:bodyPr wrap="square" rtlCol="0">
            <a:spAutoFit/>
          </a:bodyPr>
          <a:lstStyle/>
          <a:p>
            <a:r>
              <a:rPr lang="ru-RU" sz="1200" dirty="0" smtClean="0"/>
              <a:t>мы можем сказать, что эксперимент Д. Б. </a:t>
            </a:r>
            <a:r>
              <a:rPr lang="ru-RU" sz="1200" dirty="0" err="1" smtClean="0"/>
              <a:t>Эльконина</a:t>
            </a:r>
            <a:r>
              <a:rPr lang="ru-RU" sz="1200" dirty="0" smtClean="0"/>
              <a:t> и В. В. Да- </a:t>
            </a:r>
            <a:r>
              <a:rPr lang="ru-RU" sz="1200" dirty="0" err="1" smtClean="0"/>
              <a:t>выдова</a:t>
            </a:r>
            <a:r>
              <a:rPr lang="ru-RU" sz="1200" dirty="0" smtClean="0"/>
              <a:t> был дерзким и как социальный по- ступок, и как смелое научное </a:t>
            </a:r>
            <a:r>
              <a:rPr lang="ru-RU" sz="1200" dirty="0" err="1" smtClean="0"/>
              <a:t>исследова</a:t>
            </a:r>
            <a:r>
              <a:rPr lang="ru-RU" sz="1200" dirty="0" smtClean="0"/>
              <a:t>- </a:t>
            </a:r>
            <a:r>
              <a:rPr lang="ru-RU" sz="1200" dirty="0" err="1" smtClean="0"/>
              <a:t>ние</a:t>
            </a:r>
            <a:r>
              <a:rPr lang="ru-RU" sz="1200" dirty="0" smtClean="0"/>
              <a:t>, призванное доказать справедливость тезиса Л. С. </a:t>
            </a:r>
            <a:r>
              <a:rPr lang="ru-RU" sz="1200" dirty="0" err="1" smtClean="0"/>
              <a:t>Выготского</a:t>
            </a:r>
            <a:r>
              <a:rPr lang="ru-RU" sz="1200" dirty="0" smtClean="0"/>
              <a:t>, что обучение мо- </a:t>
            </a:r>
            <a:r>
              <a:rPr lang="ru-RU" sz="1200" dirty="0" err="1" smtClean="0"/>
              <a:t>жет</a:t>
            </a:r>
            <a:r>
              <a:rPr lang="ru-RU" sz="1200" dirty="0" smtClean="0"/>
              <a:t> и должно вести за собой психическое развитие ребенка. Отсюда и название: си- </a:t>
            </a:r>
            <a:r>
              <a:rPr lang="ru-RU" sz="1200" dirty="0" err="1" smtClean="0"/>
              <a:t>стема</a:t>
            </a:r>
            <a:r>
              <a:rPr lang="ru-RU" sz="1200" dirty="0" smtClean="0"/>
              <a:t> развивающего обучения 1</a:t>
            </a:r>
            <a:endParaRPr lang="ru-RU" sz="1200" dirty="0"/>
          </a:p>
        </p:txBody>
      </p:sp>
      <p:sp>
        <p:nvSpPr>
          <p:cNvPr id="8" name="TextBox 7"/>
          <p:cNvSpPr txBox="1"/>
          <p:nvPr/>
        </p:nvSpPr>
        <p:spPr>
          <a:xfrm>
            <a:off x="6696496" y="4067869"/>
            <a:ext cx="3960440" cy="1380506"/>
          </a:xfrm>
          <a:prstGeom prst="rect">
            <a:avLst/>
          </a:prstGeom>
          <a:noFill/>
        </p:spPr>
        <p:txBody>
          <a:bodyPr wrap="square" rtlCol="0">
            <a:spAutoFit/>
          </a:bodyPr>
          <a:lstStyle/>
          <a:p>
            <a:r>
              <a:rPr lang="ru-RU" dirty="0" smtClean="0"/>
              <a:t>«Мы нашли ключ к проблеме развивающего обучения в младшем школьном возрасте. Этот ключ – содержание обучения» - </a:t>
            </a:r>
            <a:endParaRPr lang="ru-RU" dirty="0"/>
          </a:p>
        </p:txBody>
      </p:sp>
      <p:sp>
        <p:nvSpPr>
          <p:cNvPr id="9" name="TextBox 8"/>
          <p:cNvSpPr txBox="1"/>
          <p:nvPr/>
        </p:nvSpPr>
        <p:spPr>
          <a:xfrm>
            <a:off x="-504304" y="8244333"/>
            <a:ext cx="2016224" cy="2668679"/>
          </a:xfrm>
          <a:prstGeom prst="rect">
            <a:avLst/>
          </a:prstGeom>
          <a:noFill/>
        </p:spPr>
        <p:txBody>
          <a:bodyPr wrap="square" rtlCol="0">
            <a:spAutoFit/>
          </a:bodyPr>
          <a:lstStyle/>
          <a:p>
            <a:r>
              <a:rPr lang="ru-RU" dirty="0" err="1" smtClean="0"/>
              <a:t>Цукерман</a:t>
            </a:r>
            <a:r>
              <a:rPr lang="ru-RU" dirty="0" smtClean="0"/>
              <a:t> Г. А., </a:t>
            </a:r>
            <a:r>
              <a:rPr lang="ru-RU" dirty="0" err="1" smtClean="0"/>
              <a:t>Венгер</a:t>
            </a:r>
            <a:r>
              <a:rPr lang="ru-RU" dirty="0" smtClean="0"/>
              <a:t> А. Л. Развитие учеб- ной самостоятельности. М., 2010. 9. </a:t>
            </a:r>
            <a:r>
              <a:rPr lang="ru-RU" dirty="0" err="1" smtClean="0"/>
              <a:t>Эльконин</a:t>
            </a:r>
            <a:r>
              <a:rPr lang="ru-RU" dirty="0" smtClean="0"/>
              <a:t> Д. Б. Избранные психологические труды. М., 1989.</a:t>
            </a:r>
            <a:endParaRPr lang="ru-RU" dirty="0"/>
          </a:p>
        </p:txBody>
      </p:sp>
      <p:sp>
        <p:nvSpPr>
          <p:cNvPr id="10" name="TextBox 9"/>
          <p:cNvSpPr txBox="1"/>
          <p:nvPr/>
        </p:nvSpPr>
        <p:spPr>
          <a:xfrm>
            <a:off x="5976169" y="2195661"/>
            <a:ext cx="4104456" cy="378565"/>
          </a:xfrm>
          <a:prstGeom prst="rect">
            <a:avLst/>
          </a:prstGeom>
          <a:noFill/>
        </p:spPr>
        <p:txBody>
          <a:bodyPr wrap="square" rtlCol="0">
            <a:spAutoFit/>
          </a:bodyPr>
          <a:lstStyle/>
          <a:p>
            <a:r>
              <a:rPr lang="ru-RU" sz="1000" dirty="0" smtClean="0">
                <a:latin typeface="Calibri" pitchFamily="34" charset="0"/>
              </a:rPr>
              <a:t>Источники: «Основы </a:t>
            </a:r>
            <a:r>
              <a:rPr lang="ru-RU" sz="1000" b="1" dirty="0" smtClean="0">
                <a:latin typeface="Calibri" pitchFamily="34" charset="0"/>
              </a:rPr>
              <a:t>психологии» под ред.Л.Д. Столяренко, 1997) </a:t>
            </a:r>
          </a:p>
          <a:p>
            <a:r>
              <a:rPr lang="ru-RU" sz="1000" dirty="0" smtClean="0">
                <a:latin typeface="Calibri" pitchFamily="34" charset="0"/>
              </a:rPr>
              <a:t> </a:t>
            </a:r>
            <a:endParaRPr lang="ru-RU" sz="1000" dirty="0">
              <a:latin typeface="Calibri" pitchFamily="34" charset="0"/>
            </a:endParaRPr>
          </a:p>
        </p:txBody>
      </p:sp>
      <p:sp>
        <p:nvSpPr>
          <p:cNvPr id="11" name="TextBox 10"/>
          <p:cNvSpPr txBox="1"/>
          <p:nvPr/>
        </p:nvSpPr>
        <p:spPr>
          <a:xfrm>
            <a:off x="6408464" y="2627709"/>
            <a:ext cx="4464496" cy="1122871"/>
          </a:xfrm>
          <a:prstGeom prst="rect">
            <a:avLst/>
          </a:prstGeom>
          <a:noFill/>
        </p:spPr>
        <p:txBody>
          <a:bodyPr wrap="square" rtlCol="0">
            <a:spAutoFit/>
          </a:bodyPr>
          <a:lstStyle/>
          <a:p>
            <a:r>
              <a:rPr lang="ru-RU" dirty="0" err="1" smtClean="0"/>
              <a:t>Цукерман</a:t>
            </a:r>
            <a:r>
              <a:rPr lang="ru-RU" dirty="0" smtClean="0"/>
              <a:t> Г. А., </a:t>
            </a:r>
            <a:r>
              <a:rPr lang="ru-RU" dirty="0" err="1" smtClean="0"/>
              <a:t>Венгер</a:t>
            </a:r>
            <a:r>
              <a:rPr lang="ru-RU" dirty="0" smtClean="0"/>
              <a:t> А. Л. Развитие учеб- ной самостоятельности. М., 2015. 9. </a:t>
            </a:r>
            <a:r>
              <a:rPr lang="ru-RU" dirty="0" err="1" smtClean="0"/>
              <a:t>Эльконин</a:t>
            </a:r>
            <a:r>
              <a:rPr lang="ru-RU" dirty="0" smtClean="0"/>
              <a:t> Д. Б. Избранные психологические труды. М., 1989</a:t>
            </a:r>
            <a:endParaRPr lang="ru-RU" dirty="0"/>
          </a:p>
        </p:txBody>
      </p:sp>
      <p:sp>
        <p:nvSpPr>
          <p:cNvPr id="12" name="Номер слайда 11"/>
          <p:cNvSpPr>
            <a:spLocks noGrp="1"/>
          </p:cNvSpPr>
          <p:nvPr>
            <p:ph type="sldNum" idx="12"/>
          </p:nvPr>
        </p:nvSpPr>
        <p:spPr/>
        <p:txBody>
          <a:bodyPr/>
          <a:lstStyle/>
          <a:p>
            <a:pPr>
              <a:defRPr/>
            </a:pPr>
            <a:fld id="{5B3C2506-B21D-4249-98F7-5EBB34377091}" type="slidenum">
              <a:rPr lang="en-GB" smtClean="0"/>
              <a:pPr>
                <a:defRPr/>
              </a:pPr>
              <a:t>49</a:t>
            </a:fld>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spect="1" noChangeArrowheads="1"/>
          </p:cNvPicPr>
          <p:nvPr/>
        </p:nvPicPr>
        <p:blipFill>
          <a:blip r:embed="rId3" cstate="print">
            <a:lum contrast="20000"/>
          </a:blip>
          <a:srcRect/>
          <a:stretch>
            <a:fillRect/>
          </a:stretch>
        </p:blipFill>
        <p:spPr bwMode="auto">
          <a:xfrm>
            <a:off x="1655936" y="1043533"/>
            <a:ext cx="7019925" cy="6067425"/>
          </a:xfrm>
          <a:prstGeom prst="rect">
            <a:avLst/>
          </a:prstGeom>
          <a:noFill/>
          <a:ln w="9525">
            <a:noFill/>
            <a:miter lim="800000"/>
            <a:headEnd/>
            <a:tailEnd/>
          </a:ln>
        </p:spPr>
      </p:pic>
      <p:sp>
        <p:nvSpPr>
          <p:cNvPr id="7" name="TextBox 6"/>
          <p:cNvSpPr txBox="1"/>
          <p:nvPr/>
        </p:nvSpPr>
        <p:spPr>
          <a:xfrm>
            <a:off x="287784" y="7181110"/>
            <a:ext cx="6841008" cy="378565"/>
          </a:xfrm>
          <a:prstGeom prst="rect">
            <a:avLst/>
          </a:prstGeom>
          <a:noFill/>
        </p:spPr>
        <p:txBody>
          <a:bodyPr wrap="square" rtlCol="0">
            <a:spAutoFit/>
          </a:bodyPr>
          <a:lstStyle/>
          <a:p>
            <a:r>
              <a:rPr lang="ru-RU" sz="1000" dirty="0" smtClean="0">
                <a:latin typeface="Calibri" pitchFamily="34" charset="0"/>
              </a:rPr>
              <a:t>Источники: «Основы </a:t>
            </a:r>
            <a:r>
              <a:rPr lang="ru-RU" sz="1000" b="1" dirty="0" smtClean="0">
                <a:latin typeface="Calibri" pitchFamily="34" charset="0"/>
              </a:rPr>
              <a:t>психологии» под ред.Л.Д. Столяренко, 1997) </a:t>
            </a:r>
          </a:p>
          <a:p>
            <a:r>
              <a:rPr lang="ru-RU" sz="1000" dirty="0" smtClean="0">
                <a:latin typeface="Calibri" pitchFamily="34" charset="0"/>
              </a:rPr>
              <a:t> </a:t>
            </a:r>
            <a:endParaRPr lang="ru-RU" sz="1000" dirty="0">
              <a:latin typeface="Calibri" pitchFamily="34" charset="0"/>
            </a:endParaRPr>
          </a:p>
        </p:txBody>
      </p:sp>
      <p:sp>
        <p:nvSpPr>
          <p:cNvPr id="8" name="TextBox 7"/>
          <p:cNvSpPr txBox="1"/>
          <p:nvPr/>
        </p:nvSpPr>
        <p:spPr>
          <a:xfrm>
            <a:off x="287784" y="323453"/>
            <a:ext cx="8928992" cy="435825"/>
          </a:xfrm>
          <a:prstGeom prst="rect">
            <a:avLst/>
          </a:prstGeom>
          <a:noFill/>
        </p:spPr>
        <p:txBody>
          <a:bodyPr wrap="square" rtlCol="0">
            <a:spAutoFit/>
          </a:bodyPr>
          <a:lstStyle/>
          <a:p>
            <a:r>
              <a:rPr lang="ru-RU" sz="2400" dirty="0" smtClean="0">
                <a:latin typeface="Calibri" pitchFamily="34" charset="0"/>
                <a:ea typeface="+mj-ea"/>
                <a:cs typeface="+mj-cs"/>
              </a:rPr>
              <a:t>ФОРМИРОВАНИЕ ИНДИВИДУАЛЬНОСТИ</a:t>
            </a:r>
          </a:p>
        </p:txBody>
      </p:sp>
      <p:sp>
        <p:nvSpPr>
          <p:cNvPr id="9" name="Номер слайда 8"/>
          <p:cNvSpPr>
            <a:spLocks noGrp="1"/>
          </p:cNvSpPr>
          <p:nvPr>
            <p:ph type="sldNum" idx="12"/>
          </p:nvPr>
        </p:nvSpPr>
        <p:spPr/>
        <p:txBody>
          <a:bodyPr/>
          <a:lstStyle/>
          <a:p>
            <a:pPr>
              <a:defRPr/>
            </a:pPr>
            <a:fld id="{5B3C2506-B21D-4249-98F7-5EBB34377091}" type="slidenum">
              <a:rPr lang="en-GB" smtClean="0"/>
              <a:pPr>
                <a:defRPr/>
              </a:pPr>
              <a:t>5</a:t>
            </a:fld>
            <a:endParaRPr lang="en-GB"/>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1840" y="0"/>
            <a:ext cx="1944216" cy="321306"/>
          </a:xfrm>
          <a:prstGeom prst="rect">
            <a:avLst/>
          </a:prstGeom>
          <a:noFill/>
        </p:spPr>
        <p:txBody>
          <a:bodyPr wrap="square" rtlCol="0">
            <a:spAutoFit/>
          </a:bodyPr>
          <a:lstStyle/>
          <a:p>
            <a:r>
              <a:rPr lang="ru-RU" sz="1600" dirty="0" smtClean="0"/>
              <a:t>ВОСТОК И ЗАПАД</a:t>
            </a:r>
            <a:endParaRPr lang="ru-RU" sz="1600" dirty="0"/>
          </a:p>
        </p:txBody>
      </p:sp>
      <p:sp>
        <p:nvSpPr>
          <p:cNvPr id="3" name="TextBox 2"/>
          <p:cNvSpPr txBox="1"/>
          <p:nvPr/>
        </p:nvSpPr>
        <p:spPr>
          <a:xfrm>
            <a:off x="503808" y="1835621"/>
            <a:ext cx="5760640" cy="3240887"/>
          </a:xfrm>
          <a:prstGeom prst="rect">
            <a:avLst/>
          </a:prstGeom>
          <a:noFill/>
        </p:spPr>
        <p:txBody>
          <a:bodyPr wrap="square" rtlCol="0">
            <a:spAutoFit/>
          </a:bodyPr>
          <a:lstStyle/>
          <a:p>
            <a:r>
              <a:rPr lang="ru-RU" sz="1000" dirty="0" err="1" smtClean="0"/>
              <a:t>сущ</a:t>
            </a:r>
            <a:r>
              <a:rPr lang="ru-RU" sz="1000" dirty="0" smtClean="0"/>
              <a:t>- </a:t>
            </a:r>
            <a:r>
              <a:rPr lang="ru-RU" sz="1000" dirty="0" err="1" smtClean="0"/>
              <a:t>ностное</a:t>
            </a:r>
            <a:r>
              <a:rPr lang="ru-RU" sz="1000" dirty="0" smtClean="0"/>
              <a:t> различие между западной и восточной системами об- </a:t>
            </a:r>
            <a:r>
              <a:rPr lang="ru-RU" sz="1000" dirty="0" err="1" smtClean="0"/>
              <a:t>разования</a:t>
            </a:r>
            <a:r>
              <a:rPr lang="ru-RU" sz="1000" dirty="0" smtClean="0"/>
              <a:t> состоит в том, что первая ориентирована на </a:t>
            </a:r>
            <a:r>
              <a:rPr lang="ru-RU" sz="1000" dirty="0" err="1" smtClean="0"/>
              <a:t>позна</a:t>
            </a:r>
            <a:r>
              <a:rPr lang="ru-RU" sz="1000" dirty="0" smtClean="0"/>
              <a:t>- </a:t>
            </a:r>
            <a:r>
              <a:rPr lang="ru-RU" sz="1000" dirty="0" err="1" smtClean="0"/>
              <a:t>ние</a:t>
            </a:r>
            <a:r>
              <a:rPr lang="ru-RU" sz="1000" dirty="0" smtClean="0"/>
              <a:t> внешнего мира с опорой на разум, а вторая — на познание человеком самого себя с опорой на добродетель. Это дуальное различие приводит в конечном счете к расхождению как в со- держании обучения, так и в доминирующих методах и </a:t>
            </a:r>
            <a:r>
              <a:rPr lang="ru-RU" sz="1000" dirty="0" err="1" smtClean="0"/>
              <a:t>обуче</a:t>
            </a:r>
            <a:r>
              <a:rPr lang="ru-RU" sz="1000" dirty="0" smtClean="0"/>
              <a:t>- </a:t>
            </a:r>
            <a:r>
              <a:rPr lang="ru-RU" sz="1000" dirty="0" err="1" smtClean="0"/>
              <a:t>ния</a:t>
            </a:r>
            <a:r>
              <a:rPr lang="ru-RU" sz="1000" dirty="0" smtClean="0"/>
              <a:t>, </a:t>
            </a:r>
            <a:r>
              <a:rPr lang="ru-RU" sz="1000" dirty="0" err="1" smtClean="0"/>
              <a:t>и</a:t>
            </a:r>
            <a:r>
              <a:rPr lang="ru-RU" sz="1000" dirty="0" smtClean="0"/>
              <a:t> </a:t>
            </a:r>
            <a:r>
              <a:rPr lang="ru-RU" sz="1000" dirty="0" err="1" smtClean="0"/>
              <a:t>научения</a:t>
            </a:r>
            <a:endParaRPr lang="ru-RU" sz="1000" dirty="0" smtClean="0"/>
          </a:p>
          <a:p>
            <a:endParaRPr lang="ru-RU" sz="1000" dirty="0" smtClean="0"/>
          </a:p>
          <a:p>
            <a:r>
              <a:rPr lang="ru-RU" sz="1000" dirty="0" smtClean="0"/>
              <a:t>Во многих школах западного мира наблюдается «эффект умников», состоящий в том, что школьники, прикладывающие значительные усилия для успешного освоения </a:t>
            </a:r>
            <a:r>
              <a:rPr lang="ru-RU" sz="1000" dirty="0" err="1" smtClean="0"/>
              <a:t>образователь</a:t>
            </a:r>
            <a:r>
              <a:rPr lang="ru-RU" sz="1000" dirty="0" smtClean="0"/>
              <a:t>- ной программы, становятся изгоями в среде сверстников. Этот эффект возникает вследствие того, что западная система об- </a:t>
            </a:r>
            <a:r>
              <a:rPr lang="ru-RU" sz="1000" dirty="0" err="1" smtClean="0"/>
              <a:t>разования</a:t>
            </a:r>
            <a:r>
              <a:rPr lang="ru-RU" sz="1000" dirty="0" smtClean="0"/>
              <a:t> построена на конкуренции, в которой, как </a:t>
            </a:r>
            <a:r>
              <a:rPr lang="ru-RU" sz="1000" dirty="0" err="1" smtClean="0"/>
              <a:t>оказыва</a:t>
            </a:r>
            <a:r>
              <a:rPr lang="ru-RU" sz="1000" dirty="0" smtClean="0"/>
              <a:t>- </a:t>
            </a:r>
            <a:r>
              <a:rPr lang="ru-RU" sz="1000" dirty="0" err="1" smtClean="0"/>
              <a:t>ется</a:t>
            </a:r>
            <a:r>
              <a:rPr lang="ru-RU" sz="1000" dirty="0" smtClean="0"/>
              <a:t>, не все могут быть успешными. Эта недостижимость </a:t>
            </a:r>
            <a:r>
              <a:rPr lang="ru-RU" sz="1000" dirty="0" err="1" smtClean="0"/>
              <a:t>успе</a:t>
            </a:r>
            <a:r>
              <a:rPr lang="ru-RU" sz="1000" dirty="0" smtClean="0"/>
              <a:t>- ха (или убеждение, что его достижение сопряжено с затратой избыточных усилий) и приводит к агрессии, направленной на тех, кто готов включиться в конкуренцию. В китайской </a:t>
            </a:r>
            <a:r>
              <a:rPr lang="ru-RU" sz="1000" dirty="0" err="1" smtClean="0"/>
              <a:t>систе</a:t>
            </a:r>
            <a:r>
              <a:rPr lang="ru-RU" sz="1000" dirty="0" smtClean="0"/>
              <a:t>- </a:t>
            </a:r>
            <a:r>
              <a:rPr lang="ru-RU" sz="1000" dirty="0" err="1" smtClean="0"/>
              <a:t>ме</a:t>
            </a:r>
            <a:r>
              <a:rPr lang="ru-RU" sz="1000" dirty="0" smtClean="0"/>
              <a:t> образования, построенной на сотрудничестве между уча- </a:t>
            </a:r>
            <a:r>
              <a:rPr lang="ru-RU" sz="1000" dirty="0" err="1" smtClean="0"/>
              <a:t>щимися</a:t>
            </a:r>
            <a:r>
              <a:rPr lang="ru-RU" sz="1000" dirty="0" smtClean="0"/>
              <a:t>, «эффект умников» не может возникнуть в принципе. Скромность, являющаяся одной из важнейших конфуцианских добродетелей, требует от успешного учащегося не только из- бегать демонстрации превосходства над сверстниками, но и помогать тем, кто нуждается в помощи. Так вследствие </a:t>
            </a:r>
            <a:r>
              <a:rPr lang="ru-RU" sz="1000" dirty="0" err="1" smtClean="0"/>
              <a:t>влия</a:t>
            </a:r>
            <a:r>
              <a:rPr lang="ru-RU" sz="1000" dirty="0" smtClean="0"/>
              <a:t>- </a:t>
            </a:r>
            <a:r>
              <a:rPr lang="ru-RU" sz="1000" dirty="0" err="1" smtClean="0"/>
              <a:t>ния</a:t>
            </a:r>
            <a:r>
              <a:rPr lang="ru-RU" sz="1000" dirty="0" smtClean="0"/>
              <a:t> конфуцианской традиции китайские школьники становят- </a:t>
            </a:r>
            <a:r>
              <a:rPr lang="ru-RU" sz="1000" dirty="0" err="1" smtClean="0"/>
              <a:t>ся</a:t>
            </a:r>
            <a:r>
              <a:rPr lang="ru-RU" sz="1000" dirty="0" smtClean="0"/>
              <a:t> более конкурентоспособными (т.е. дословно — способными конкурировать), хотя, возможно, и менее конкурентными (т.е. желающими конкурировать всегда и везде и использовать для конкуренции любые средства), чем их американские </a:t>
            </a:r>
            <a:r>
              <a:rPr lang="ru-RU" sz="1000" dirty="0" err="1" smtClean="0"/>
              <a:t>сверстни</a:t>
            </a:r>
            <a:r>
              <a:rPr lang="ru-RU" sz="1000" dirty="0" smtClean="0"/>
              <a:t>- </a:t>
            </a:r>
            <a:r>
              <a:rPr lang="ru-RU" sz="1000" dirty="0" err="1" smtClean="0"/>
              <a:t>ки</a:t>
            </a:r>
            <a:r>
              <a:rPr lang="ru-RU" sz="1000" dirty="0" smtClean="0"/>
              <a:t>. Вопрос о долгосрочных последствиях указанных различий остается открытым</a:t>
            </a:r>
            <a:endParaRPr lang="ru-RU" sz="1000" dirty="0"/>
          </a:p>
        </p:txBody>
      </p:sp>
      <p:sp>
        <p:nvSpPr>
          <p:cNvPr id="4" name="TextBox 3"/>
          <p:cNvSpPr txBox="1"/>
          <p:nvPr/>
        </p:nvSpPr>
        <p:spPr>
          <a:xfrm>
            <a:off x="7056289" y="467469"/>
            <a:ext cx="3024336" cy="3670236"/>
          </a:xfrm>
          <a:prstGeom prst="rect">
            <a:avLst/>
          </a:prstGeom>
          <a:noFill/>
        </p:spPr>
        <p:txBody>
          <a:bodyPr wrap="square" rtlCol="0">
            <a:spAutoFit/>
          </a:bodyPr>
          <a:lstStyle/>
          <a:p>
            <a:r>
              <a:rPr lang="ru-RU" sz="1000" dirty="0" smtClean="0"/>
              <a:t>Возьмем для при- мера чрезвычайно популярную в наши дни концепцию </a:t>
            </a:r>
            <a:r>
              <a:rPr lang="ru-RU" sz="1000" dirty="0" err="1" smtClean="0"/>
              <a:t>эмоцио</a:t>
            </a:r>
            <a:r>
              <a:rPr lang="ru-RU" sz="1000" dirty="0" smtClean="0"/>
              <a:t>- </a:t>
            </a:r>
            <a:r>
              <a:rPr lang="ru-RU" sz="1000" dirty="0" err="1" smtClean="0"/>
              <a:t>нального</a:t>
            </a:r>
            <a:r>
              <a:rPr lang="ru-RU" sz="1000" dirty="0" smtClean="0"/>
              <a:t> интеллекта, вокруг которой ведутся бесконечные </a:t>
            </a:r>
            <a:r>
              <a:rPr lang="ru-RU" sz="1000" dirty="0" err="1" smtClean="0"/>
              <a:t>спо</a:t>
            </a:r>
            <a:r>
              <a:rPr lang="ru-RU" sz="1000" dirty="0" smtClean="0"/>
              <a:t>- </a:t>
            </a:r>
            <a:r>
              <a:rPr lang="ru-RU" sz="1000" dirty="0" err="1" smtClean="0"/>
              <a:t>ры</a:t>
            </a:r>
            <a:r>
              <a:rPr lang="ru-RU" sz="1000" dirty="0" smtClean="0"/>
              <a:t> о приоритете. Внимательный читатель книги Ли не может не заметить, что идея о «принятии мира на себя» (т.е. личной ответственности за свой Путь) и представление о том, что до- </a:t>
            </a:r>
            <a:r>
              <a:rPr lang="ru-RU" sz="1000" dirty="0" err="1" smtClean="0"/>
              <a:t>стойный</a:t>
            </a:r>
            <a:r>
              <a:rPr lang="ru-RU" sz="1000" dirty="0" smtClean="0"/>
              <a:t> человек «посвящает свое сердце и ум пути </a:t>
            </a:r>
            <a:r>
              <a:rPr lang="ru-RU" sz="1000" dirty="0" err="1" smtClean="0"/>
              <a:t>самовос</a:t>
            </a:r>
            <a:r>
              <a:rPr lang="ru-RU" sz="1000" dirty="0" smtClean="0"/>
              <a:t>- питания длиною в жизнь», представляют собой описание кон- </a:t>
            </a:r>
            <a:r>
              <a:rPr lang="ru-RU" sz="1000" dirty="0" err="1" smtClean="0"/>
              <a:t>цепции</a:t>
            </a:r>
            <a:r>
              <a:rPr lang="ru-RU" sz="1000" dirty="0" smtClean="0"/>
              <a:t> «эмоционального интеллекта» с помощью несколько непривычной лексики. Фактически носитель конфуцианской культуры не нуждается в отдельной концепции эмоционального интеллекта, она уже «встроена» в его личность. Представляется, что здесь мы имеем дело с феноменом, напоминающим </a:t>
            </a:r>
            <a:r>
              <a:rPr lang="ru-RU" sz="1000" dirty="0" err="1" smtClean="0"/>
              <a:t>изобре</a:t>
            </a:r>
            <a:r>
              <a:rPr lang="ru-RU" sz="1000" dirty="0" smtClean="0"/>
              <a:t>- </a:t>
            </a:r>
            <a:r>
              <a:rPr lang="ru-RU" sz="1000" dirty="0" err="1" smtClean="0"/>
              <a:t>тение</a:t>
            </a:r>
            <a:r>
              <a:rPr lang="ru-RU" sz="1000" dirty="0" smtClean="0"/>
              <a:t> американцами метода </a:t>
            </a:r>
            <a:r>
              <a:rPr lang="ru-RU" sz="1000" dirty="0" err="1" smtClean="0"/>
              <a:t>team</a:t>
            </a:r>
            <a:r>
              <a:rPr lang="ru-RU" sz="1000" dirty="0" smtClean="0"/>
              <a:t> </a:t>
            </a:r>
            <a:r>
              <a:rPr lang="ru-RU" sz="1000" dirty="0" err="1" smtClean="0"/>
              <a:t>building</a:t>
            </a:r>
            <a:r>
              <a:rPr lang="ru-RU" sz="1000" dirty="0" smtClean="0"/>
              <a:t> на основе изучения японской практики менеджмента: японцев нет необходимости учить работе в команде, поскольку японец с детства усваивает как ценность необходимость быть эффективным членом </a:t>
            </a:r>
            <a:r>
              <a:rPr lang="ru-RU" sz="1000" dirty="0" err="1" smtClean="0"/>
              <a:t>соци</a:t>
            </a:r>
            <a:r>
              <a:rPr lang="ru-RU" sz="1000" dirty="0" smtClean="0"/>
              <a:t>- </a:t>
            </a:r>
            <a:r>
              <a:rPr lang="ru-RU" sz="1000" dirty="0" err="1" smtClean="0"/>
              <a:t>альной</a:t>
            </a:r>
            <a:r>
              <a:rPr lang="ru-RU" sz="1000" dirty="0" smtClean="0"/>
              <a:t> группы, в которую включен.</a:t>
            </a:r>
            <a:endParaRPr lang="ru-RU" sz="1000" dirty="0"/>
          </a:p>
        </p:txBody>
      </p:sp>
      <p:sp>
        <p:nvSpPr>
          <p:cNvPr id="5" name="TextBox 4"/>
          <p:cNvSpPr txBox="1"/>
          <p:nvPr/>
        </p:nvSpPr>
        <p:spPr>
          <a:xfrm>
            <a:off x="503808" y="4891252"/>
            <a:ext cx="6336704" cy="2668423"/>
          </a:xfrm>
          <a:prstGeom prst="rect">
            <a:avLst/>
          </a:prstGeom>
          <a:noFill/>
        </p:spPr>
        <p:txBody>
          <a:bodyPr wrap="square" rtlCol="0">
            <a:spAutoFit/>
          </a:bodyPr>
          <a:lstStyle/>
          <a:p>
            <a:r>
              <a:rPr lang="ru-RU" sz="1000" dirty="0" smtClean="0"/>
              <a:t>Речь идет об учреждении и вручении первой премии «Минерва» за выдающийся вклад в развитие образования (2014 г.). Премия была вручена профессору физики Гарвардского </a:t>
            </a:r>
            <a:r>
              <a:rPr lang="ru-RU" sz="1000" dirty="0" err="1" smtClean="0"/>
              <a:t>университе</a:t>
            </a:r>
            <a:r>
              <a:rPr lang="ru-RU" sz="1000" dirty="0" smtClean="0"/>
              <a:t>- та Эрику </a:t>
            </a:r>
            <a:r>
              <a:rPr lang="ru-RU" sz="1000" dirty="0" err="1" smtClean="0"/>
              <a:t>Мазуру</a:t>
            </a:r>
            <a:r>
              <a:rPr lang="ru-RU" sz="1000" dirty="0" smtClean="0"/>
              <a:t> за разработку метода, получившего название </a:t>
            </a:r>
            <a:r>
              <a:rPr lang="ru-RU" sz="1000" dirty="0" err="1" smtClean="0"/>
              <a:t>peer</a:t>
            </a:r>
            <a:r>
              <a:rPr lang="ru-RU" sz="1000" dirty="0" smtClean="0"/>
              <a:t> </a:t>
            </a:r>
            <a:r>
              <a:rPr lang="ru-RU" sz="1000" dirty="0" err="1" smtClean="0"/>
              <a:t>instruction</a:t>
            </a:r>
            <a:r>
              <a:rPr lang="ru-RU" sz="1000" dirty="0" smtClean="0"/>
              <a:t>, что можно перевести как «взаимное обучение сверстников». </a:t>
            </a:r>
            <a:r>
              <a:rPr lang="ru-RU" sz="1000" dirty="0" err="1" smtClean="0"/>
              <a:t>Мазур</a:t>
            </a:r>
            <a:r>
              <a:rPr lang="ru-RU" sz="1000" dirty="0" smtClean="0"/>
              <a:t> обнаружил, что сверстники гораздо бы- </a:t>
            </a:r>
            <a:r>
              <a:rPr lang="ru-RU" sz="1000" dirty="0" err="1" smtClean="0"/>
              <a:t>стрее</a:t>
            </a:r>
            <a:r>
              <a:rPr lang="ru-RU" sz="1000" dirty="0" smtClean="0"/>
              <a:t> объясняют друг другу трудные вопросы физики, чем это делают профессора. Он объяснил это тем, что при общении сверстников отсутствует эффект «проклятия знания». Иными словами, преподаватель, давно сформировавший собственную систему знания, не помнит, с какими ментальными или пси- </a:t>
            </a:r>
            <a:r>
              <a:rPr lang="ru-RU" sz="1000" dirty="0" err="1" smtClean="0"/>
              <a:t>хологическими</a:t>
            </a:r>
            <a:r>
              <a:rPr lang="ru-RU" sz="1000" dirty="0" smtClean="0"/>
              <a:t> трудностями сталкивается человек, впервые знакомящийся, например, с третьим законом Ньютона. </a:t>
            </a:r>
            <a:r>
              <a:rPr lang="ru-RU" sz="1000" dirty="0" err="1" smtClean="0"/>
              <a:t>Поэто</a:t>
            </a:r>
            <a:r>
              <a:rPr lang="ru-RU" sz="1000" dirty="0" smtClean="0"/>
              <a:t>- </a:t>
            </a:r>
            <a:r>
              <a:rPr lang="ru-RU" sz="1000" dirty="0" err="1" smtClean="0"/>
              <a:t>му</a:t>
            </a:r>
            <a:r>
              <a:rPr lang="ru-RU" sz="1000" dirty="0" smtClean="0"/>
              <a:t> помочь ученику преодолеть эти трудности учитель часто оказывается не в состоянии. А вот сверстник, сам недавно что- то понявший, делает это с неожиданной легкостью. Конечно, люди, знакомые с историей педагогики, не могут не вспомнить о </a:t>
            </a:r>
            <a:r>
              <a:rPr lang="ru-RU" sz="1000" dirty="0" err="1" smtClean="0"/>
              <a:t>Белл-Ланкастерской</a:t>
            </a:r>
            <a:r>
              <a:rPr lang="ru-RU" sz="1000" dirty="0" smtClean="0"/>
              <a:t> системе взаимного обучения, родившей- </a:t>
            </a:r>
            <a:r>
              <a:rPr lang="ru-RU" sz="1000" dirty="0" err="1" smtClean="0"/>
              <a:t>ся</a:t>
            </a:r>
            <a:r>
              <a:rPr lang="ru-RU" sz="1000" dirty="0" smtClean="0"/>
              <a:t> в Великобритании еще в XVIII в. Но речь не о том, в чем со- стоит отличие этой системы от метода </a:t>
            </a:r>
            <a:r>
              <a:rPr lang="ru-RU" sz="1000" dirty="0" err="1" smtClean="0"/>
              <a:t>peer</a:t>
            </a:r>
            <a:r>
              <a:rPr lang="ru-RU" sz="1000" dirty="0" smtClean="0"/>
              <a:t> </a:t>
            </a:r>
            <a:r>
              <a:rPr lang="ru-RU" sz="1000" dirty="0" err="1" smtClean="0"/>
              <a:t>instruction</a:t>
            </a:r>
            <a:r>
              <a:rPr lang="ru-RU" sz="1000" dirty="0" smtClean="0"/>
              <a:t>. Дело в том, что китайские школьники приучены выполнять домашнее задание вместе, разъяснять друг другу трудные моменты. Ока- </a:t>
            </a:r>
            <a:r>
              <a:rPr lang="ru-RU" sz="1000" dirty="0" err="1" smtClean="0"/>
              <a:t>зывается</a:t>
            </a:r>
            <a:r>
              <a:rPr lang="ru-RU" sz="1000" dirty="0" smtClean="0"/>
              <a:t>, в китайской образовательной системе давно осознана значимость совместной учебной деятельности для повышения эффективности усвоения знаний. Западному миру опять при- 11 Предисловие научного редактора перевода </a:t>
            </a:r>
            <a:r>
              <a:rPr lang="ru-RU" sz="1000" dirty="0" err="1" smtClean="0"/>
              <a:t>ходится</a:t>
            </a:r>
            <a:r>
              <a:rPr lang="ru-RU" sz="1000" dirty="0" smtClean="0"/>
              <a:t> «</a:t>
            </a:r>
            <a:r>
              <a:rPr lang="ru-RU" sz="1000" dirty="0" err="1" smtClean="0"/>
              <a:t>переоткрывать</a:t>
            </a:r>
            <a:r>
              <a:rPr lang="ru-RU" sz="1000" dirty="0" smtClean="0"/>
              <a:t>» образовательные практики, </a:t>
            </a:r>
            <a:r>
              <a:rPr lang="ru-RU" sz="1000" dirty="0" err="1" smtClean="0"/>
              <a:t>харак</a:t>
            </a:r>
            <a:r>
              <a:rPr lang="ru-RU" sz="1000" dirty="0" smtClean="0"/>
              <a:t>- </a:t>
            </a:r>
            <a:r>
              <a:rPr lang="ru-RU" sz="1000" dirty="0" err="1" smtClean="0"/>
              <a:t>терные</a:t>
            </a:r>
            <a:r>
              <a:rPr lang="ru-RU" sz="1000" dirty="0" smtClean="0"/>
              <a:t> для восточной традиции</a:t>
            </a:r>
            <a:endParaRPr lang="ru-RU" sz="1000" dirty="0"/>
          </a:p>
        </p:txBody>
      </p:sp>
      <p:sp>
        <p:nvSpPr>
          <p:cNvPr id="6" name="TextBox 5"/>
          <p:cNvSpPr txBox="1"/>
          <p:nvPr/>
        </p:nvSpPr>
        <p:spPr>
          <a:xfrm>
            <a:off x="7128297" y="4283893"/>
            <a:ext cx="2952328" cy="2954655"/>
          </a:xfrm>
          <a:prstGeom prst="rect">
            <a:avLst/>
          </a:prstGeom>
          <a:noFill/>
        </p:spPr>
        <p:txBody>
          <a:bodyPr wrap="square" rtlCol="0">
            <a:spAutoFit/>
          </a:bodyPr>
          <a:lstStyle/>
          <a:p>
            <a:r>
              <a:rPr lang="ru-RU" sz="1000" dirty="0" smtClean="0"/>
              <a:t>Подобные примеры можно было бы умножить. Приведем лишь еще один. В своем анализе бесед матерей и детей, при- надлежащих разным культурам, Ли обнаруживает, что матери — носители разных культур — делают разные акценты в похвале, стремясь мотивировать детей к дальнейшим успехам в учебе. Полученные Ли результаты непосредственно перекликаются с выводами известной работы Мюллера и </a:t>
            </a:r>
            <a:r>
              <a:rPr lang="ru-RU" sz="1000" dirty="0" err="1" smtClean="0"/>
              <a:t>Двека</a:t>
            </a:r>
            <a:r>
              <a:rPr lang="ru-RU" sz="1000" dirty="0" smtClean="0"/>
              <a:t> (1998 г.) относи- </a:t>
            </a:r>
            <a:r>
              <a:rPr lang="ru-RU" sz="1000" dirty="0" err="1" smtClean="0"/>
              <a:t>тельно</a:t>
            </a:r>
            <a:r>
              <a:rPr lang="ru-RU" sz="1000" dirty="0" smtClean="0"/>
              <a:t> различия в эффектах, возникающих в мотивации детей вследствие похвалы интеллекта и упорства в достижении цели. Многовековая практика воспитания на основе конфуцианских ценностей показала, что с точки зрения итогового результата акцент на упорстве и настойчивости в достижении цели дает много больше, чем похвала интеллекту, часто приводящая к за- </a:t>
            </a:r>
            <a:r>
              <a:rPr lang="ru-RU" sz="1000" dirty="0" err="1" smtClean="0"/>
              <a:t>вышенной</a:t>
            </a:r>
            <a:r>
              <a:rPr lang="ru-RU" sz="1000" dirty="0" smtClean="0"/>
              <a:t> самооценке.</a:t>
            </a:r>
            <a:endParaRPr lang="ru-RU" sz="1000" dirty="0"/>
          </a:p>
        </p:txBody>
      </p:sp>
      <p:sp>
        <p:nvSpPr>
          <p:cNvPr id="7" name="TextBox 6"/>
          <p:cNvSpPr txBox="1"/>
          <p:nvPr/>
        </p:nvSpPr>
        <p:spPr>
          <a:xfrm>
            <a:off x="431800" y="395461"/>
            <a:ext cx="3456384" cy="1666482"/>
          </a:xfrm>
          <a:prstGeom prst="rect">
            <a:avLst/>
          </a:prstGeom>
          <a:noFill/>
        </p:spPr>
        <p:txBody>
          <a:bodyPr wrap="square" rtlCol="0">
            <a:spAutoFit/>
          </a:bodyPr>
          <a:lstStyle/>
          <a:p>
            <a:r>
              <a:rPr lang="ru-RU" sz="1100" dirty="0" smtClean="0"/>
              <a:t>в конфуцианской культуре критерием оценки человека являются его поступки, а не слова. Поэтому в истории этой культуры нет великих ораторов, поэтому детей в школах не учат ораторскому мастерству, а китайские </a:t>
            </a:r>
            <a:r>
              <a:rPr lang="ru-RU" sz="1100" dirty="0" err="1" smtClean="0"/>
              <a:t>школьни</a:t>
            </a:r>
            <a:r>
              <a:rPr lang="ru-RU" sz="1100" dirty="0" smtClean="0"/>
              <a:t>- </a:t>
            </a:r>
            <a:r>
              <a:rPr lang="ru-RU" sz="1100" dirty="0" err="1" smtClean="0"/>
              <a:t>ки</a:t>
            </a:r>
            <a:r>
              <a:rPr lang="ru-RU" sz="1100" dirty="0" smtClean="0"/>
              <a:t> не блистают своими устными выступлениями. Можно ли на Культурные основы обучения: Восток и Запад этом основании говорить, что американская система </a:t>
            </a:r>
            <a:r>
              <a:rPr lang="ru-RU" sz="1100" dirty="0" err="1" smtClean="0"/>
              <a:t>образова</a:t>
            </a:r>
            <a:r>
              <a:rPr lang="ru-RU" sz="1100" dirty="0" smtClean="0"/>
              <a:t>- </a:t>
            </a:r>
            <a:r>
              <a:rPr lang="ru-RU" sz="1100" dirty="0" err="1" smtClean="0"/>
              <a:t>ния</a:t>
            </a:r>
            <a:r>
              <a:rPr lang="ru-RU" sz="1100" dirty="0" smtClean="0"/>
              <a:t> превосходит китайскую?</a:t>
            </a:r>
            <a:endParaRPr lang="ru-RU" sz="1100" dirty="0"/>
          </a:p>
        </p:txBody>
      </p:sp>
      <p:sp>
        <p:nvSpPr>
          <p:cNvPr id="8" name="TextBox 7"/>
          <p:cNvSpPr txBox="1"/>
          <p:nvPr/>
        </p:nvSpPr>
        <p:spPr>
          <a:xfrm>
            <a:off x="4248224" y="0"/>
            <a:ext cx="2448272" cy="607474"/>
          </a:xfrm>
          <a:prstGeom prst="rect">
            <a:avLst/>
          </a:prstGeom>
          <a:noFill/>
        </p:spPr>
        <p:txBody>
          <a:bodyPr wrap="square" rtlCol="0">
            <a:spAutoFit/>
          </a:bodyPr>
          <a:lstStyle/>
          <a:p>
            <a:r>
              <a:rPr lang="ru-RU" sz="1200" dirty="0" smtClean="0"/>
              <a:t>Культурные основы обучения Восток и Запад ЦЗИНЬ ЛИ. </a:t>
            </a:r>
            <a:r>
              <a:rPr lang="ru-RU" sz="1200" dirty="0" err="1" smtClean="0"/>
              <a:t>Вшэ</a:t>
            </a:r>
            <a:r>
              <a:rPr lang="ru-RU" sz="1200" dirty="0" smtClean="0"/>
              <a:t>, 2015</a:t>
            </a:r>
            <a:endParaRPr lang="ru-RU" sz="1200" dirty="0"/>
          </a:p>
        </p:txBody>
      </p:sp>
      <p:sp>
        <p:nvSpPr>
          <p:cNvPr id="9" name="Номер слайда 8"/>
          <p:cNvSpPr>
            <a:spLocks noGrp="1"/>
          </p:cNvSpPr>
          <p:nvPr>
            <p:ph type="sldNum" idx="12"/>
          </p:nvPr>
        </p:nvSpPr>
        <p:spPr/>
        <p:txBody>
          <a:bodyPr/>
          <a:lstStyle/>
          <a:p>
            <a:pPr>
              <a:defRPr/>
            </a:pPr>
            <a:fld id="{5B3C2506-B21D-4249-98F7-5EBB34377091}" type="slidenum">
              <a:rPr lang="en-GB" smtClean="0"/>
              <a:pPr>
                <a:defRPr/>
              </a:pPr>
              <a:t>50</a:t>
            </a:fld>
            <a:endParaRPr lang="en-GB"/>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776" y="611485"/>
            <a:ext cx="9289032" cy="4299382"/>
          </a:xfrm>
          <a:prstGeom prst="rect">
            <a:avLst/>
          </a:prstGeom>
          <a:noFill/>
        </p:spPr>
        <p:txBody>
          <a:bodyPr wrap="square" rtlCol="0">
            <a:spAutoFit/>
          </a:bodyPr>
          <a:lstStyle/>
          <a:p>
            <a:r>
              <a:rPr lang="ru-RU" sz="1200" dirty="0" smtClean="0"/>
              <a:t>Рассмотрим структуру познавательных процессов, с помощью которых человек получает и осмысливает информацию, отображает объективный мир, преобразуя его в свой субъективный образ.</a:t>
            </a:r>
          </a:p>
          <a:p>
            <a:r>
              <a:rPr lang="ru-RU" sz="1200" dirty="0" smtClean="0"/>
              <a:t>Ощущение, восприятие, мышление служат неразрывными частями единого процесса отражения действительности. Чувственное наглядное познание предметов и явлений окружающего мира есть исходное. Однако, ощущая, воспринимая, наглядно представляя себе любой предмет, любое явление, человек должен как-то анализировать, обобщать, конкретизировать, другими словами, мыслить о том, что отражается в ощущениях и восприятиях. Ощущения, восприятия, представления, мышление, память составляют познавательные процессы.</a:t>
            </a:r>
          </a:p>
          <a:p>
            <a:r>
              <a:rPr lang="ru-RU" sz="1200" dirty="0" smtClean="0"/>
              <a:t>Структура приема информации включает следующие этапы. </a:t>
            </a:r>
            <a:r>
              <a:rPr lang="ru-RU" sz="1200" b="1" dirty="0" smtClean="0"/>
              <a:t>Р -&gt; ОЧ -&gt; НИ -&gt; ГМ -&gt; ОЩ -&gt; ЦВ -&gt; (ЭП) -&gt; ОП -+ (М) </a:t>
            </a:r>
            <a:r>
              <a:rPr lang="ru-RU" sz="1200" b="1" i="1" dirty="0" smtClean="0"/>
              <a:t>-&gt; </a:t>
            </a:r>
            <a:r>
              <a:rPr lang="ru-RU" sz="1200" b="1" dirty="0" smtClean="0"/>
              <a:t>ОС </a:t>
            </a:r>
            <a:r>
              <a:rPr lang="ru-RU" sz="1200" b="1" i="1" dirty="0" smtClean="0"/>
              <a:t>&lt;- </a:t>
            </a:r>
            <a:r>
              <a:rPr lang="ru-RU" sz="1200" b="1" dirty="0" smtClean="0"/>
              <a:t>ВН</a:t>
            </a:r>
            <a:r>
              <a:rPr lang="ru-RU" sz="1200" dirty="0" smtClean="0"/>
              <a:t>.</a:t>
            </a:r>
          </a:p>
          <a:p>
            <a:r>
              <a:rPr lang="ru-RU" sz="1200" dirty="0" smtClean="0"/>
              <a:t>Раздражитель (слуховой, зрительный) Р воздействует на органы чувств (ОЧ), в результате чего возникают нервные импульсы (НИ), которые по нервным проводящим путям поступают в головной мозг (ГМ), обрабатываются там и формируются отдельные ощущения (ОЩ), на основе которых складывается целостный образ восприятия (ЦВ) предмета, который сопоставляется с эталонами памяти (ЭП), в результате чего происходит опознание (ОП) предмета, а затем, при мысленном сопоставлении текущей информации и прежнего опыта, посредством мыслительной деятельности (М) происходит осмысление (ОС), понимание информации. внимание (ВН) должно быть направлено на прием и понимание информации.</a:t>
            </a:r>
          </a:p>
          <a:p>
            <a:r>
              <a:rPr lang="ru-RU" sz="1200" dirty="0" err="1" smtClean="0"/>
              <a:t>ОщущенияВосприятияПамятьВоображениеМышлениеОтражение</a:t>
            </a:r>
            <a:r>
              <a:rPr lang="ru-RU" sz="1200" dirty="0" smtClean="0"/>
              <a:t> отдельных свойств предметов, непосредственно воздействующих на наши органы </a:t>
            </a:r>
            <a:r>
              <a:rPr lang="ru-RU" sz="1200" dirty="0" err="1" smtClean="0"/>
              <a:t>чувствЦелостное</a:t>
            </a:r>
            <a:r>
              <a:rPr lang="ru-RU" sz="1200" dirty="0" smtClean="0"/>
              <a:t> отражение предметов, непосредственно воздействующих на органы чувств, в совокупности и признаков этих </a:t>
            </a:r>
            <a:r>
              <a:rPr lang="ru-RU" sz="1200" dirty="0" err="1" smtClean="0"/>
              <a:t>предметовОтражение</a:t>
            </a:r>
            <a:r>
              <a:rPr lang="ru-RU" sz="1200" dirty="0" smtClean="0"/>
              <a:t> прошлого опыта и запечатление, сохранение и воспроизведение </a:t>
            </a:r>
            <a:r>
              <a:rPr lang="ru-RU" sz="1200" dirty="0" err="1" smtClean="0"/>
              <a:t>чего-либоОтражение</a:t>
            </a:r>
            <a:r>
              <a:rPr lang="ru-RU" sz="1200" dirty="0" smtClean="0"/>
              <a:t> будущего, создание нового образа на основе прошлого </a:t>
            </a:r>
            <a:r>
              <a:rPr lang="ru-RU" sz="1200" dirty="0" err="1" smtClean="0"/>
              <a:t>опытаВысшая</a:t>
            </a:r>
            <a:r>
              <a:rPr lang="ru-RU" sz="1200" dirty="0" smtClean="0"/>
              <a:t> форма отражательной деятельности, позволяющая понять сущность предметов и явлении, их взаимосвязь, закономерность развития</a:t>
            </a:r>
          </a:p>
          <a:p>
            <a:r>
              <a:rPr lang="ru-RU" sz="1200" b="1" dirty="0" smtClean="0"/>
              <a:t>Познавательные психические процессы</a:t>
            </a:r>
          </a:p>
          <a:p>
            <a:endParaRPr lang="ru-RU" sz="1200" b="1" dirty="0" smtClean="0"/>
          </a:p>
          <a:p>
            <a:r>
              <a:rPr lang="en-US" sz="1200" dirty="0" smtClean="0"/>
              <a:t>http://www.persev.ru/book/psihologiya-poznavatelnyh-processov</a:t>
            </a:r>
            <a:endParaRPr lang="ru-RU" sz="1200" dirty="0" smtClean="0"/>
          </a:p>
          <a:p>
            <a:endParaRPr lang="ru-RU" dirty="0"/>
          </a:p>
        </p:txBody>
      </p:sp>
      <p:sp>
        <p:nvSpPr>
          <p:cNvPr id="3" name="Номер слайда 2"/>
          <p:cNvSpPr>
            <a:spLocks noGrp="1"/>
          </p:cNvSpPr>
          <p:nvPr>
            <p:ph type="sldNum" idx="12"/>
          </p:nvPr>
        </p:nvSpPr>
        <p:spPr/>
        <p:txBody>
          <a:bodyPr/>
          <a:lstStyle/>
          <a:p>
            <a:pPr>
              <a:defRPr/>
            </a:pPr>
            <a:fld id="{5B3C2506-B21D-4249-98F7-5EBB34377091}" type="slidenum">
              <a:rPr lang="en-GB" smtClean="0"/>
              <a:pPr>
                <a:defRPr/>
              </a:pPr>
              <a:t>51</a:t>
            </a:fld>
            <a:endParaRPr lang="en-GB"/>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896" y="467469"/>
            <a:ext cx="5040560" cy="6704721"/>
          </a:xfrm>
          <a:prstGeom prst="rect">
            <a:avLst/>
          </a:prstGeom>
          <a:noFill/>
        </p:spPr>
        <p:txBody>
          <a:bodyPr wrap="square" rtlCol="0">
            <a:spAutoFit/>
          </a:bodyPr>
          <a:lstStyle/>
          <a:p>
            <a:r>
              <a:rPr lang="ru-RU" sz="1400" dirty="0" smtClean="0"/>
              <a:t>Память </a:t>
            </a:r>
          </a:p>
          <a:p>
            <a:r>
              <a:rPr lang="ru-RU" sz="1400" b="1" dirty="0" smtClean="0"/>
              <a:t>Виды памяти</a:t>
            </a:r>
            <a:r>
              <a:rPr lang="ru-RU" sz="1400" dirty="0" smtClean="0"/>
              <a:t>. В соответствии с типом запоминаемого материала выделяют следующие четыре вида памяти. Генетически первичной считают двигательную память, т.е. способность запоминать и воспроизводить систему двигательных операций (печатать на машинке, завязывать галстук, пользоваться инструментами, водить машину и т.п.). Затем формируется образная память, т.е. возможность сохранять и в дальнейшем использовать данные нашего восприятия. В зависимости от того, какой анализатор принимал наибольшее участие в формировании образа, можно говорить о пяти подвидах образной памяти: зрительной, слуховой, осязательной, обонятельной и вкусовой. Психика человека ориентирована прежде всего на зрительную и слуховую память, отличающуюся большой дифференциацией (особо «память» на лица, ситуации, интонации и т.п.).</a:t>
            </a:r>
          </a:p>
          <a:p>
            <a:r>
              <a:rPr lang="ru-RU" sz="1400" dirty="0" smtClean="0"/>
              <a:t>Практически одновременно с двигательной формируется эмоциональная память, представляющая собой </a:t>
            </a:r>
            <a:r>
              <a:rPr lang="ru-RU" sz="1400" dirty="0" err="1" smtClean="0"/>
              <a:t>запечат-ление</a:t>
            </a:r>
            <a:r>
              <a:rPr lang="ru-RU" sz="1400" dirty="0" smtClean="0"/>
              <a:t> пережитых нами чувств, собственных эмоциональных состояний и аффектов. Человек, которого сильно испугала выскочившая из подъезда собака, еще долго будет вздрагивать, проходя мимо (память страха, стыда, слепой ярости и т.п.). Высшим видом памяти, присущим только человеку, считается вербальная (иногда называемая словесно-логической или семантической) память. С ее помощью образуется информационная база человеческого интеллекта, осуществляется большинство мыслительных действий (чтение, счет и т.п.). Семантическая память как продукт культуры включает в себя формы мышления, способы познания и анализа, основные грамматические правила родного языка.</a:t>
            </a:r>
          </a:p>
          <a:p>
            <a:endParaRPr lang="ru-RU" sz="1400" dirty="0"/>
          </a:p>
        </p:txBody>
      </p:sp>
      <p:sp>
        <p:nvSpPr>
          <p:cNvPr id="3" name="Номер слайда 2"/>
          <p:cNvSpPr>
            <a:spLocks noGrp="1"/>
          </p:cNvSpPr>
          <p:nvPr>
            <p:ph type="sldNum" idx="12"/>
          </p:nvPr>
        </p:nvSpPr>
        <p:spPr/>
        <p:txBody>
          <a:bodyPr/>
          <a:lstStyle/>
          <a:p>
            <a:pPr>
              <a:defRPr/>
            </a:pPr>
            <a:fld id="{5B3C2506-B21D-4249-98F7-5EBB34377091}" type="slidenum">
              <a:rPr lang="en-GB" smtClean="0"/>
              <a:pPr>
                <a:defRPr/>
              </a:pPr>
              <a:t>52</a:t>
            </a:fld>
            <a:endParaRPr lang="en-GB"/>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7864" y="683493"/>
            <a:ext cx="7992888" cy="17096219"/>
          </a:xfrm>
          <a:prstGeom prst="rect">
            <a:avLst/>
          </a:prstGeom>
          <a:noFill/>
        </p:spPr>
        <p:txBody>
          <a:bodyPr wrap="square" rtlCol="0">
            <a:spAutoFit/>
          </a:bodyPr>
          <a:lstStyle/>
          <a:p>
            <a:r>
              <a:rPr lang="ru-RU" dirty="0" smtClean="0"/>
              <a:t>Память - </a:t>
            </a:r>
            <a:r>
              <a:rPr lang="en-US" dirty="0" smtClean="0"/>
              <a:t>http://www.persev.ru/book/zakonomernosti-pamyati</a:t>
            </a:r>
            <a:endParaRPr lang="ru-RU" dirty="0" smtClean="0"/>
          </a:p>
          <a:p>
            <a:endParaRPr lang="ru-RU" dirty="0" smtClean="0"/>
          </a:p>
          <a:p>
            <a:endParaRPr lang="ru-RU" dirty="0" smtClean="0"/>
          </a:p>
          <a:p>
            <a:r>
              <a:rPr lang="ru-RU" dirty="0" smtClean="0"/>
              <a:t>Оказалось, что большую роль в закреплении информации играют те же подкорковые области (прежде всего </a:t>
            </a:r>
            <a:r>
              <a:rPr lang="ru-RU" dirty="0" err="1" smtClean="0"/>
              <a:t>лим-бическая</a:t>
            </a:r>
            <a:r>
              <a:rPr lang="ru-RU" dirty="0" smtClean="0"/>
              <a:t> система), которые ответственны за аффективную и мотивационную активацию психики.</a:t>
            </a:r>
          </a:p>
          <a:p>
            <a:r>
              <a:rPr lang="ru-RU" dirty="0" smtClean="0"/>
              <a:t>Было установлено, что повреждения затылочных долей мозга вызывает нарушение зрения, лобных долей - эмоций, разрушение левого полушария негативно влияет на речь и т.п. Но, ко всеобщему удивлению, до самого последнего времени приходилось констатировать тот факт, что не только животные, но и люди могут переносить обширные повреждения мозга без явных нарушений памяти. Единственно обнаруженная закономерность носила самый общий характер: чем обширнее повреждения мозга, тем серьезнее его последствия для памяти. Это положение называется законом действия массы: память разрушается пропорционально весу разрушенной мозговой ткани. Даже удаление 20% мозга (при хирургических операциях) не приводит к утрате памяти. Поэтому возникли сомнения в существовании локализованного центра памяти, ряд психологов однозначно утверждали, что органом памяти следует считать весь мозг.</a:t>
            </a:r>
          </a:p>
          <a:p>
            <a:r>
              <a:rPr lang="ru-RU" dirty="0" smtClean="0"/>
              <a:t>При прямом воздействии на некоторые участки мозга в сознании могут всплывать сложные цепи воспоминаний, т.е. человек вдруг вспоминает то, что давно забыл, и легко продолжает помнить «забытое» после операции. Во-вторых, был найден если не центр памяти, то, во всяком случае, участок, регулирующий перевод данных из кратковременной памяти в долговременную, без чего запоминание вновь поступившей новой информации невозможно. Этот центр называется «</a:t>
            </a:r>
            <a:r>
              <a:rPr lang="ru-RU" dirty="0" err="1" smtClean="0"/>
              <a:t>гиппокамп</a:t>
            </a:r>
            <a:r>
              <a:rPr lang="ru-RU" dirty="0" smtClean="0"/>
              <a:t>» и расположен в височной доле мозга. После двустороннего удаления </a:t>
            </a:r>
            <a:r>
              <a:rPr lang="ru-RU" dirty="0" err="1" smtClean="0"/>
              <a:t>гиппокампа</a:t>
            </a:r>
            <a:r>
              <a:rPr lang="ru-RU" dirty="0" smtClean="0"/>
              <a:t> больные сохраняли память о том, что было до операции, но запоминание новых данных не наблюдалось.</a:t>
            </a:r>
          </a:p>
          <a:p>
            <a:r>
              <a:rPr lang="ru-RU" dirty="0" smtClean="0"/>
              <a:t>На процессы памяти пытаются воздействовать также фармакологическими и физическими факторами. Многие ученые считают, что поиски в области управления памятью должны быть направлены на создание биологически активных соединений, избирательно влияющих на процессы обучения (скажем, кофеин, биогенные амины), кратковременную или долговременную память (вещества, тормозящие синтез ДНК и РНК, влияющие на обмен белков и др.), на создание и формирование </a:t>
            </a:r>
            <a:r>
              <a:rPr lang="ru-RU" dirty="0" err="1" smtClean="0"/>
              <a:t>энграмм</a:t>
            </a:r>
            <a:r>
              <a:rPr lang="ru-RU" dirty="0" smtClean="0"/>
              <a:t> - веществ, влияющих на изменение белков клетки (от протоплазмы до сомы).</a:t>
            </a:r>
          </a:p>
          <a:p>
            <a:r>
              <a:rPr lang="ru-RU" dirty="0" smtClean="0"/>
              <a:t>Сейчас изучение фармакологических средств, влияющих на память, идет стремительно. Установлено, что давным-давно известные гормоны гипофиза могут служить стимуляторами памяти. «Короткие» цепочки из аминокислот - пептиды, особенно вазопрессин, кортикотропин значительно улучшают кратковременную и долговременную память.</a:t>
            </a:r>
          </a:p>
          <a:p>
            <a:r>
              <a:rPr lang="ru-RU" dirty="0" smtClean="0"/>
              <a:t>Согласно гипотезе о физической структуре памяти, в основе феномена памяти лежит пространственно-временной паттерн биоэлектрической активности нервных популяций - дискретной и </a:t>
            </a:r>
            <a:r>
              <a:rPr lang="ru-RU" dirty="0" err="1" smtClean="0"/>
              <a:t>электротонической</a:t>
            </a:r>
            <a:r>
              <a:rPr lang="ru-RU" dirty="0" smtClean="0"/>
              <a:t>. Поэтому для управления памятью более адекватно воздействие на мозг и его подсистемы электрическими, электромагнитными факторами. Успеха можно добиться путем влияния на мозг различными физическими факторами - электрическими и акустическими.</a:t>
            </a:r>
          </a:p>
          <a:p>
            <a:r>
              <a:rPr lang="ru-RU" dirty="0" smtClean="0"/>
              <a:t>Все это говорит о реальной возможности управления памятью.</a:t>
            </a:r>
          </a:p>
          <a:p>
            <a:r>
              <a:rPr lang="ru-RU" dirty="0" smtClean="0"/>
              <a:t>Память можно развивать, тренировать, значительно улучшать, повышать ее продуктивность. Продуктивность памяти складывается из параметров: объем, быстрота, точность, длительность, готовность к запоминанию и воспроизведению. На продуктивность памяти влияют субъективные и объективные причины. К субъективным причинам относятся: интерес человека к информации, выбранный тип запоминания, применяемые приемы запоминания, врожденные </a:t>
            </a:r>
            <a:r>
              <a:rPr lang="ru-RU" dirty="0" smtClean="0">
                <a:hlinkClick r:id="rId2" tooltip="Способности - индивидуально-психологические возможности личности в различных видах деятельности"/>
              </a:rPr>
              <a:t>способности</a:t>
            </a:r>
            <a:r>
              <a:rPr lang="ru-RU" dirty="0" smtClean="0"/>
              <a:t>, состояние организма, предшествующий опыт, установка человека. К объективным факторам, влияющим а продуктивность памяти относятся: характер материала, </a:t>
            </a:r>
            <a:r>
              <a:rPr lang="ru-RU" dirty="0" err="1" smtClean="0"/>
              <a:t>оличество</a:t>
            </a:r>
            <a:r>
              <a:rPr lang="ru-RU" dirty="0" smtClean="0"/>
              <a:t> материала, наглядность материала, его ритмичность, осмысленность и понятность, его связность и </a:t>
            </a:r>
            <a:r>
              <a:rPr lang="ru-RU" dirty="0" err="1" smtClean="0"/>
              <a:t>осо-енности</a:t>
            </a:r>
            <a:r>
              <a:rPr lang="ru-RU" dirty="0" smtClean="0"/>
              <a:t> обстановки, в которой происходит заучивание.</a:t>
            </a:r>
          </a:p>
          <a:p>
            <a:endParaRPr lang="ru-RU" dirty="0"/>
          </a:p>
        </p:txBody>
      </p:sp>
      <p:sp>
        <p:nvSpPr>
          <p:cNvPr id="4" name="Номер слайда 3"/>
          <p:cNvSpPr>
            <a:spLocks noGrp="1"/>
          </p:cNvSpPr>
          <p:nvPr>
            <p:ph type="sldNum" idx="12"/>
          </p:nvPr>
        </p:nvSpPr>
        <p:spPr/>
        <p:txBody>
          <a:bodyPr/>
          <a:lstStyle/>
          <a:p>
            <a:pPr>
              <a:defRPr/>
            </a:pPr>
            <a:fld id="{5B3C2506-B21D-4249-98F7-5EBB34377091}" type="slidenum">
              <a:rPr lang="en-GB" smtClean="0"/>
              <a:pPr>
                <a:defRPr/>
              </a:pPr>
              <a:t>53</a:t>
            </a:fld>
            <a:endParaRPr lang="en-GB"/>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912" y="683493"/>
            <a:ext cx="5976664" cy="23794719"/>
          </a:xfrm>
          <a:prstGeom prst="rect">
            <a:avLst/>
          </a:prstGeom>
          <a:noFill/>
        </p:spPr>
        <p:txBody>
          <a:bodyPr wrap="square" rtlCol="0">
            <a:spAutoFit/>
          </a:bodyPr>
          <a:lstStyle/>
          <a:p>
            <a:r>
              <a:rPr lang="ru-RU" b="1" dirty="0" smtClean="0"/>
              <a:t>Способности</a:t>
            </a:r>
            <a:r>
              <a:rPr lang="ru-RU" dirty="0" smtClean="0"/>
              <a:t> </a:t>
            </a:r>
            <a:r>
              <a:rPr lang="ru-RU" i="1" dirty="0" smtClean="0"/>
              <a:t>(англ. </a:t>
            </a:r>
            <a:r>
              <a:rPr lang="ru-RU" i="1" dirty="0" err="1" smtClean="0"/>
              <a:t>abilities</a:t>
            </a:r>
            <a:r>
              <a:rPr lang="ru-RU" i="1" dirty="0" smtClean="0"/>
              <a:t>, </a:t>
            </a:r>
            <a:r>
              <a:rPr lang="ru-RU" i="1" dirty="0" err="1" smtClean="0"/>
              <a:t>aptitudes</a:t>
            </a:r>
            <a:r>
              <a:rPr lang="ru-RU" i="1" dirty="0" smtClean="0"/>
              <a:t>, </a:t>
            </a:r>
            <a:r>
              <a:rPr lang="ru-RU" i="1" dirty="0" err="1" smtClean="0"/>
              <a:t>capabilities</a:t>
            </a:r>
            <a:r>
              <a:rPr lang="ru-RU" i="1" dirty="0" smtClean="0"/>
              <a:t>)</a:t>
            </a:r>
            <a:r>
              <a:rPr lang="ru-RU" dirty="0" smtClean="0"/>
              <a:t> - индивидуально-психологические особенности, отличающие одного человека от др., определяющие успешность выполнения деятельности или ряда деятельностей, не сводимые к знаниям, умениям и навыкам, но обусловливающие легкость и быстроту обучения новым способам и приемам деятельности (Б.М. </a:t>
            </a:r>
            <a:r>
              <a:rPr lang="ru-RU" dirty="0" smtClean="0">
                <a:hlinkClick r:id="rId2" tooltip="Теплов Борис Михайлович"/>
              </a:rPr>
              <a:t>Теплов</a:t>
            </a:r>
            <a:r>
              <a:rPr lang="ru-RU" dirty="0" smtClean="0"/>
              <a:t>). С. можно определить и как свойства психологических функциональных систем, реализующих отдельные психические функции, имеющие индивидуальную меру выраженности и проявляющиеся в успешности и своеобразии усвоения и реализации той ли иной деятельности. (В.Д. </a:t>
            </a:r>
            <a:r>
              <a:rPr lang="ru-RU" dirty="0" err="1" smtClean="0"/>
              <a:t>Шадриков</a:t>
            </a:r>
            <a:r>
              <a:rPr lang="ru-RU" dirty="0" smtClean="0"/>
              <a:t>)</a:t>
            </a:r>
          </a:p>
          <a:p>
            <a:r>
              <a:rPr lang="ru-RU" dirty="0" smtClean="0">
                <a:hlinkClick r:id="rId2" tooltip="Теплов Борис Михайлович"/>
              </a:rPr>
              <a:t>Теплов</a:t>
            </a:r>
            <a:r>
              <a:rPr lang="ru-RU" dirty="0" smtClean="0"/>
              <a:t> разделял С. и задатки С. — врожденные, физиологические особенности человека, которые служат основой развития С. Однако данные современных психогенетических исследований свидетельствуют о том, что С., измеряемые тестами, имеют больший коэффициент наследственной детерминации, чем их предполагаемые психофизиологические задатки - свойства н. с. Существует 2 варианта классификации С.: 1) по видам психических функциональных систем (сенсомоторные, </a:t>
            </a:r>
            <a:r>
              <a:rPr lang="ru-RU" dirty="0" err="1" smtClean="0"/>
              <a:t>перцептивные</a:t>
            </a:r>
            <a:r>
              <a:rPr lang="ru-RU" dirty="0" smtClean="0"/>
              <a:t>, </a:t>
            </a:r>
            <a:r>
              <a:rPr lang="ru-RU" dirty="0" err="1" smtClean="0"/>
              <a:t>аттенционные</a:t>
            </a:r>
            <a:r>
              <a:rPr lang="ru-RU" dirty="0" smtClean="0"/>
              <a:t>, </a:t>
            </a:r>
            <a:r>
              <a:rPr lang="ru-RU" dirty="0" err="1" smtClean="0"/>
              <a:t>мнемические</a:t>
            </a:r>
            <a:r>
              <a:rPr lang="ru-RU" dirty="0" smtClean="0"/>
              <a:t>, </a:t>
            </a:r>
            <a:r>
              <a:rPr lang="ru-RU" dirty="0" err="1" smtClean="0"/>
              <a:t>имажитивные</a:t>
            </a:r>
            <a:r>
              <a:rPr lang="ru-RU" dirty="0" smtClean="0"/>
              <a:t>, мыслительные, коммуникативные); 2) по основным видам деятельности (математические, музыкальные, научные, литературные, художественные). Кроме того, различают общие и специальные С. Общие С. характеризуются, во-первых, тем, что они в случае нормального развития имеются у большинства людей данной возрастной категории; во-вторых, тем, что они «задействованы» в широком спектре деятельностей. К ним относятся общий интеллект, </a:t>
            </a:r>
            <a:r>
              <a:rPr lang="ru-RU" dirty="0" err="1" smtClean="0">
                <a:hlinkClick r:id="rId3" tooltip="Креативность - уровень творческой одаренности, способности к творчеству, составляющий относительно устойчивую характеристику личности"/>
              </a:rPr>
              <a:t>креативность</a:t>
            </a:r>
            <a:r>
              <a:rPr lang="ru-RU" dirty="0" smtClean="0"/>
              <a:t> (общая способность к творчеству) и, реже, </a:t>
            </a:r>
            <a:r>
              <a:rPr lang="ru-RU" dirty="0" err="1" smtClean="0"/>
              <a:t>обучаемость</a:t>
            </a:r>
            <a:r>
              <a:rPr lang="ru-RU" dirty="0" smtClean="0"/>
              <a:t>. Специальные способности не являются широко распространенными, их формирование требует специального обучения и нередко особого дарования (см. Тесты способностей, Тесты специальных способностей).</a:t>
            </a:r>
          </a:p>
          <a:p>
            <a:r>
              <a:rPr lang="ru-RU" dirty="0" smtClean="0"/>
              <a:t>Основные концепции С. непосредственно связаны с методами их диагностики. </a:t>
            </a:r>
            <a:r>
              <a:rPr lang="ru-RU" dirty="0" err="1" smtClean="0"/>
              <a:t>Факторно-аналитические</a:t>
            </a:r>
            <a:r>
              <a:rPr lang="ru-RU" dirty="0" smtClean="0"/>
              <a:t> концепции общих С. базируются на статистической обработке результатов массового тестирования уч-ся и представителей различных профессий. На сегодняшний день в подавляющем большинстве эмпирических исследований выявляются общие С., от уровня развития которых зависит успешность выполнения широкого спектра деятельности. Получила популярность теория интеллектуального порога (</a:t>
            </a:r>
            <a:r>
              <a:rPr lang="ru-RU" dirty="0" err="1" smtClean="0"/>
              <a:t>Перкинс</a:t>
            </a:r>
            <a:r>
              <a:rPr lang="ru-RU" dirty="0" smtClean="0"/>
              <a:t>, </a:t>
            </a:r>
            <a:r>
              <a:rPr lang="ru-RU" dirty="0" err="1" smtClean="0"/>
              <a:t>Термен</a:t>
            </a:r>
            <a:r>
              <a:rPr lang="ru-RU" dirty="0" smtClean="0"/>
              <a:t>), в соответствии с которой для успешного овладения каждой деятельностью необходим определенный уровень интеллекта; дальнейший успех в работе обусловливается не интеллектом, а др. индивидуально-психологическими особенностями.</a:t>
            </a:r>
          </a:p>
          <a:p>
            <a:r>
              <a:rPr lang="ru-RU" dirty="0" smtClean="0"/>
              <a:t>Результаты психогенетических исследований свидетельствуют о высоком уровне наследуемости общего интеллекта и некоторых специальных С. (в частности, математических). Между тем </a:t>
            </a:r>
            <a:r>
              <a:rPr lang="ru-RU" dirty="0" err="1" smtClean="0">
                <a:hlinkClick r:id="rId3" tooltip="Креативность - уровень творческой одаренности, способности к творчеству, составляющий относительно устойчивую характеристику личности"/>
              </a:rPr>
              <a:t>креативность</a:t>
            </a:r>
            <a:r>
              <a:rPr lang="ru-RU" dirty="0" smtClean="0"/>
              <a:t>, вероятно, в большей мере зависит от влияния социальной микросреды. Существуют теории, опирающиеся на средовой подход к развитию С. (теория «интеллектуального климата» семьи О. </a:t>
            </a:r>
            <a:r>
              <a:rPr lang="ru-RU" dirty="0" err="1" smtClean="0"/>
              <a:t>Зайонца</a:t>
            </a:r>
            <a:r>
              <a:rPr lang="ru-RU" dirty="0" smtClean="0"/>
              <a:t>). Высокий уровень развития общих или специальных С. характеризуется как общая или специальная одаренность (см. </a:t>
            </a:r>
            <a:r>
              <a:rPr lang="ru-RU" dirty="0" smtClean="0">
                <a:hlinkClick r:id="rId4" tooltip="Одаренность общая - уровень развития общих способностей, определяющий диапазон деятельностей, в которых человек может достичь больших успехов"/>
              </a:rPr>
              <a:t>Одаренность общая</a:t>
            </a:r>
            <a:r>
              <a:rPr lang="ru-RU" dirty="0" smtClean="0"/>
              <a:t>).</a:t>
            </a:r>
          </a:p>
          <a:p>
            <a:r>
              <a:rPr lang="ru-RU" dirty="0" err="1" smtClean="0"/>
              <a:t>Лонгитюдные</a:t>
            </a:r>
            <a:r>
              <a:rPr lang="ru-RU" dirty="0" smtClean="0"/>
              <a:t> исследования (Калифорнийский </a:t>
            </a:r>
            <a:r>
              <a:rPr lang="ru-RU" dirty="0" err="1" smtClean="0"/>
              <a:t>лонгитюд</a:t>
            </a:r>
            <a:r>
              <a:rPr lang="ru-RU" dirty="0" smtClean="0"/>
              <a:t> и др.) показали, что на основе ранней диагностики общих умственных С. м. б. дан вероятностный прогноз успешности социальной и профессиональной карьеры личности. В современной психологии С. можно выделить след. предметные области:</a:t>
            </a:r>
          </a:p>
          <a:p>
            <a:r>
              <a:rPr lang="ru-RU" dirty="0" err="1" smtClean="0">
                <a:hlinkClick r:id="rId5" tooltip="Психогенетика - область знаний, изучающая взаимодействие генетических (наследственных) и средовых факторов"/>
              </a:rPr>
              <a:t>Психогенетика</a:t>
            </a:r>
            <a:r>
              <a:rPr lang="ru-RU" dirty="0" smtClean="0"/>
              <a:t> С.,</a:t>
            </a:r>
          </a:p>
          <a:p>
            <a:r>
              <a:rPr lang="ru-RU" dirty="0" smtClean="0"/>
              <a:t>психофизиология С.,</a:t>
            </a:r>
          </a:p>
          <a:p>
            <a:r>
              <a:rPr lang="ru-RU" dirty="0" smtClean="0"/>
              <a:t>общая психология С.,</a:t>
            </a:r>
          </a:p>
          <a:p>
            <a:r>
              <a:rPr lang="ru-RU" dirty="0" smtClean="0"/>
              <a:t>дифференциальная психология С. и психодиагностика С.,</a:t>
            </a:r>
          </a:p>
          <a:p>
            <a:r>
              <a:rPr lang="ru-RU" dirty="0" smtClean="0"/>
              <a:t>С. и деятельность, развитие С.,</a:t>
            </a:r>
          </a:p>
          <a:p>
            <a:r>
              <a:rPr lang="ru-RU" dirty="0" smtClean="0">
                <a:hlinkClick r:id="rId6" tooltip="Социальная психология - изучает закономерности деятельности людей в условиях взаимодействия в социальных группах"/>
              </a:rPr>
              <a:t>Социальная психология</a:t>
            </a:r>
            <a:r>
              <a:rPr lang="ru-RU" dirty="0" smtClean="0"/>
              <a:t> С.,</a:t>
            </a:r>
          </a:p>
          <a:p>
            <a:r>
              <a:rPr lang="ru-RU" dirty="0" smtClean="0"/>
              <a:t>«обыденная психология» С. («имплицитные теории», </a:t>
            </a:r>
            <a:r>
              <a:rPr lang="ru-RU" dirty="0" smtClean="0">
                <a:hlinkClick r:id="rId7" tooltip="Фолк-психология - житейская (обыденная, ненаучная) психология"/>
              </a:rPr>
              <a:t>фолк-психология</a:t>
            </a:r>
            <a:r>
              <a:rPr lang="ru-RU" dirty="0" smtClean="0"/>
              <a:t>).</a:t>
            </a:r>
          </a:p>
          <a:p>
            <a:r>
              <a:rPr lang="ru-RU" dirty="0" smtClean="0"/>
              <a:t>Исследование способностей и разработка методик их диагностики и развития имеют важнейшее значение для индивидуализации обучения и воспитания детей, профессиональной ориентации и профессионального отбора, прогнозирования и психологической поддержки развития личности. (В.Н. Дружинин)</a:t>
            </a:r>
          </a:p>
          <a:p>
            <a:endParaRPr lang="ru-RU" dirty="0"/>
          </a:p>
        </p:txBody>
      </p:sp>
      <p:sp>
        <p:nvSpPr>
          <p:cNvPr id="3" name="Номер слайда 2"/>
          <p:cNvSpPr>
            <a:spLocks noGrp="1"/>
          </p:cNvSpPr>
          <p:nvPr>
            <p:ph type="sldNum" idx="12"/>
          </p:nvPr>
        </p:nvSpPr>
        <p:spPr/>
        <p:txBody>
          <a:bodyPr/>
          <a:lstStyle/>
          <a:p>
            <a:pPr>
              <a:defRPr/>
            </a:pPr>
            <a:fld id="{5B3C2506-B21D-4249-98F7-5EBB34377091}" type="slidenum">
              <a:rPr lang="en-GB" smtClean="0"/>
              <a:pPr>
                <a:defRPr/>
              </a:pPr>
              <a:t>54</a:t>
            </a:fld>
            <a:endParaRPr lang="en-GB"/>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1840" y="251445"/>
            <a:ext cx="7920880" cy="349968"/>
          </a:xfrm>
          <a:prstGeom prst="rect">
            <a:avLst/>
          </a:prstGeom>
          <a:noFill/>
        </p:spPr>
        <p:txBody>
          <a:bodyPr wrap="square" rtlCol="0">
            <a:spAutoFit/>
          </a:bodyPr>
          <a:lstStyle/>
          <a:p>
            <a:r>
              <a:rPr lang="ru-RU" dirty="0" err="1" smtClean="0"/>
              <a:t>Мыщление</a:t>
            </a:r>
            <a:r>
              <a:rPr lang="ru-RU" dirty="0" smtClean="0"/>
              <a:t> - </a:t>
            </a:r>
            <a:r>
              <a:rPr lang="en-US" dirty="0" smtClean="0"/>
              <a:t>http://www.persev.ru/book/myshlenie</a:t>
            </a:r>
            <a:endParaRPr lang="ru-RU" dirty="0"/>
          </a:p>
        </p:txBody>
      </p:sp>
      <p:sp>
        <p:nvSpPr>
          <p:cNvPr id="3" name="Номер слайда 2"/>
          <p:cNvSpPr>
            <a:spLocks noGrp="1"/>
          </p:cNvSpPr>
          <p:nvPr>
            <p:ph type="sldNum" idx="12"/>
          </p:nvPr>
        </p:nvSpPr>
        <p:spPr/>
        <p:txBody>
          <a:bodyPr/>
          <a:lstStyle/>
          <a:p>
            <a:pPr>
              <a:defRPr/>
            </a:pPr>
            <a:fld id="{5B3C2506-B21D-4249-98F7-5EBB34377091}" type="slidenum">
              <a:rPr lang="en-GB" smtClean="0"/>
              <a:pPr>
                <a:defRPr/>
              </a:pPr>
              <a:t>55</a:t>
            </a:fld>
            <a:endParaRPr lang="en-GB"/>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7864" y="611485"/>
            <a:ext cx="4608512" cy="607602"/>
          </a:xfrm>
          <a:prstGeom prst="rect">
            <a:avLst/>
          </a:prstGeom>
          <a:noFill/>
        </p:spPr>
        <p:txBody>
          <a:bodyPr wrap="square" rtlCol="0">
            <a:spAutoFit/>
          </a:bodyPr>
          <a:lstStyle/>
          <a:p>
            <a:r>
              <a:rPr lang="ru-RU" dirty="0" smtClean="0"/>
              <a:t>Воображение - </a:t>
            </a:r>
            <a:r>
              <a:rPr lang="en-US" dirty="0" smtClean="0"/>
              <a:t>http://www.persev.ru/book/voobrazhenie</a:t>
            </a:r>
            <a:endParaRPr lang="ru-RU" dirty="0"/>
          </a:p>
        </p:txBody>
      </p:sp>
      <p:sp>
        <p:nvSpPr>
          <p:cNvPr id="3" name="Номер слайда 2"/>
          <p:cNvSpPr>
            <a:spLocks noGrp="1"/>
          </p:cNvSpPr>
          <p:nvPr>
            <p:ph type="sldNum" idx="12"/>
          </p:nvPr>
        </p:nvSpPr>
        <p:spPr/>
        <p:txBody>
          <a:bodyPr/>
          <a:lstStyle/>
          <a:p>
            <a:pPr>
              <a:defRPr/>
            </a:pPr>
            <a:fld id="{5B3C2506-B21D-4249-98F7-5EBB34377091}" type="slidenum">
              <a:rPr lang="en-GB" smtClean="0"/>
              <a:pPr>
                <a:defRPr/>
              </a:pPr>
              <a:t>56</a:t>
            </a:fld>
            <a:endParaRPr lang="en-GB"/>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1880" y="395461"/>
            <a:ext cx="6048672" cy="349968"/>
          </a:xfrm>
          <a:prstGeom prst="rect">
            <a:avLst/>
          </a:prstGeom>
          <a:noFill/>
        </p:spPr>
        <p:txBody>
          <a:bodyPr wrap="square" rtlCol="0">
            <a:spAutoFit/>
          </a:bodyPr>
          <a:lstStyle/>
          <a:p>
            <a:r>
              <a:rPr lang="ru-RU" dirty="0" smtClean="0"/>
              <a:t>Речь - </a:t>
            </a:r>
            <a:r>
              <a:rPr lang="en-US" dirty="0" smtClean="0"/>
              <a:t>http://www.persev.ru/book/rech</a:t>
            </a:r>
            <a:endParaRPr lang="ru-RU" dirty="0"/>
          </a:p>
        </p:txBody>
      </p:sp>
      <p:sp>
        <p:nvSpPr>
          <p:cNvPr id="3" name="Номер слайда 2"/>
          <p:cNvSpPr>
            <a:spLocks noGrp="1"/>
          </p:cNvSpPr>
          <p:nvPr>
            <p:ph type="sldNum" idx="12"/>
          </p:nvPr>
        </p:nvSpPr>
        <p:spPr/>
        <p:txBody>
          <a:bodyPr/>
          <a:lstStyle/>
          <a:p>
            <a:pPr>
              <a:defRPr/>
            </a:pPr>
            <a:fld id="{5B3C2506-B21D-4249-98F7-5EBB34377091}" type="slidenum">
              <a:rPr lang="en-GB" smtClean="0"/>
              <a:pPr>
                <a:defRPr/>
              </a:pPr>
              <a:t>57</a:t>
            </a:fld>
            <a:endParaRPr lang="en-GB"/>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06028" y="3604854"/>
            <a:ext cx="3668568" cy="349968"/>
          </a:xfrm>
          <a:prstGeom prst="rect">
            <a:avLst/>
          </a:prstGeom>
        </p:spPr>
        <p:txBody>
          <a:bodyPr wrap="none">
            <a:spAutoFit/>
          </a:bodyPr>
          <a:lstStyle/>
          <a:p>
            <a:r>
              <a:rPr lang="en-US" dirty="0" smtClean="0"/>
              <a:t>http://www.persev.ru/book/intellekt</a:t>
            </a:r>
            <a:endParaRPr lang="ru-RU" dirty="0"/>
          </a:p>
        </p:txBody>
      </p:sp>
      <p:sp>
        <p:nvSpPr>
          <p:cNvPr id="3" name="TextBox 2"/>
          <p:cNvSpPr txBox="1"/>
          <p:nvPr/>
        </p:nvSpPr>
        <p:spPr>
          <a:xfrm>
            <a:off x="1439912" y="899517"/>
            <a:ext cx="5040560" cy="349968"/>
          </a:xfrm>
          <a:prstGeom prst="rect">
            <a:avLst/>
          </a:prstGeom>
          <a:noFill/>
        </p:spPr>
        <p:txBody>
          <a:bodyPr wrap="square" rtlCol="0">
            <a:spAutoFit/>
          </a:bodyPr>
          <a:lstStyle/>
          <a:p>
            <a:r>
              <a:rPr lang="ru-RU" dirty="0" smtClean="0"/>
              <a:t>интеллект</a:t>
            </a:r>
            <a:endParaRPr lang="ru-RU" dirty="0"/>
          </a:p>
        </p:txBody>
      </p:sp>
      <p:sp>
        <p:nvSpPr>
          <p:cNvPr id="4" name="Номер слайда 3"/>
          <p:cNvSpPr>
            <a:spLocks noGrp="1"/>
          </p:cNvSpPr>
          <p:nvPr>
            <p:ph type="sldNum" idx="12"/>
          </p:nvPr>
        </p:nvSpPr>
        <p:spPr/>
        <p:txBody>
          <a:bodyPr/>
          <a:lstStyle/>
          <a:p>
            <a:pPr>
              <a:defRPr/>
            </a:pPr>
            <a:fld id="{5B3C2506-B21D-4249-98F7-5EBB34377091}" type="slidenum">
              <a:rPr lang="en-GB" smtClean="0"/>
              <a:pPr>
                <a:defRPr/>
              </a:pPr>
              <a:t>58</a:t>
            </a:fld>
            <a:endParaRPr lang="en-GB"/>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www.studfiles.ru/html/2706/294/html_QqK4N6LQA3.NUoN/htmlconvd-wPfH0K_html_m550ad88b.jpg"/>
          <p:cNvPicPr>
            <a:picLocks noChangeAspect="1" noChangeArrowheads="1"/>
          </p:cNvPicPr>
          <p:nvPr/>
        </p:nvPicPr>
        <p:blipFill>
          <a:blip r:embed="rId3" cstate="print"/>
          <a:srcRect/>
          <a:stretch>
            <a:fillRect/>
          </a:stretch>
        </p:blipFill>
        <p:spPr bwMode="auto">
          <a:xfrm>
            <a:off x="1727943" y="1619597"/>
            <a:ext cx="7022871" cy="4392488"/>
          </a:xfrm>
          <a:prstGeom prst="rect">
            <a:avLst/>
          </a:prstGeom>
          <a:noFill/>
        </p:spPr>
      </p:pic>
      <p:sp>
        <p:nvSpPr>
          <p:cNvPr id="3" name="TextBox 2"/>
          <p:cNvSpPr txBox="1"/>
          <p:nvPr/>
        </p:nvSpPr>
        <p:spPr>
          <a:xfrm>
            <a:off x="1439912" y="6372125"/>
            <a:ext cx="2808312" cy="607602"/>
          </a:xfrm>
          <a:prstGeom prst="rect">
            <a:avLst/>
          </a:prstGeom>
          <a:noFill/>
        </p:spPr>
        <p:txBody>
          <a:bodyPr wrap="square" rtlCol="0">
            <a:spAutoFit/>
          </a:bodyPr>
          <a:lstStyle/>
          <a:p>
            <a:r>
              <a:rPr lang="ru-RU" dirty="0" smtClean="0"/>
              <a:t>Модель мудрости. Источник: (</a:t>
            </a:r>
            <a:r>
              <a:rPr lang="ru-RU" dirty="0" err="1" smtClean="0"/>
              <a:t>Baltes</a:t>
            </a:r>
            <a:r>
              <a:rPr lang="ru-RU" dirty="0" smtClean="0"/>
              <a:t>, 1993)</a:t>
            </a:r>
            <a:endParaRPr lang="ru-RU" dirty="0"/>
          </a:p>
        </p:txBody>
      </p:sp>
      <p:sp>
        <p:nvSpPr>
          <p:cNvPr id="4" name="Номер слайда 3"/>
          <p:cNvSpPr>
            <a:spLocks noGrp="1"/>
          </p:cNvSpPr>
          <p:nvPr>
            <p:ph type="sldNum" idx="12"/>
          </p:nvPr>
        </p:nvSpPr>
        <p:spPr/>
        <p:txBody>
          <a:bodyPr/>
          <a:lstStyle/>
          <a:p>
            <a:pPr>
              <a:defRPr/>
            </a:pPr>
            <a:fld id="{5B3C2506-B21D-4249-98F7-5EBB34377091}" type="slidenum">
              <a:rPr lang="en-GB" smtClean="0"/>
              <a:pPr>
                <a:defRPr/>
              </a:pPr>
              <a:t>59</a:t>
            </a:fld>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bwMode="auto">
          <a:xfrm>
            <a:off x="2579414" y="922320"/>
            <a:ext cx="2063979" cy="761920"/>
          </a:xfrm>
          <a:prstGeom prst="rect">
            <a:avLst/>
          </a:prstGeom>
          <a:solidFill>
            <a:srgbClr val="9FE6FF"/>
          </a:solidFill>
          <a:ln w="9525" cap="flat" cmpd="sng" algn="ctr">
            <a:solidFill>
              <a:srgbClr val="0070C0"/>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defTabSz="449216"/>
            <a:endParaRPr lang="ru-RU" b="1" dirty="0">
              <a:latin typeface="Arial" charset="0"/>
              <a:cs typeface="Lucida Sans Unicode" charset="0"/>
            </a:endParaRPr>
          </a:p>
        </p:txBody>
      </p:sp>
      <p:sp>
        <p:nvSpPr>
          <p:cNvPr id="9" name="Прямоугольник 8"/>
          <p:cNvSpPr/>
          <p:nvPr/>
        </p:nvSpPr>
        <p:spPr bwMode="auto">
          <a:xfrm>
            <a:off x="356668" y="922320"/>
            <a:ext cx="2088232" cy="761918"/>
          </a:xfrm>
          <a:prstGeom prst="rect">
            <a:avLst/>
          </a:prstGeom>
          <a:solidFill>
            <a:srgbClr val="9FE6FF"/>
          </a:solidFill>
          <a:ln w="9525" cap="flat" cmpd="sng" algn="ctr">
            <a:solidFill>
              <a:srgbClr val="0070C0"/>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defTabSz="449216"/>
            <a:endParaRPr lang="ru-RU" b="1" dirty="0">
              <a:latin typeface="Arial" charset="0"/>
              <a:cs typeface="Lucida Sans Unicode" charset="0"/>
            </a:endParaRPr>
          </a:p>
        </p:txBody>
      </p:sp>
      <p:sp>
        <p:nvSpPr>
          <p:cNvPr id="2" name="TextBox 1"/>
          <p:cNvSpPr txBox="1"/>
          <p:nvPr/>
        </p:nvSpPr>
        <p:spPr>
          <a:xfrm>
            <a:off x="3600153" y="5940077"/>
            <a:ext cx="3744416" cy="1294321"/>
          </a:xfrm>
          <a:prstGeom prst="rect">
            <a:avLst/>
          </a:prstGeom>
          <a:noFill/>
        </p:spPr>
        <p:txBody>
          <a:bodyPr wrap="square" lIns="91430" tIns="45716" rIns="91430" bIns="45716" rtlCol="0">
            <a:spAutoFit/>
          </a:bodyPr>
          <a:lstStyle/>
          <a:p>
            <a:r>
              <a:rPr lang="ru-RU" sz="1200" b="1" dirty="0">
                <a:latin typeface="Calibri" pitchFamily="34" charset="0"/>
              </a:rPr>
              <a:t>Способности </a:t>
            </a:r>
            <a:r>
              <a:rPr lang="ru-RU" sz="1200" dirty="0">
                <a:latin typeface="Calibri" pitchFamily="34" charset="0"/>
              </a:rPr>
              <a:t>- это индивидуально-психологические особенности личности, обеспечивающие успех в деятельности, в общении и легкость овладения ими. </a:t>
            </a:r>
          </a:p>
          <a:p>
            <a:r>
              <a:rPr lang="ru-RU" sz="1200" b="1" dirty="0">
                <a:latin typeface="Calibri" pitchFamily="34" charset="0"/>
              </a:rPr>
              <a:t>Способности </a:t>
            </a:r>
            <a:r>
              <a:rPr lang="ru-RU" sz="1200" dirty="0">
                <a:latin typeface="Calibri" pitchFamily="34" charset="0"/>
              </a:rPr>
              <a:t>– это не знания, умения и навыки, имеющиеся у человека, но они обеспечивают их быстрое приобретение, фиксацию и эффективное практическое применение.</a:t>
            </a:r>
          </a:p>
        </p:txBody>
      </p:sp>
      <p:sp>
        <p:nvSpPr>
          <p:cNvPr id="4" name="TextBox 3"/>
          <p:cNvSpPr txBox="1"/>
          <p:nvPr/>
        </p:nvSpPr>
        <p:spPr>
          <a:xfrm>
            <a:off x="356667" y="207941"/>
            <a:ext cx="4896545" cy="779308"/>
          </a:xfrm>
          <a:prstGeom prst="rect">
            <a:avLst/>
          </a:prstGeom>
          <a:noFill/>
        </p:spPr>
        <p:txBody>
          <a:bodyPr wrap="square" lIns="91430" tIns="45716" rIns="91430" bIns="45716" rtlCol="0">
            <a:spAutoFit/>
          </a:bodyPr>
          <a:lstStyle/>
          <a:p>
            <a:r>
              <a:rPr lang="ru-RU" sz="2400" dirty="0">
                <a:latin typeface="Calibri" pitchFamily="34" charset="0"/>
                <a:ea typeface="+mj-ea"/>
                <a:cs typeface="+mj-cs"/>
              </a:rPr>
              <a:t>ИНДИВИДУАЛЬНЫЕ СПОСОБНОСТИ </a:t>
            </a:r>
            <a:r>
              <a:rPr lang="ru-RU" sz="2400" dirty="0" smtClean="0">
                <a:latin typeface="Calibri" pitchFamily="34" charset="0"/>
                <a:ea typeface="+mj-ea"/>
                <a:cs typeface="+mj-cs"/>
              </a:rPr>
              <a:t>                       К </a:t>
            </a:r>
            <a:r>
              <a:rPr lang="ru-RU" sz="2400" dirty="0">
                <a:latin typeface="Calibri" pitchFamily="34" charset="0"/>
                <a:ea typeface="+mj-ea"/>
                <a:cs typeface="+mj-cs"/>
              </a:rPr>
              <a:t>ОБУЧЕНИЮ</a:t>
            </a:r>
          </a:p>
        </p:txBody>
      </p:sp>
      <p:sp>
        <p:nvSpPr>
          <p:cNvPr id="5" name="TextBox 4"/>
          <p:cNvSpPr txBox="1"/>
          <p:nvPr/>
        </p:nvSpPr>
        <p:spPr>
          <a:xfrm>
            <a:off x="647825" y="1115541"/>
            <a:ext cx="1512168" cy="478777"/>
          </a:xfrm>
          <a:prstGeom prst="rect">
            <a:avLst/>
          </a:prstGeom>
          <a:noFill/>
        </p:spPr>
        <p:txBody>
          <a:bodyPr wrap="square" lIns="91430" tIns="45716" rIns="91430" bIns="45716" rtlCol="0">
            <a:spAutoFit/>
          </a:bodyPr>
          <a:lstStyle/>
          <a:p>
            <a:pPr algn="ctr"/>
            <a:r>
              <a:rPr lang="ru-RU" sz="1400" b="1" dirty="0">
                <a:latin typeface="Calibri" pitchFamily="34" charset="0"/>
              </a:rPr>
              <a:t>Природные </a:t>
            </a:r>
          </a:p>
          <a:p>
            <a:pPr algn="ctr"/>
            <a:r>
              <a:rPr lang="ru-RU" sz="1300" dirty="0">
                <a:latin typeface="Calibri" pitchFamily="34" charset="0"/>
              </a:rPr>
              <a:t>(естественные)</a:t>
            </a:r>
          </a:p>
        </p:txBody>
      </p:sp>
      <p:sp>
        <p:nvSpPr>
          <p:cNvPr id="6" name="TextBox 5"/>
          <p:cNvSpPr txBox="1"/>
          <p:nvPr/>
        </p:nvSpPr>
        <p:spPr>
          <a:xfrm>
            <a:off x="2658799" y="1001696"/>
            <a:ext cx="2093481" cy="693451"/>
          </a:xfrm>
          <a:prstGeom prst="rect">
            <a:avLst/>
          </a:prstGeom>
          <a:noFill/>
        </p:spPr>
        <p:txBody>
          <a:bodyPr wrap="square" lIns="91430" tIns="45716" rIns="91430" bIns="45716" rtlCol="0">
            <a:spAutoFit/>
          </a:bodyPr>
          <a:lstStyle/>
          <a:p>
            <a:pPr algn="ctr"/>
            <a:r>
              <a:rPr lang="ru-RU" sz="1400" b="1" dirty="0"/>
              <a:t>Специфические человеческие способности</a:t>
            </a:r>
            <a:endParaRPr lang="ru-RU" sz="1400" dirty="0">
              <a:latin typeface="Calibri" pitchFamily="34" charset="0"/>
            </a:endParaRPr>
          </a:p>
        </p:txBody>
      </p:sp>
      <p:sp>
        <p:nvSpPr>
          <p:cNvPr id="7" name="TextBox 6"/>
          <p:cNvSpPr txBox="1"/>
          <p:nvPr/>
        </p:nvSpPr>
        <p:spPr>
          <a:xfrm>
            <a:off x="277283" y="1716075"/>
            <a:ext cx="2222747" cy="1466034"/>
          </a:xfrm>
          <a:prstGeom prst="rect">
            <a:avLst/>
          </a:prstGeom>
          <a:noFill/>
        </p:spPr>
        <p:txBody>
          <a:bodyPr wrap="square" lIns="91430" tIns="45716" rIns="91430" bIns="45716" rtlCol="0">
            <a:spAutoFit/>
          </a:bodyPr>
          <a:lstStyle/>
          <a:p>
            <a:r>
              <a:rPr lang="ru-RU" sz="1200" dirty="0">
                <a:latin typeface="Calibri" pitchFamily="34" charset="0"/>
              </a:rPr>
              <a:t>В основном  биологически обусловлены и связаны с врожденными задатками и формирующиеся на их базе при наличии элементарного жизненного опыта через механизмы </a:t>
            </a:r>
            <a:r>
              <a:rPr lang="ru-RU" sz="1200" dirty="0" err="1">
                <a:latin typeface="Calibri" pitchFamily="34" charset="0"/>
              </a:rPr>
              <a:t>научения</a:t>
            </a:r>
            <a:r>
              <a:rPr lang="ru-RU" sz="1200" dirty="0">
                <a:latin typeface="Calibri" pitchFamily="34" charset="0"/>
              </a:rPr>
              <a:t> типа условно-рефлекторных связей</a:t>
            </a:r>
          </a:p>
        </p:txBody>
      </p:sp>
      <p:sp>
        <p:nvSpPr>
          <p:cNvPr id="8" name="TextBox 7"/>
          <p:cNvSpPr txBox="1"/>
          <p:nvPr/>
        </p:nvSpPr>
        <p:spPr>
          <a:xfrm>
            <a:off x="2579415" y="1716075"/>
            <a:ext cx="2165490" cy="779180"/>
          </a:xfrm>
          <a:prstGeom prst="rect">
            <a:avLst/>
          </a:prstGeom>
          <a:noFill/>
        </p:spPr>
        <p:txBody>
          <a:bodyPr wrap="square" lIns="91430" tIns="45716" rIns="91430" bIns="45716" rtlCol="0">
            <a:spAutoFit/>
          </a:bodyPr>
          <a:lstStyle/>
          <a:p>
            <a:r>
              <a:rPr lang="ru-RU" sz="1200" dirty="0">
                <a:latin typeface="Calibri" pitchFamily="34" charset="0"/>
              </a:rPr>
              <a:t>Имеют общественно-историческое происхождение и обеспечивают жизнь и развитие в социальной среде.</a:t>
            </a:r>
          </a:p>
        </p:txBody>
      </p:sp>
      <p:sp>
        <p:nvSpPr>
          <p:cNvPr id="14" name="TextBox 13"/>
          <p:cNvSpPr txBox="1"/>
          <p:nvPr/>
        </p:nvSpPr>
        <p:spPr>
          <a:xfrm>
            <a:off x="118515" y="3382960"/>
            <a:ext cx="1799952" cy="1838124"/>
          </a:xfrm>
          <a:prstGeom prst="rect">
            <a:avLst/>
          </a:prstGeom>
          <a:solidFill>
            <a:srgbClr val="FFFFB9"/>
          </a:solidFill>
        </p:spPr>
        <p:txBody>
          <a:bodyPr wrap="square" lIns="91430" tIns="45716" rIns="91430" bIns="45716" rtlCol="0">
            <a:spAutoFit/>
          </a:bodyPr>
          <a:lstStyle/>
          <a:p>
            <a:pPr algn="ctr"/>
            <a:r>
              <a:rPr lang="ru-RU" sz="1400" b="1" dirty="0">
                <a:latin typeface="Calibri" pitchFamily="34" charset="0"/>
              </a:rPr>
              <a:t>Общие</a:t>
            </a:r>
          </a:p>
          <a:p>
            <a:r>
              <a:rPr lang="ru-RU" sz="1200" dirty="0">
                <a:latin typeface="Calibri" pitchFamily="34" charset="0"/>
              </a:rPr>
              <a:t>определяют успехи человека в самых различных видах деятельности и общения (умственные,  развитые память и речь, точность и тонкость движений рук и т.д.)</a:t>
            </a:r>
          </a:p>
        </p:txBody>
      </p:sp>
      <p:sp>
        <p:nvSpPr>
          <p:cNvPr id="15" name="TextBox 14"/>
          <p:cNvSpPr txBox="1"/>
          <p:nvPr/>
        </p:nvSpPr>
        <p:spPr>
          <a:xfrm>
            <a:off x="1799952" y="3995862"/>
            <a:ext cx="1584176" cy="2868406"/>
          </a:xfrm>
          <a:prstGeom prst="rect">
            <a:avLst/>
          </a:prstGeom>
          <a:solidFill>
            <a:srgbClr val="FFFFB9"/>
          </a:solidFill>
        </p:spPr>
        <p:txBody>
          <a:bodyPr wrap="square" lIns="91430" tIns="45716" rIns="91430" bIns="45716" rtlCol="0">
            <a:spAutoFit/>
          </a:bodyPr>
          <a:lstStyle/>
          <a:p>
            <a:pPr algn="ctr"/>
            <a:r>
              <a:rPr lang="ru-RU" sz="1400" b="1" dirty="0">
                <a:latin typeface="Calibri" pitchFamily="34" charset="0"/>
              </a:rPr>
              <a:t>Специальные </a:t>
            </a:r>
          </a:p>
          <a:p>
            <a:r>
              <a:rPr lang="ru-RU" sz="1200" dirty="0" smtClean="0">
                <a:latin typeface="Calibri" pitchFamily="34" charset="0"/>
              </a:rPr>
              <a:t>Определяют </a:t>
            </a:r>
            <a:r>
              <a:rPr lang="ru-RU" sz="1200" dirty="0">
                <a:latin typeface="Calibri" pitchFamily="34" charset="0"/>
              </a:rPr>
              <a:t>успехи человека в отдельных видах деятельности и общения, где необходимы особого рода задатки и их развитие  (математические, технические, литературно-лингвистические, художественно-творческие, спортивные и т.д.)</a:t>
            </a:r>
          </a:p>
        </p:txBody>
      </p:sp>
      <p:sp>
        <p:nvSpPr>
          <p:cNvPr id="16" name="TextBox 15"/>
          <p:cNvSpPr txBox="1"/>
          <p:nvPr/>
        </p:nvSpPr>
        <p:spPr>
          <a:xfrm>
            <a:off x="3532020" y="4097340"/>
            <a:ext cx="1984595" cy="850931"/>
          </a:xfrm>
          <a:prstGeom prst="rect">
            <a:avLst/>
          </a:prstGeom>
          <a:solidFill>
            <a:srgbClr val="C0E399"/>
          </a:solidFill>
        </p:spPr>
        <p:txBody>
          <a:bodyPr wrap="square" lIns="91430" tIns="45716" rIns="91430" bIns="45716" rtlCol="0">
            <a:spAutoFit/>
          </a:bodyPr>
          <a:lstStyle/>
          <a:p>
            <a:pPr algn="ctr"/>
            <a:r>
              <a:rPr lang="ru-RU" sz="1400" b="1" dirty="0">
                <a:latin typeface="Calibri" pitchFamily="34" charset="0"/>
              </a:rPr>
              <a:t> Теоретические </a:t>
            </a:r>
          </a:p>
          <a:p>
            <a:r>
              <a:rPr lang="ru-RU" sz="1300" dirty="0">
                <a:latin typeface="Calibri" pitchFamily="34" charset="0"/>
              </a:rPr>
              <a:t>определяют склонность человека к абстрактно-логическому </a:t>
            </a:r>
            <a:r>
              <a:rPr lang="ru-RU" sz="1300" dirty="0" smtClean="0">
                <a:latin typeface="Calibri" pitchFamily="34" charset="0"/>
              </a:rPr>
              <a:t>мышлению</a:t>
            </a:r>
            <a:endParaRPr lang="ru-RU" sz="1300" dirty="0">
              <a:latin typeface="Calibri" pitchFamily="34" charset="0"/>
            </a:endParaRPr>
          </a:p>
        </p:txBody>
      </p:sp>
      <p:sp>
        <p:nvSpPr>
          <p:cNvPr id="17" name="TextBox 16"/>
          <p:cNvSpPr txBox="1"/>
          <p:nvPr/>
        </p:nvSpPr>
        <p:spPr>
          <a:xfrm>
            <a:off x="5516615" y="4097340"/>
            <a:ext cx="2222747" cy="850931"/>
          </a:xfrm>
          <a:prstGeom prst="rect">
            <a:avLst/>
          </a:prstGeom>
          <a:solidFill>
            <a:srgbClr val="C0E399"/>
          </a:solidFill>
        </p:spPr>
        <p:txBody>
          <a:bodyPr wrap="square" lIns="91430" tIns="45716" rIns="91430" bIns="45716" rtlCol="0">
            <a:spAutoFit/>
          </a:bodyPr>
          <a:lstStyle/>
          <a:p>
            <a:pPr algn="ctr"/>
            <a:r>
              <a:rPr lang="ru-RU" sz="1400" b="1" dirty="0">
                <a:latin typeface="Calibri" pitchFamily="34" charset="0"/>
              </a:rPr>
              <a:t>Практические </a:t>
            </a:r>
          </a:p>
          <a:p>
            <a:r>
              <a:rPr lang="ru-RU" sz="1300" dirty="0">
                <a:latin typeface="Calibri" pitchFamily="34" charset="0"/>
              </a:rPr>
              <a:t>лежат в основе  склонности  к конкретно-практическим </a:t>
            </a:r>
            <a:r>
              <a:rPr lang="ru-RU" sz="1300" dirty="0" smtClean="0">
                <a:latin typeface="Calibri" pitchFamily="34" charset="0"/>
              </a:rPr>
              <a:t>действиям</a:t>
            </a:r>
            <a:endParaRPr lang="ru-RU" sz="1300" dirty="0">
              <a:latin typeface="Calibri" pitchFamily="34" charset="0"/>
            </a:endParaRPr>
          </a:p>
        </p:txBody>
      </p:sp>
      <p:sp>
        <p:nvSpPr>
          <p:cNvPr id="20" name="TextBox 19"/>
          <p:cNvSpPr txBox="1"/>
          <p:nvPr/>
        </p:nvSpPr>
        <p:spPr>
          <a:xfrm>
            <a:off x="3770172" y="5526098"/>
            <a:ext cx="3744416" cy="435752"/>
          </a:xfrm>
          <a:prstGeom prst="rect">
            <a:avLst/>
          </a:prstGeom>
          <a:noFill/>
        </p:spPr>
        <p:txBody>
          <a:bodyPr wrap="square" lIns="91430" tIns="45716" rIns="91430" bIns="45716" rtlCol="0">
            <a:spAutoFit/>
          </a:bodyPr>
          <a:lstStyle/>
          <a:p>
            <a:pPr algn="ctr"/>
            <a:r>
              <a:rPr lang="ru-RU" sz="1200" b="1" dirty="0">
                <a:solidFill>
                  <a:srgbClr val="92D050"/>
                </a:solidFill>
              </a:rPr>
              <a:t>Сочетание этих способностей свойственно </a:t>
            </a:r>
            <a:r>
              <a:rPr lang="ru-RU" sz="1200" b="1" dirty="0" smtClean="0">
                <a:solidFill>
                  <a:srgbClr val="92D050"/>
                </a:solidFill>
              </a:rPr>
              <a:t>разносторонне </a:t>
            </a:r>
            <a:r>
              <a:rPr lang="ru-RU" sz="1200" b="1" dirty="0">
                <a:solidFill>
                  <a:srgbClr val="92D050"/>
                </a:solidFill>
              </a:rPr>
              <a:t>одаренным </a:t>
            </a:r>
            <a:r>
              <a:rPr lang="ru-RU" sz="1200" b="1" dirty="0" smtClean="0">
                <a:solidFill>
                  <a:srgbClr val="92D050"/>
                </a:solidFill>
              </a:rPr>
              <a:t>людям</a:t>
            </a:r>
            <a:endParaRPr lang="ru-RU" sz="1200" b="1" dirty="0">
              <a:solidFill>
                <a:srgbClr val="92D050"/>
              </a:solidFill>
            </a:endParaRPr>
          </a:p>
        </p:txBody>
      </p:sp>
      <p:sp>
        <p:nvSpPr>
          <p:cNvPr id="22" name="Правая фигурная скобка 21"/>
          <p:cNvSpPr/>
          <p:nvPr/>
        </p:nvSpPr>
        <p:spPr bwMode="auto">
          <a:xfrm rot="5400000">
            <a:off x="5347659" y="3313592"/>
            <a:ext cx="576064" cy="4048575"/>
          </a:xfrm>
          <a:prstGeom prst="rightBrace">
            <a:avLst/>
          </a:prstGeom>
          <a:noFill/>
          <a:ln w="28575" cap="flat" cmpd="sng" algn="ctr">
            <a:solidFill>
              <a:srgbClr val="C0E399"/>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defTabSz="449216"/>
            <a:endParaRPr lang="ru-RU" dirty="0">
              <a:latin typeface="Arial" charset="0"/>
              <a:cs typeface="Lucida Sans Unicode" charset="0"/>
            </a:endParaRPr>
          </a:p>
        </p:txBody>
      </p:sp>
      <p:sp>
        <p:nvSpPr>
          <p:cNvPr id="24" name="Стрелка влево 23"/>
          <p:cNvSpPr/>
          <p:nvPr/>
        </p:nvSpPr>
        <p:spPr bwMode="auto">
          <a:xfrm rot="18958835">
            <a:off x="1947308" y="3137753"/>
            <a:ext cx="1346990" cy="576064"/>
          </a:xfrm>
          <a:prstGeom prst="leftArrow">
            <a:avLst/>
          </a:prstGeom>
          <a:solidFill>
            <a:srgbClr val="FFFFB9"/>
          </a:solidFill>
          <a:ln w="9525" cap="flat" cmpd="sng" algn="ctr">
            <a:solidFill>
              <a:srgbClr val="FFC000"/>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defTabSz="449216"/>
            <a:endParaRPr lang="ru-RU" dirty="0">
              <a:latin typeface="Arial" charset="0"/>
              <a:cs typeface="Lucida Sans Unicode" charset="0"/>
            </a:endParaRPr>
          </a:p>
        </p:txBody>
      </p:sp>
      <p:sp>
        <p:nvSpPr>
          <p:cNvPr id="25" name="Стрелка влево 24"/>
          <p:cNvSpPr/>
          <p:nvPr/>
        </p:nvSpPr>
        <p:spPr bwMode="auto">
          <a:xfrm rot="14405429">
            <a:off x="3726321" y="3227660"/>
            <a:ext cx="1296917" cy="576064"/>
          </a:xfrm>
          <a:prstGeom prst="leftArrow">
            <a:avLst/>
          </a:prstGeom>
          <a:solidFill>
            <a:srgbClr val="C0E399"/>
          </a:solidFill>
          <a:ln w="9525" cap="flat" cmpd="sng" algn="ctr">
            <a:solidFill>
              <a:srgbClr val="92D050"/>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defTabSz="449216"/>
            <a:endParaRPr lang="ru-RU" dirty="0">
              <a:latin typeface="Arial" charset="0"/>
              <a:cs typeface="Lucida Sans Unicode" charset="0"/>
            </a:endParaRPr>
          </a:p>
        </p:txBody>
      </p:sp>
      <p:sp>
        <p:nvSpPr>
          <p:cNvPr id="26" name="TextBox 25"/>
          <p:cNvSpPr txBox="1"/>
          <p:nvPr/>
        </p:nvSpPr>
        <p:spPr>
          <a:xfrm>
            <a:off x="5472360" y="611487"/>
            <a:ext cx="1944216" cy="1494696"/>
          </a:xfrm>
          <a:prstGeom prst="rect">
            <a:avLst/>
          </a:prstGeom>
          <a:solidFill>
            <a:srgbClr val="FFE1FF"/>
          </a:solidFill>
        </p:spPr>
        <p:txBody>
          <a:bodyPr wrap="square" lIns="91430" tIns="45716" rIns="91430" bIns="45716" rtlCol="0">
            <a:spAutoFit/>
          </a:bodyPr>
          <a:lstStyle/>
          <a:p>
            <a:pPr algn="ctr"/>
            <a:r>
              <a:rPr lang="ru-RU" sz="1400" b="1" dirty="0">
                <a:latin typeface="Calibri" pitchFamily="34" charset="0"/>
              </a:rPr>
              <a:t>Учебные </a:t>
            </a:r>
          </a:p>
          <a:p>
            <a:r>
              <a:rPr lang="ru-RU" sz="1200" dirty="0">
                <a:latin typeface="Calibri" pitchFamily="34" charset="0"/>
              </a:rPr>
              <a:t>влияют на успешность педагогического воздействия, усвоение человеком знаний, умений, навыков, формирования качеств личности, и</a:t>
            </a:r>
          </a:p>
        </p:txBody>
      </p:sp>
      <p:sp>
        <p:nvSpPr>
          <p:cNvPr id="27" name="TextBox 26"/>
          <p:cNvSpPr txBox="1"/>
          <p:nvPr/>
        </p:nvSpPr>
        <p:spPr>
          <a:xfrm>
            <a:off x="7416577" y="611485"/>
            <a:ext cx="2160240" cy="1151269"/>
          </a:xfrm>
          <a:prstGeom prst="rect">
            <a:avLst/>
          </a:prstGeom>
          <a:solidFill>
            <a:srgbClr val="FFE1FF"/>
          </a:solidFill>
        </p:spPr>
        <p:txBody>
          <a:bodyPr wrap="square" lIns="91430" tIns="45716" rIns="91430" bIns="45716" rtlCol="0">
            <a:spAutoFit/>
          </a:bodyPr>
          <a:lstStyle/>
          <a:p>
            <a:pPr algn="ctr"/>
            <a:r>
              <a:rPr lang="ru-RU" sz="1400" b="1" dirty="0">
                <a:latin typeface="Calibri" pitchFamily="34" charset="0"/>
              </a:rPr>
              <a:t>Творческие </a:t>
            </a:r>
          </a:p>
          <a:p>
            <a:r>
              <a:rPr lang="ru-RU" sz="1200" dirty="0">
                <a:latin typeface="Calibri" pitchFamily="34" charset="0"/>
              </a:rPr>
              <a:t>Связаны с успешностью в создании произведений материальной и духовной культуры, новых идей, открытий, изобретений</a:t>
            </a:r>
          </a:p>
        </p:txBody>
      </p:sp>
      <p:sp>
        <p:nvSpPr>
          <p:cNvPr id="28" name="Стрелка влево 27"/>
          <p:cNvSpPr/>
          <p:nvPr/>
        </p:nvSpPr>
        <p:spPr bwMode="auto">
          <a:xfrm rot="9193807">
            <a:off x="4681641" y="1482207"/>
            <a:ext cx="861000" cy="576064"/>
          </a:xfrm>
          <a:prstGeom prst="leftArrow">
            <a:avLst/>
          </a:prstGeom>
          <a:solidFill>
            <a:srgbClr val="FFE1FF"/>
          </a:solidFill>
          <a:ln w="9525" cap="flat" cmpd="sng" algn="ctr">
            <a:solidFill>
              <a:srgbClr val="C00000"/>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defTabSz="449216"/>
            <a:endParaRPr lang="ru-RU" dirty="0">
              <a:latin typeface="Arial" charset="0"/>
              <a:cs typeface="Lucida Sans Unicode" charset="0"/>
            </a:endParaRPr>
          </a:p>
        </p:txBody>
      </p:sp>
      <p:sp>
        <p:nvSpPr>
          <p:cNvPr id="30" name="TextBox 29"/>
          <p:cNvSpPr txBox="1"/>
          <p:nvPr/>
        </p:nvSpPr>
        <p:spPr>
          <a:xfrm>
            <a:off x="7501211" y="2351079"/>
            <a:ext cx="2143363" cy="636128"/>
          </a:xfrm>
          <a:prstGeom prst="rect">
            <a:avLst/>
          </a:prstGeom>
          <a:solidFill>
            <a:schemeClr val="accent6">
              <a:lumMod val="20000"/>
              <a:lumOff val="80000"/>
            </a:schemeClr>
          </a:solidFill>
        </p:spPr>
        <p:txBody>
          <a:bodyPr wrap="square" lIns="91430" tIns="45716" rIns="91430" bIns="45716" rtlCol="0">
            <a:spAutoFit/>
          </a:bodyPr>
          <a:lstStyle/>
          <a:p>
            <a:pPr algn="ctr"/>
            <a:r>
              <a:rPr lang="ru-RU" sz="1400" b="1" dirty="0">
                <a:latin typeface="Calibri" pitchFamily="34" charset="0"/>
              </a:rPr>
              <a:t>Коммуникативные</a:t>
            </a:r>
          </a:p>
          <a:p>
            <a:r>
              <a:rPr lang="ru-RU" sz="1200" dirty="0">
                <a:latin typeface="Calibri" pitchFamily="34" charset="0"/>
              </a:rPr>
              <a:t>Общение и взаимодействие с людьми</a:t>
            </a:r>
          </a:p>
        </p:txBody>
      </p:sp>
      <p:sp>
        <p:nvSpPr>
          <p:cNvPr id="31" name="TextBox 30"/>
          <p:cNvSpPr txBox="1"/>
          <p:nvPr/>
        </p:nvSpPr>
        <p:spPr>
          <a:xfrm>
            <a:off x="5437233" y="2351079"/>
            <a:ext cx="2063979" cy="1523358"/>
          </a:xfrm>
          <a:prstGeom prst="rect">
            <a:avLst/>
          </a:prstGeom>
          <a:solidFill>
            <a:schemeClr val="accent6">
              <a:lumMod val="20000"/>
              <a:lumOff val="80000"/>
            </a:schemeClr>
          </a:solidFill>
        </p:spPr>
        <p:txBody>
          <a:bodyPr wrap="square" lIns="91430" tIns="45716" rIns="91430" bIns="45716" rtlCol="0">
            <a:spAutoFit/>
          </a:bodyPr>
          <a:lstStyle/>
          <a:p>
            <a:pPr algn="ctr"/>
            <a:r>
              <a:rPr lang="ru-RU" sz="1400" b="1" dirty="0" err="1">
                <a:latin typeface="Calibri" pitchFamily="34" charset="0"/>
              </a:rPr>
              <a:t>Предметно-деятельностные</a:t>
            </a:r>
            <a:r>
              <a:rPr lang="ru-RU" sz="1400" b="1" dirty="0">
                <a:latin typeface="Calibri" pitchFamily="34" charset="0"/>
              </a:rPr>
              <a:t> </a:t>
            </a:r>
          </a:p>
          <a:p>
            <a:r>
              <a:rPr lang="ru-RU" sz="1200" dirty="0">
                <a:latin typeface="Calibri" pitchFamily="34" charset="0"/>
              </a:rPr>
              <a:t>связаны со взаимодействием с природой, техникой, знаковой информацией, художественными образами и т.д.</a:t>
            </a:r>
          </a:p>
        </p:txBody>
      </p:sp>
      <p:sp>
        <p:nvSpPr>
          <p:cNvPr id="32" name="Стрелка влево 31"/>
          <p:cNvSpPr/>
          <p:nvPr/>
        </p:nvSpPr>
        <p:spPr bwMode="auto">
          <a:xfrm rot="12498165">
            <a:off x="4651012" y="2433879"/>
            <a:ext cx="829435" cy="576064"/>
          </a:xfrm>
          <a:prstGeom prst="leftArrow">
            <a:avLst/>
          </a:prstGeom>
          <a:solidFill>
            <a:schemeClr val="accent6">
              <a:lumMod val="20000"/>
              <a:lumOff val="80000"/>
            </a:schemeClr>
          </a:solidFill>
          <a:ln w="9525" cap="flat" cmpd="sng" algn="ctr">
            <a:solidFill>
              <a:srgbClr val="9900FF"/>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defTabSz="449216"/>
            <a:endParaRPr lang="ru-RU" dirty="0">
              <a:latin typeface="Arial" charset="0"/>
              <a:cs typeface="Lucida Sans Unicode" charset="0"/>
            </a:endParaRPr>
          </a:p>
        </p:txBody>
      </p:sp>
      <p:sp>
        <p:nvSpPr>
          <p:cNvPr id="33" name="TextBox 32"/>
          <p:cNvSpPr txBox="1"/>
          <p:nvPr/>
        </p:nvSpPr>
        <p:spPr>
          <a:xfrm>
            <a:off x="7739362" y="3382960"/>
            <a:ext cx="2053478" cy="1981175"/>
          </a:xfrm>
          <a:prstGeom prst="rect">
            <a:avLst/>
          </a:prstGeom>
          <a:noFill/>
        </p:spPr>
        <p:txBody>
          <a:bodyPr wrap="square" lIns="91430" tIns="45716" rIns="91430" bIns="45716" rtlCol="0">
            <a:spAutoFit/>
          </a:bodyPr>
          <a:lstStyle/>
          <a:p>
            <a:r>
              <a:rPr lang="ru-RU" sz="1200" b="1" dirty="0">
                <a:latin typeface="Calibri" pitchFamily="34" charset="0"/>
              </a:rPr>
              <a:t>Задатки</a:t>
            </a:r>
            <a:r>
              <a:rPr lang="ru-RU" sz="1200" dirty="0">
                <a:latin typeface="Calibri" pitchFamily="34" charset="0"/>
              </a:rPr>
              <a:t> - это некоторые генетические детерминированные (врожденные) анатомо-физиологические особенности нервной системы, составляющие индивидуально-природную основу (предпосылку) формирования и развития способностей.</a:t>
            </a:r>
          </a:p>
        </p:txBody>
      </p:sp>
      <p:sp>
        <p:nvSpPr>
          <p:cNvPr id="34" name="Половина рамки 33"/>
          <p:cNvSpPr/>
          <p:nvPr/>
        </p:nvSpPr>
        <p:spPr bwMode="auto">
          <a:xfrm>
            <a:off x="7580594" y="3224210"/>
            <a:ext cx="504056" cy="576064"/>
          </a:xfrm>
          <a:prstGeom prst="halfFram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defTabSz="449216"/>
            <a:endParaRPr lang="ru-RU" dirty="0">
              <a:latin typeface="Arial" charset="0"/>
              <a:cs typeface="Lucida Sans Unicode" charset="0"/>
            </a:endParaRPr>
          </a:p>
        </p:txBody>
      </p:sp>
      <p:sp>
        <p:nvSpPr>
          <p:cNvPr id="35" name="Половина рамки 34"/>
          <p:cNvSpPr/>
          <p:nvPr/>
        </p:nvSpPr>
        <p:spPr bwMode="auto">
          <a:xfrm>
            <a:off x="3456136" y="5796061"/>
            <a:ext cx="504056" cy="576064"/>
          </a:xfrm>
          <a:prstGeom prst="halfFram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30" tIns="45716" rIns="91430" bIns="45716" numCol="1" rtlCol="0" anchor="t" anchorCtr="0" compatLnSpc="1">
            <a:prstTxWarp prst="textNoShape">
              <a:avLst/>
            </a:prstTxWarp>
          </a:bodyPr>
          <a:lstStyle/>
          <a:p>
            <a:pPr defTabSz="449216"/>
            <a:endParaRPr lang="ru-RU" dirty="0">
              <a:latin typeface="Arial" charset="0"/>
              <a:cs typeface="Lucida Sans Unicode" charset="0"/>
            </a:endParaRPr>
          </a:p>
        </p:txBody>
      </p:sp>
      <p:sp>
        <p:nvSpPr>
          <p:cNvPr id="36" name="TextBox 35"/>
          <p:cNvSpPr txBox="1"/>
          <p:nvPr/>
        </p:nvSpPr>
        <p:spPr>
          <a:xfrm>
            <a:off x="7128545" y="5580037"/>
            <a:ext cx="2736551" cy="1738353"/>
          </a:xfrm>
          <a:prstGeom prst="rect">
            <a:avLst/>
          </a:prstGeom>
          <a:noFill/>
        </p:spPr>
        <p:txBody>
          <a:bodyPr wrap="square" lIns="91430" tIns="45716" rIns="91430" bIns="45716" rtlCol="0">
            <a:spAutoFit/>
          </a:bodyPr>
          <a:lstStyle/>
          <a:p>
            <a:pPr lvl="1"/>
            <a:r>
              <a:rPr lang="ru-RU" sz="1300" b="1" dirty="0">
                <a:solidFill>
                  <a:srgbClr val="C00000"/>
                </a:solidFill>
                <a:latin typeface="Calibri" pitchFamily="34" charset="0"/>
              </a:rPr>
              <a:t>1. Развитие способностей идет в процессе жизни, их формированию помогают  среда  и воспитание. </a:t>
            </a:r>
          </a:p>
          <a:p>
            <a:pPr lvl="1"/>
            <a:r>
              <a:rPr lang="ru-RU" sz="1300" b="1" dirty="0">
                <a:solidFill>
                  <a:srgbClr val="C00000"/>
                </a:solidFill>
                <a:latin typeface="Calibri" pitchFamily="34" charset="0"/>
              </a:rPr>
              <a:t>2. Важным моментом  в развитии способностей  у детей является комплексность.</a:t>
            </a:r>
          </a:p>
          <a:p>
            <a:endParaRPr lang="ru-RU" sz="1200" dirty="0"/>
          </a:p>
        </p:txBody>
      </p:sp>
      <p:sp>
        <p:nvSpPr>
          <p:cNvPr id="37" name="TextBox 36"/>
          <p:cNvSpPr txBox="1"/>
          <p:nvPr/>
        </p:nvSpPr>
        <p:spPr>
          <a:xfrm>
            <a:off x="118517" y="5436022"/>
            <a:ext cx="1681436" cy="1953091"/>
          </a:xfrm>
          <a:prstGeom prst="rect">
            <a:avLst/>
          </a:prstGeom>
          <a:noFill/>
        </p:spPr>
        <p:txBody>
          <a:bodyPr wrap="square" lIns="91430" tIns="45716" rIns="91430" bIns="45716" rtlCol="0">
            <a:spAutoFit/>
          </a:bodyPr>
          <a:lstStyle/>
          <a:p>
            <a:r>
              <a:rPr lang="ru-RU" sz="1300" b="1" dirty="0">
                <a:solidFill>
                  <a:srgbClr val="C00000"/>
                </a:solidFill>
                <a:latin typeface="Calibri" pitchFamily="34" charset="0"/>
              </a:rPr>
              <a:t>Развитие общих способностей человека предполагает развитие его познавательных процессов памяти, восприятия, мышления, воображения</a:t>
            </a:r>
            <a:r>
              <a:rPr lang="ru-RU" sz="1300" b="1" dirty="0" smtClean="0">
                <a:solidFill>
                  <a:srgbClr val="C00000"/>
                </a:solidFill>
                <a:latin typeface="Calibri" pitchFamily="34" charset="0"/>
              </a:rPr>
              <a:t>.</a:t>
            </a:r>
            <a:endParaRPr lang="ru-RU" sz="1200" b="1" dirty="0">
              <a:solidFill>
                <a:srgbClr val="C00000"/>
              </a:solidFill>
              <a:latin typeface="Calibri" pitchFamily="34" charset="0"/>
            </a:endParaRPr>
          </a:p>
        </p:txBody>
      </p:sp>
      <p:sp>
        <p:nvSpPr>
          <p:cNvPr id="38" name="TextBox 37"/>
          <p:cNvSpPr txBox="1"/>
          <p:nvPr/>
        </p:nvSpPr>
        <p:spPr>
          <a:xfrm>
            <a:off x="1706193" y="7314681"/>
            <a:ext cx="4104456" cy="235441"/>
          </a:xfrm>
          <a:prstGeom prst="rect">
            <a:avLst/>
          </a:prstGeom>
          <a:noFill/>
        </p:spPr>
        <p:txBody>
          <a:bodyPr wrap="square" lIns="91430" tIns="45716" rIns="91430" bIns="45716" rtlCol="0">
            <a:spAutoFit/>
          </a:bodyPr>
          <a:lstStyle/>
          <a:p>
            <a:r>
              <a:rPr lang="ru-RU" sz="1000" i="1" dirty="0">
                <a:latin typeface="Calibri" pitchFamily="34" charset="0"/>
              </a:rPr>
              <a:t>Источники: «Основы психологии» под ред.Л.Д. Столяренко, 1997 </a:t>
            </a:r>
            <a:r>
              <a:rPr lang="ru-RU" sz="1000" i="1" dirty="0" smtClean="0">
                <a:latin typeface="Calibri" pitchFamily="34" charset="0"/>
              </a:rPr>
              <a:t> </a:t>
            </a:r>
            <a:endParaRPr lang="ru-RU" sz="1000" i="1" dirty="0">
              <a:latin typeface="Calibri" pitchFamily="34" charset="0"/>
            </a:endParaRPr>
          </a:p>
        </p:txBody>
      </p:sp>
      <p:sp>
        <p:nvSpPr>
          <p:cNvPr id="39" name="Номер слайда 38"/>
          <p:cNvSpPr>
            <a:spLocks noGrp="1"/>
          </p:cNvSpPr>
          <p:nvPr>
            <p:ph type="sldNum" idx="12"/>
          </p:nvPr>
        </p:nvSpPr>
        <p:spPr>
          <a:xfrm>
            <a:off x="7416576" y="7040563"/>
            <a:ext cx="2346325" cy="519113"/>
          </a:xfrm>
        </p:spPr>
        <p:txBody>
          <a:bodyPr/>
          <a:lstStyle/>
          <a:p>
            <a:pPr>
              <a:defRPr/>
            </a:pPr>
            <a:fld id="{5B3C2506-B21D-4249-98F7-5EBB34377091}" type="slidenum">
              <a:rPr lang="en-GB" smtClean="0"/>
              <a:pPr>
                <a:defRPr/>
              </a:pPr>
              <a:t>6</a:t>
            </a:fld>
            <a:endParaRPr lang="en-GB"/>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2039938" y="779463"/>
            <a:ext cx="6000750" cy="6000750"/>
          </a:xfrm>
          <a:prstGeom prst="rect">
            <a:avLst/>
          </a:prstGeom>
          <a:noFill/>
          <a:ln w="9525">
            <a:noFill/>
            <a:miter lim="800000"/>
            <a:headEnd/>
            <a:tailEnd/>
          </a:ln>
        </p:spPr>
      </p:pic>
      <p:sp>
        <p:nvSpPr>
          <p:cNvPr id="7" name="Номер слайда 6"/>
          <p:cNvSpPr>
            <a:spLocks noGrp="1"/>
          </p:cNvSpPr>
          <p:nvPr>
            <p:ph type="sldNum" idx="12"/>
          </p:nvPr>
        </p:nvSpPr>
        <p:spPr/>
        <p:txBody>
          <a:bodyPr/>
          <a:lstStyle/>
          <a:p>
            <a:pPr>
              <a:defRPr/>
            </a:pPr>
            <a:fld id="{5B3C2506-B21D-4249-98F7-5EBB34377091}" type="slidenum">
              <a:rPr lang="en-GB" smtClean="0"/>
              <a:pPr>
                <a:defRPr/>
              </a:pPr>
              <a:t>60</a:t>
            </a:fld>
            <a:endParaRPr lang="en-GB"/>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poznaisebya.com/psylib/books/obuhl01/000/img01.gif"/>
          <p:cNvPicPr>
            <a:picLocks noChangeAspect="1" noChangeArrowheads="1"/>
          </p:cNvPicPr>
          <p:nvPr/>
        </p:nvPicPr>
        <p:blipFill>
          <a:blip r:embed="rId2" cstate="print"/>
          <a:srcRect/>
          <a:stretch>
            <a:fillRect/>
          </a:stretch>
        </p:blipFill>
        <p:spPr bwMode="auto">
          <a:xfrm>
            <a:off x="791840" y="395461"/>
            <a:ext cx="5472608" cy="6044191"/>
          </a:xfrm>
          <a:prstGeom prst="rect">
            <a:avLst/>
          </a:prstGeom>
          <a:noFill/>
        </p:spPr>
      </p:pic>
      <p:sp>
        <p:nvSpPr>
          <p:cNvPr id="3" name="Номер слайда 2"/>
          <p:cNvSpPr>
            <a:spLocks noGrp="1"/>
          </p:cNvSpPr>
          <p:nvPr>
            <p:ph type="sldNum" idx="12"/>
          </p:nvPr>
        </p:nvSpPr>
        <p:spPr/>
        <p:txBody>
          <a:bodyPr/>
          <a:lstStyle/>
          <a:p>
            <a:pPr>
              <a:defRPr/>
            </a:pPr>
            <a:fld id="{5B3C2506-B21D-4249-98F7-5EBB34377091}" type="slidenum">
              <a:rPr lang="en-GB" smtClean="0"/>
              <a:pPr>
                <a:defRPr/>
              </a:pPr>
              <a:t>61</a:t>
            </a:fld>
            <a:endParaRPr lang="en-GB"/>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9872" y="899517"/>
            <a:ext cx="5688632" cy="1638141"/>
          </a:xfrm>
          <a:prstGeom prst="rect">
            <a:avLst/>
          </a:prstGeom>
          <a:noFill/>
        </p:spPr>
        <p:txBody>
          <a:bodyPr wrap="square" rtlCol="0">
            <a:spAutoFit/>
          </a:bodyPr>
          <a:lstStyle/>
          <a:p>
            <a:r>
              <a:rPr lang="ru-RU" dirty="0" smtClean="0"/>
              <a:t>Когнитивная наука в наибольшей степени выступает сегодня интегратором психологического знания. Не случайно во многих западных университетах курс когнитивной психологии даже заменил традиционный курс общей психологии.</a:t>
            </a:r>
          </a:p>
          <a:p>
            <a:endParaRPr lang="ru-RU" dirty="0"/>
          </a:p>
        </p:txBody>
      </p:sp>
      <p:sp>
        <p:nvSpPr>
          <p:cNvPr id="3" name="Номер слайда 2"/>
          <p:cNvSpPr>
            <a:spLocks noGrp="1"/>
          </p:cNvSpPr>
          <p:nvPr>
            <p:ph type="sldNum" idx="12"/>
          </p:nvPr>
        </p:nvSpPr>
        <p:spPr/>
        <p:txBody>
          <a:bodyPr/>
          <a:lstStyle/>
          <a:p>
            <a:pPr>
              <a:defRPr/>
            </a:pPr>
            <a:fld id="{5B3C2506-B21D-4249-98F7-5EBB34377091}" type="slidenum">
              <a:rPr lang="en-GB" smtClean="0"/>
              <a:pPr>
                <a:defRPr/>
              </a:pPr>
              <a:t>62</a:t>
            </a:fld>
            <a:endParaRPr lang="en-GB"/>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3848" y="1115541"/>
            <a:ext cx="3240360" cy="349968"/>
          </a:xfrm>
          <a:prstGeom prst="rect">
            <a:avLst/>
          </a:prstGeom>
          <a:noFill/>
        </p:spPr>
        <p:txBody>
          <a:bodyPr wrap="square" rtlCol="0">
            <a:spAutoFit/>
          </a:bodyPr>
          <a:lstStyle/>
          <a:p>
            <a:r>
              <a:rPr lang="ru-RU" b="1" dirty="0" smtClean="0">
                <a:hlinkClick r:id="rId3"/>
              </a:rPr>
              <a:t>ВИДЕО - Бихевиоризм</a:t>
            </a:r>
            <a:endParaRPr lang="ru-RU" b="1" dirty="0"/>
          </a:p>
        </p:txBody>
      </p:sp>
      <p:sp>
        <p:nvSpPr>
          <p:cNvPr id="3" name="Номер слайда 2"/>
          <p:cNvSpPr>
            <a:spLocks noGrp="1"/>
          </p:cNvSpPr>
          <p:nvPr>
            <p:ph type="sldNum" idx="12"/>
          </p:nvPr>
        </p:nvSpPr>
        <p:spPr/>
        <p:txBody>
          <a:bodyPr/>
          <a:lstStyle/>
          <a:p>
            <a:pPr>
              <a:defRPr/>
            </a:pPr>
            <a:fld id="{5B3C2506-B21D-4249-98F7-5EBB34377091}" type="slidenum">
              <a:rPr lang="en-GB" smtClean="0"/>
              <a:pPr>
                <a:defRPr/>
              </a:pPr>
              <a:t>63</a:t>
            </a:fld>
            <a:endParaRPr lang="en-GB"/>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Колберг</a:t>
            </a:r>
            <a:endParaRPr lang="ru-RU" dirty="0"/>
          </a:p>
        </p:txBody>
      </p:sp>
      <p:sp>
        <p:nvSpPr>
          <p:cNvPr id="3" name="Содержимое 2"/>
          <p:cNvSpPr>
            <a:spLocks noGrp="1"/>
          </p:cNvSpPr>
          <p:nvPr>
            <p:ph idx="1"/>
          </p:nvPr>
        </p:nvSpPr>
        <p:spPr/>
        <p:txBody>
          <a:bodyPr/>
          <a:lstStyle/>
          <a:p>
            <a:endParaRPr lang="ru-RU"/>
          </a:p>
        </p:txBody>
      </p:sp>
      <p:sp>
        <p:nvSpPr>
          <p:cNvPr id="4" name="TextBox 3"/>
          <p:cNvSpPr txBox="1"/>
          <p:nvPr/>
        </p:nvSpPr>
        <p:spPr>
          <a:xfrm>
            <a:off x="-7273056" y="-756667"/>
            <a:ext cx="3528392" cy="35388277"/>
          </a:xfrm>
          <a:prstGeom prst="rect">
            <a:avLst/>
          </a:prstGeom>
          <a:noFill/>
        </p:spPr>
        <p:txBody>
          <a:bodyPr wrap="square" rtlCol="0">
            <a:spAutoFit/>
          </a:bodyPr>
          <a:lstStyle/>
          <a:p>
            <a:r>
              <a:rPr lang="ru-RU" dirty="0" smtClean="0"/>
              <a:t>Теория нравственного развития Лоренса </a:t>
            </a:r>
            <a:r>
              <a:rPr lang="ru-RU" dirty="0" err="1" smtClean="0"/>
              <a:t>Колберга</a:t>
            </a:r>
            <a:r>
              <a:rPr lang="ru-RU" dirty="0" smtClean="0"/>
              <a:t>. Фрейд считал, что </a:t>
            </a:r>
            <a:r>
              <a:rPr lang="ru-RU" dirty="0" err="1" smtClean="0"/>
              <a:t>Суперэго</a:t>
            </a:r>
            <a:r>
              <a:rPr lang="ru-RU" dirty="0" smtClean="0"/>
              <a:t> осуществляет нравственную функцию, поощряет и наказывает Эго за его поступки. Гарвардский психолог Лоренс </a:t>
            </a:r>
            <a:r>
              <a:rPr lang="ru-RU" dirty="0" err="1" smtClean="0"/>
              <a:t>Колберг</a:t>
            </a:r>
            <a:r>
              <a:rPr lang="ru-RU" dirty="0" smtClean="0"/>
              <a:t> (1963), придававший большое значение нравственному развитию детей, разработал еще один подход к проблеме, в котором чувствуется сильное влияние теории Ж. Пиаже. Л. </a:t>
            </a:r>
            <a:r>
              <a:rPr lang="ru-RU" dirty="0" err="1" smtClean="0"/>
              <a:t>Колберг</a:t>
            </a:r>
            <a:r>
              <a:rPr lang="ru-RU" dirty="0" smtClean="0"/>
              <a:t> выделил шесть стадий нравственного развития личности, которые сменяют одна другую в строгой последовательности аналогично познавательным стадиям у Пиаже. Переход от одной стадии к другой происходит в результате совершенствования когнитивных навыков и способности к сопереживанию (эмпатии). В отличие от Ж. Пиаже Л. </a:t>
            </a:r>
            <a:r>
              <a:rPr lang="ru-RU" dirty="0" err="1" smtClean="0"/>
              <a:t>Колберг</a:t>
            </a:r>
            <a:r>
              <a:rPr lang="ru-RU" dirty="0" smtClean="0"/>
              <a:t> не связывает периоды нравственного развития личности с определенным возрастом. В то время как большинство людей достигают по крайней мере третьей стадии, некоторые на всю жизнь остаются нравственно незрелыми. Две первые стадии относятся к детям, которые еще не усвоили понятий о хорошем и плохом. Они стремятся избежать наказания (первая стадия) или заслужить поощрение (вторая стадия). На третьей стадии люди отчетливо осознают мнения других и стремятся действовать так, чтобы завоевать их одобрение. Хотя на данной стадии начинают формироваться собственные понятия о хорошем и плохом, люди в основном стремятся приспосабливаться к окружающим, чтобы заслужить социальное одобрение. На четвертой стадии люди осознают интересы общества и правила поведения в нем. Именно на этой стадии формируется нравственное сознание: человек, которому кассир дал слишком много сдачи, возвращает ее, потому что "это правильно". Как считает Л. </a:t>
            </a:r>
            <a:r>
              <a:rPr lang="ru-RU" dirty="0" err="1" smtClean="0"/>
              <a:t>Колберг</a:t>
            </a:r>
            <a:r>
              <a:rPr lang="ru-RU" dirty="0" smtClean="0"/>
              <a:t>, на последних двух стадиях люди способны совершать высоконравственные поступки независимо от общепринятых ценностей. На пятой стадии люди осмысливают возможные противоречия между различными нравственными убеждениями. На этой стадии они способны делать обобщения, представлять себе, что произойдет, если все будут поступать определенным образом. Так формируются собственные суждения личности о том, что такое "хорошо" и что такое "плохо". Например, нельзя обманывать налоговое управление, ведь если бы все так поступали, наша экономическая система развалилась бы. Но в некоторых случаях может быть оправдана "ложь во спасение", щадящая чувства другого человека. На шестой стадии у людей формируются собственное этическое чувство, универсальные и последовательные нравственные принципы. Такие люди лишены эгоцентризма; они предъявляют к себе такие же требования, как и к любому другому человеку. Наверное, Махатма Ганди, Иисус Христос, Мартин Лютер Кинг и были мыслителями, достигшими этой высшей стадии нравственного развития. Экспериментальные исследования выявили некоторые недостатки теории Л. </a:t>
            </a:r>
            <a:r>
              <a:rPr lang="ru-RU" dirty="0" err="1" smtClean="0"/>
              <a:t>Колберга</a:t>
            </a:r>
            <a:r>
              <a:rPr lang="ru-RU" dirty="0" smtClean="0"/>
              <a:t>. Поведение людей часто не вполне соответствует той или иной стадии: даже находясь на одной и той же стадии, они могут вести себя по-разному в сходных ситуациях. Кроме того, возникли вопросы относительно шестой стадии развития личности: правомерно ли считать, что несколько выдающихся деятелей в истории человечества достигли какого-то особого уровня развития своей личности? Быть может, дело скорее в том, что они явились на определенном историческом этапе, когда их идеи обрели особое значение. Однако, несмотря на критику, труд Л. </a:t>
            </a:r>
            <a:r>
              <a:rPr lang="ru-RU" dirty="0" err="1" smtClean="0"/>
              <a:t>Колберга</a:t>
            </a:r>
            <a:r>
              <a:rPr lang="ru-RU" dirty="0" smtClean="0"/>
              <a:t> обогатил наше понимание развития нравственности.- Подробнее на </a:t>
            </a:r>
            <a:r>
              <a:rPr lang="ru-RU" dirty="0" err="1" smtClean="0"/>
              <a:t>Referatwork.ru</a:t>
            </a:r>
            <a:r>
              <a:rPr lang="ru-RU" dirty="0" smtClean="0"/>
              <a:t>: </a:t>
            </a:r>
            <a:r>
              <a:rPr lang="ru-RU" dirty="0" smtClean="0">
                <a:hlinkClick r:id="rId2"/>
              </a:rPr>
              <a:t>http://referatwork.ru/psy_lichnost/section-8.html</a:t>
            </a:r>
            <a:endParaRPr lang="ru-RU" dirty="0"/>
          </a:p>
        </p:txBody>
      </p:sp>
      <p:sp>
        <p:nvSpPr>
          <p:cNvPr id="5" name="Номер слайда 4"/>
          <p:cNvSpPr>
            <a:spLocks noGrp="1"/>
          </p:cNvSpPr>
          <p:nvPr>
            <p:ph type="sldNum" idx="12"/>
          </p:nvPr>
        </p:nvSpPr>
        <p:spPr/>
        <p:txBody>
          <a:bodyPr/>
          <a:lstStyle/>
          <a:p>
            <a:pPr>
              <a:defRPr/>
            </a:pPr>
            <a:fld id="{B17C8C42-B041-48D6-9E88-398304436B29}" type="slidenum">
              <a:rPr lang="en-GB" smtClean="0"/>
              <a:pPr>
                <a:defRPr/>
              </a:pPr>
              <a:t>64</a:t>
            </a:fld>
            <a:endParaRPr lang="en-GB"/>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Асмолов</a:t>
            </a:r>
            <a:endParaRPr lang="ru-RU" dirty="0"/>
          </a:p>
        </p:txBody>
      </p:sp>
      <p:sp>
        <p:nvSpPr>
          <p:cNvPr id="4" name="TextBox 3"/>
          <p:cNvSpPr txBox="1"/>
          <p:nvPr/>
        </p:nvSpPr>
        <p:spPr>
          <a:xfrm>
            <a:off x="1223888" y="1475581"/>
            <a:ext cx="7560840" cy="4213461"/>
          </a:xfrm>
          <a:prstGeom prst="rect">
            <a:avLst/>
          </a:prstGeom>
          <a:noFill/>
        </p:spPr>
        <p:txBody>
          <a:bodyPr wrap="square" rtlCol="0">
            <a:spAutoFit/>
          </a:bodyPr>
          <a:lstStyle/>
          <a:p>
            <a:r>
              <a:rPr lang="ru-RU" sz="1200" b="1" dirty="0" smtClean="0"/>
              <a:t>Индивидуальное развитие личности и ее жизненный путь. </a:t>
            </a:r>
            <a:r>
              <a:rPr lang="ru-RU" sz="1200" dirty="0" smtClean="0"/>
              <a:t>С.Л. Рубинштейн трактовал жизненный путь человека не только как движение его вперед, но и движение вверх, к высшим, более совершенным формам и лучшим проявлениям человеческой сущности, достижению личностного совершенства. Кроме того, С.Л. Рубинштейн, Б.Г. Ананьев считают, что жизненный путь личности - это путь становления ее индивидуальности. Чтобы понять закономерности развития индивидуальности личности, необходимо увидеть личность еще в одной проекции - "личность как субъект деятельности" (А.Г. </a:t>
            </a:r>
            <a:r>
              <a:rPr lang="ru-RU" sz="1200" dirty="0" err="1" smtClean="0"/>
              <a:t>Асмолов</a:t>
            </a:r>
            <a:r>
              <a:rPr lang="ru-RU" sz="1200" dirty="0" smtClean="0"/>
              <a:t>). По его мнению при изучении проявлений личности как субъекта деятельности могут быть выделены два плана анализа: продуктивный и инструментальный. Под продуктивными проявлениями личности прежде всего имеются в виду те процессы активности личности, в которых личности приходится осуществлять выбор между различными мотивами, позициями и ролями, отыскивать, а иногда и создавать приемы и средства для овладения своим поведением, использовать различные защитные механизмы и средства для разрешения и перестройки приводящих к отклонению от нормативно заданной линии поведения ситуаций. К продуктивным проявлениям личности как субъекта деятельности также относятся те преобразования, те "личностные вклады" (В.А. Петровский), которые личность своими действиями вносит в смысловую сферу других людей и культуру. Продуктом первых проявлений личности как субъекта деятельности является прежде всего преобразование себя, а второго - преобразование других. К инструментальным проявлениям личности как субъекта деятельности относятся характер и способности. При этом характер понимается как фиксированная форма смыслового опыта, смысловых установок личности, актуализирующихся в присущем данной личности индивидуальном стиле </a:t>
            </a:r>
            <a:r>
              <a:rPr lang="ru-RU" sz="1200" dirty="0" err="1" smtClean="0"/>
              <a:t>действования</a:t>
            </a:r>
            <a:r>
              <a:rPr lang="ru-RU" sz="1200" dirty="0" smtClean="0"/>
              <a:t>, посредством которого достигаются те или мотивы деятельности. Мотивы задают стратегию жизни личности, а характер - тактику поведения личности, действующей ради достижения своих мотивов. Способности определяют меру успешности и эффективности деятельности, а тем самым в конечном итоге и степень продуктивности проявлений личности как субъекта деятельности.-</a:t>
            </a:r>
            <a:endParaRPr lang="ru-RU" sz="1200" dirty="0"/>
          </a:p>
        </p:txBody>
      </p:sp>
      <p:sp>
        <p:nvSpPr>
          <p:cNvPr id="5" name="Номер слайда 4"/>
          <p:cNvSpPr>
            <a:spLocks noGrp="1"/>
          </p:cNvSpPr>
          <p:nvPr>
            <p:ph type="sldNum" idx="12"/>
          </p:nvPr>
        </p:nvSpPr>
        <p:spPr/>
        <p:txBody>
          <a:bodyPr/>
          <a:lstStyle/>
          <a:p>
            <a:pPr>
              <a:defRPr/>
            </a:pPr>
            <a:fld id="{B17C8C42-B041-48D6-9E88-398304436B29}" type="slidenum">
              <a:rPr lang="en-GB" smtClean="0"/>
              <a:pPr>
                <a:defRPr/>
              </a:pPr>
              <a:t>65</a:t>
            </a:fld>
            <a:endParaRPr lang="en-GB"/>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myshared.ru/6/771024/slide_4.jpg"/>
          <p:cNvPicPr>
            <a:picLocks noChangeAspect="1" noChangeArrowheads="1"/>
          </p:cNvPicPr>
          <p:nvPr/>
        </p:nvPicPr>
        <p:blipFill>
          <a:blip r:embed="rId2" cstate="print"/>
          <a:srcRect/>
          <a:stretch>
            <a:fillRect/>
          </a:stretch>
        </p:blipFill>
        <p:spPr bwMode="auto">
          <a:xfrm>
            <a:off x="503808" y="467469"/>
            <a:ext cx="9144000" cy="6858001"/>
          </a:xfrm>
          <a:prstGeom prst="rect">
            <a:avLst/>
          </a:prstGeom>
          <a:noFill/>
        </p:spPr>
      </p:pic>
      <p:sp>
        <p:nvSpPr>
          <p:cNvPr id="3" name="Номер слайда 2"/>
          <p:cNvSpPr>
            <a:spLocks noGrp="1"/>
          </p:cNvSpPr>
          <p:nvPr>
            <p:ph type="sldNum" idx="12"/>
          </p:nvPr>
        </p:nvSpPr>
        <p:spPr/>
        <p:txBody>
          <a:bodyPr/>
          <a:lstStyle/>
          <a:p>
            <a:pPr>
              <a:defRPr/>
            </a:pPr>
            <a:fld id="{5B3C2506-B21D-4249-98F7-5EBB34377091}" type="slidenum">
              <a:rPr lang="en-GB" smtClean="0"/>
              <a:pPr>
                <a:defRPr/>
              </a:pPr>
              <a:t>66</a:t>
            </a:fld>
            <a:endParaRPr lang="en-GB"/>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lib.philosophical.ru/vollmer/images/12.bmp"/>
          <p:cNvPicPr>
            <a:picLocks noChangeAspect="1" noChangeArrowheads="1"/>
          </p:cNvPicPr>
          <p:nvPr/>
        </p:nvPicPr>
        <p:blipFill>
          <a:blip r:embed="rId2" cstate="print"/>
          <a:srcRect/>
          <a:stretch>
            <a:fillRect/>
          </a:stretch>
        </p:blipFill>
        <p:spPr bwMode="auto">
          <a:xfrm>
            <a:off x="791840" y="899517"/>
            <a:ext cx="8566845" cy="4666493"/>
          </a:xfrm>
          <a:prstGeom prst="rect">
            <a:avLst/>
          </a:prstGeom>
          <a:noFill/>
        </p:spPr>
      </p:pic>
      <p:sp>
        <p:nvSpPr>
          <p:cNvPr id="3" name="Номер слайда 2"/>
          <p:cNvSpPr>
            <a:spLocks noGrp="1"/>
          </p:cNvSpPr>
          <p:nvPr>
            <p:ph type="sldNum" idx="12"/>
          </p:nvPr>
        </p:nvSpPr>
        <p:spPr/>
        <p:txBody>
          <a:bodyPr/>
          <a:lstStyle/>
          <a:p>
            <a:pPr>
              <a:defRPr/>
            </a:pPr>
            <a:fld id="{5B3C2506-B21D-4249-98F7-5EBB34377091}" type="slidenum">
              <a:rPr lang="en-GB" smtClean="0"/>
              <a:pPr>
                <a:defRPr/>
              </a:pPr>
              <a:t>67</a:t>
            </a:fld>
            <a:endParaRPr lang="en-GB"/>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7864" y="755501"/>
            <a:ext cx="3240360" cy="607602"/>
          </a:xfrm>
          <a:prstGeom prst="rect">
            <a:avLst/>
          </a:prstGeom>
          <a:noFill/>
        </p:spPr>
        <p:txBody>
          <a:bodyPr wrap="square" rtlCol="0">
            <a:spAutoFit/>
          </a:bodyPr>
          <a:lstStyle/>
          <a:p>
            <a:r>
              <a:rPr lang="ru-RU" dirty="0" smtClean="0"/>
              <a:t>(</a:t>
            </a:r>
            <a:r>
              <a:rPr lang="en-US" dirty="0" err="1" smtClean="0"/>
              <a:t>Caspi</a:t>
            </a:r>
            <a:r>
              <a:rPr lang="ru-RU" dirty="0" smtClean="0"/>
              <a:t>, </a:t>
            </a:r>
            <a:r>
              <a:rPr lang="en-US" dirty="0" smtClean="0"/>
              <a:t>Elder</a:t>
            </a:r>
            <a:r>
              <a:rPr lang="ru-RU" dirty="0" smtClean="0"/>
              <a:t>, &amp; </a:t>
            </a:r>
            <a:r>
              <a:rPr lang="en-US" dirty="0" smtClean="0"/>
              <a:t>Bern</a:t>
            </a:r>
            <a:r>
              <a:rPr lang="ru-RU" dirty="0" smtClean="0"/>
              <a:t> 1987).</a:t>
            </a:r>
          </a:p>
          <a:p>
            <a:endParaRPr lang="ru-RU" dirty="0"/>
          </a:p>
        </p:txBody>
      </p:sp>
      <p:sp>
        <p:nvSpPr>
          <p:cNvPr id="3" name="TextBox 2"/>
          <p:cNvSpPr txBox="1"/>
          <p:nvPr/>
        </p:nvSpPr>
        <p:spPr>
          <a:xfrm>
            <a:off x="1439912" y="2267669"/>
            <a:ext cx="7344816" cy="3956852"/>
          </a:xfrm>
          <a:prstGeom prst="rect">
            <a:avLst/>
          </a:prstGeom>
          <a:noFill/>
        </p:spPr>
        <p:txBody>
          <a:bodyPr wrap="square" rtlCol="0">
            <a:spAutoFit/>
          </a:bodyPr>
          <a:lstStyle/>
          <a:p>
            <a:r>
              <a:rPr lang="ru-RU" dirty="0" smtClean="0"/>
              <a:t>Когда знаменитого пианиста А. Рубинштейна во время телевизионного интервью спросили, как ему удалось сохранять высокий профессионализм исполнения в столь преклонном возрасте, он перечислил три стратегии: 1) исполнение меньших по объему отрывков музыкальных произведений, 2) частое повторение каждого отрывка во время репетиций, 3) замедление темпа игры перед быстрыми отрывками; поэтому слушателям казалось, что он исполняет произведение быстрее, чем это было на самом деле. Перечисленные Рубинштейном стратегии представляют собой примеры селекции (меньшие по объему музыкальные произведения), оптимизации (большее число повторений на репетициях) и компенсации (использование контраста для усиления впечатления от скорости игры). Я полагаю, что подобные знания — иная грань прагматизма стареющего мозга (</a:t>
            </a:r>
            <a:r>
              <a:rPr lang="ru-RU" dirty="0" err="1" smtClean="0"/>
              <a:t>Baltes</a:t>
            </a:r>
            <a:r>
              <a:rPr lang="ru-RU" dirty="0" smtClean="0"/>
              <a:t>, 1993, с. 590).</a:t>
            </a:r>
            <a:endParaRPr lang="ru-RU" dirty="0"/>
          </a:p>
        </p:txBody>
      </p:sp>
      <p:sp>
        <p:nvSpPr>
          <p:cNvPr id="4" name="Номер слайда 3"/>
          <p:cNvSpPr>
            <a:spLocks noGrp="1"/>
          </p:cNvSpPr>
          <p:nvPr>
            <p:ph type="sldNum" idx="12"/>
          </p:nvPr>
        </p:nvSpPr>
        <p:spPr/>
        <p:txBody>
          <a:bodyPr/>
          <a:lstStyle/>
          <a:p>
            <a:pPr>
              <a:defRPr/>
            </a:pPr>
            <a:fld id="{5B3C2506-B21D-4249-98F7-5EBB34377091}" type="slidenum">
              <a:rPr lang="en-GB" smtClean="0"/>
              <a:pPr>
                <a:defRPr/>
              </a:pPr>
              <a:t>68</a:t>
            </a:fld>
            <a:endParaRPr lang="en-GB"/>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20khvylyn.com/netcat_files/266/256/Zhenschina_Zhizn__2.JPG"/>
          <p:cNvPicPr>
            <a:picLocks noChangeAspect="1" noChangeArrowheads="1"/>
          </p:cNvPicPr>
          <p:nvPr/>
        </p:nvPicPr>
        <p:blipFill>
          <a:blip r:embed="rId2" cstate="print"/>
          <a:srcRect/>
          <a:stretch>
            <a:fillRect/>
          </a:stretch>
        </p:blipFill>
        <p:spPr bwMode="auto">
          <a:xfrm>
            <a:off x="1079872" y="1547589"/>
            <a:ext cx="3261911" cy="2609529"/>
          </a:xfrm>
          <a:prstGeom prst="rect">
            <a:avLst/>
          </a:prstGeom>
          <a:noFill/>
        </p:spPr>
      </p:pic>
      <p:pic>
        <p:nvPicPr>
          <p:cNvPr id="3" name="Picture 2" descr="http://abload.de/img/8cjla4.jpg"/>
          <p:cNvPicPr>
            <a:picLocks noChangeAspect="1" noChangeArrowheads="1"/>
          </p:cNvPicPr>
          <p:nvPr/>
        </p:nvPicPr>
        <p:blipFill>
          <a:blip r:embed="rId3" cstate="print"/>
          <a:srcRect/>
          <a:stretch>
            <a:fillRect/>
          </a:stretch>
        </p:blipFill>
        <p:spPr bwMode="auto">
          <a:xfrm>
            <a:off x="4536256" y="2051645"/>
            <a:ext cx="2087725" cy="2087725"/>
          </a:xfrm>
          <a:prstGeom prst="rect">
            <a:avLst/>
          </a:prstGeom>
          <a:noFill/>
        </p:spPr>
      </p:pic>
      <p:pic>
        <p:nvPicPr>
          <p:cNvPr id="4" name="Picture 8" descr="http://ic.pics.livejournal.com/lj_editor/37785718/3105309/3105309_original.jpg"/>
          <p:cNvPicPr>
            <a:picLocks noChangeAspect="1" noChangeArrowheads="1"/>
          </p:cNvPicPr>
          <p:nvPr/>
        </p:nvPicPr>
        <p:blipFill>
          <a:blip r:embed="rId4" cstate="print"/>
          <a:srcRect/>
          <a:stretch>
            <a:fillRect/>
          </a:stretch>
        </p:blipFill>
        <p:spPr bwMode="auto">
          <a:xfrm>
            <a:off x="1079872" y="4283893"/>
            <a:ext cx="6336704" cy="3041619"/>
          </a:xfrm>
          <a:prstGeom prst="rect">
            <a:avLst/>
          </a:prstGeom>
          <a:noFill/>
        </p:spPr>
      </p:pic>
      <p:sp>
        <p:nvSpPr>
          <p:cNvPr id="5" name="Номер слайда 4"/>
          <p:cNvSpPr>
            <a:spLocks noGrp="1"/>
          </p:cNvSpPr>
          <p:nvPr>
            <p:ph type="sldNum" idx="12"/>
          </p:nvPr>
        </p:nvSpPr>
        <p:spPr/>
        <p:txBody>
          <a:bodyPr/>
          <a:lstStyle/>
          <a:p>
            <a:pPr>
              <a:defRPr/>
            </a:pPr>
            <a:fld id="{5B3C2506-B21D-4249-98F7-5EBB34377091}" type="slidenum">
              <a:rPr lang="en-GB" smtClean="0"/>
              <a:pPr>
                <a:defRPr/>
              </a:pPr>
              <a:t>69</a:t>
            </a:fld>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p:cNvSpPr/>
          <p:nvPr/>
        </p:nvSpPr>
        <p:spPr bwMode="auto">
          <a:xfrm>
            <a:off x="4176216" y="611485"/>
            <a:ext cx="1224136" cy="2736304"/>
          </a:xfrm>
          <a:prstGeom prst="ellipse">
            <a:avLst/>
          </a:prstGeom>
          <a:solidFill>
            <a:srgbClr val="9FE6FF"/>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ru-RU" smtClean="0">
              <a:latin typeface="Arial" charset="0"/>
              <a:cs typeface="Lucida Sans Unicode" charset="0"/>
            </a:endParaRPr>
          </a:p>
        </p:txBody>
      </p:sp>
      <p:sp>
        <p:nvSpPr>
          <p:cNvPr id="5" name="Овал 4"/>
          <p:cNvSpPr/>
          <p:nvPr/>
        </p:nvSpPr>
        <p:spPr bwMode="auto">
          <a:xfrm rot="4268540">
            <a:off x="6102743" y="2089327"/>
            <a:ext cx="1224136" cy="2664296"/>
          </a:xfrm>
          <a:prstGeom prst="ellipse">
            <a:avLst/>
          </a:prstGeom>
          <a:solidFill>
            <a:srgbClr val="9FE6FF"/>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ru-RU" smtClean="0">
              <a:latin typeface="Arial" charset="0"/>
              <a:cs typeface="Lucida Sans Unicode" charset="0"/>
            </a:endParaRPr>
          </a:p>
        </p:txBody>
      </p:sp>
      <p:sp>
        <p:nvSpPr>
          <p:cNvPr id="6" name="Овал 5"/>
          <p:cNvSpPr/>
          <p:nvPr/>
        </p:nvSpPr>
        <p:spPr bwMode="auto">
          <a:xfrm rot="7935614">
            <a:off x="5427962" y="4171338"/>
            <a:ext cx="1224136" cy="2664296"/>
          </a:xfrm>
          <a:prstGeom prst="ellipse">
            <a:avLst/>
          </a:prstGeom>
          <a:solidFill>
            <a:srgbClr val="9FE6FF"/>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eaLnBrk="1" latinLnBrk="0">
              <a:buFont typeface="Wingdings" pitchFamily="2" charset="2"/>
              <a:buNone/>
              <a:tabLst/>
            </a:pPr>
            <a:endParaRPr lang="ru-RU" smtClean="0">
              <a:latin typeface="Arial" charset="0"/>
              <a:cs typeface="Lucida Sans Unicode" charset="0"/>
            </a:endParaRPr>
          </a:p>
        </p:txBody>
      </p:sp>
      <p:sp>
        <p:nvSpPr>
          <p:cNvPr id="7" name="Овал 6"/>
          <p:cNvSpPr/>
          <p:nvPr/>
        </p:nvSpPr>
        <p:spPr bwMode="auto">
          <a:xfrm rot="13817179">
            <a:off x="2819740" y="4129738"/>
            <a:ext cx="1224136" cy="2664296"/>
          </a:xfrm>
          <a:prstGeom prst="ellipse">
            <a:avLst/>
          </a:prstGeom>
          <a:solidFill>
            <a:srgbClr val="9FE6FF"/>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ru-RU" smtClean="0">
              <a:latin typeface="Arial" charset="0"/>
              <a:cs typeface="Lucida Sans Unicode" charset="0"/>
            </a:endParaRPr>
          </a:p>
        </p:txBody>
      </p:sp>
      <p:sp>
        <p:nvSpPr>
          <p:cNvPr id="8" name="Овал 7"/>
          <p:cNvSpPr/>
          <p:nvPr/>
        </p:nvSpPr>
        <p:spPr bwMode="auto">
          <a:xfrm rot="17798873">
            <a:off x="2220998" y="1936036"/>
            <a:ext cx="1224136" cy="2664296"/>
          </a:xfrm>
          <a:prstGeom prst="ellipse">
            <a:avLst/>
          </a:prstGeom>
          <a:solidFill>
            <a:srgbClr val="9FE6FF"/>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eaLnBrk="1" latinLnBrk="0">
              <a:buFont typeface="Wingdings" pitchFamily="2" charset="2"/>
              <a:buNone/>
              <a:tabLst/>
            </a:pPr>
            <a:endParaRPr lang="ru-RU" smtClean="0">
              <a:latin typeface="Arial" charset="0"/>
              <a:cs typeface="Lucida Sans Unicode" charset="0"/>
            </a:endParaRPr>
          </a:p>
        </p:txBody>
      </p:sp>
      <p:sp>
        <p:nvSpPr>
          <p:cNvPr id="9" name="Овал 8"/>
          <p:cNvSpPr/>
          <p:nvPr/>
        </p:nvSpPr>
        <p:spPr bwMode="auto">
          <a:xfrm>
            <a:off x="4032200" y="3347789"/>
            <a:ext cx="1440160" cy="1296144"/>
          </a:xfrm>
          <a:prstGeom prst="ellipse">
            <a:avLst/>
          </a:prstGeom>
          <a:solidFill>
            <a:srgbClr val="9FE6FF"/>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10" name="TextBox 9"/>
          <p:cNvSpPr txBox="1"/>
          <p:nvPr/>
        </p:nvSpPr>
        <p:spPr>
          <a:xfrm>
            <a:off x="4104208" y="3851845"/>
            <a:ext cx="1368152" cy="349968"/>
          </a:xfrm>
          <a:prstGeom prst="rect">
            <a:avLst/>
          </a:prstGeom>
          <a:noFill/>
        </p:spPr>
        <p:txBody>
          <a:bodyPr wrap="square" rtlCol="0">
            <a:spAutoFit/>
          </a:bodyPr>
          <a:lstStyle/>
          <a:p>
            <a:r>
              <a:rPr lang="ru-RU" dirty="0" smtClean="0">
                <a:latin typeface="Calibri" pitchFamily="34" charset="0"/>
              </a:rPr>
              <a:t>ЛИЧНОСТЬ</a:t>
            </a:r>
            <a:endParaRPr lang="ru-RU" dirty="0">
              <a:latin typeface="Calibri" pitchFamily="34" charset="0"/>
            </a:endParaRPr>
          </a:p>
        </p:txBody>
      </p:sp>
      <p:sp>
        <p:nvSpPr>
          <p:cNvPr id="11" name="TextBox 10"/>
          <p:cNvSpPr txBox="1"/>
          <p:nvPr/>
        </p:nvSpPr>
        <p:spPr>
          <a:xfrm>
            <a:off x="4680272" y="683493"/>
            <a:ext cx="288032" cy="2697213"/>
          </a:xfrm>
          <a:prstGeom prst="rect">
            <a:avLst/>
          </a:prstGeom>
          <a:noFill/>
        </p:spPr>
        <p:txBody>
          <a:bodyPr wrap="square" rtlCol="0">
            <a:spAutoFit/>
          </a:bodyPr>
          <a:lstStyle/>
          <a:p>
            <a:r>
              <a:rPr lang="ru-RU" sz="1400" dirty="0" err="1" smtClean="0">
                <a:latin typeface="Calibri" pitchFamily="34" charset="0"/>
              </a:rPr>
              <a:t>Познвательный</a:t>
            </a:r>
            <a:endParaRPr lang="ru-RU" sz="1400" dirty="0">
              <a:latin typeface="Calibri" pitchFamily="34" charset="0"/>
            </a:endParaRPr>
          </a:p>
        </p:txBody>
      </p:sp>
      <p:sp>
        <p:nvSpPr>
          <p:cNvPr id="13" name="Прямоугольник 12"/>
          <p:cNvSpPr/>
          <p:nvPr/>
        </p:nvSpPr>
        <p:spPr>
          <a:xfrm>
            <a:off x="575816" y="539477"/>
            <a:ext cx="3384376" cy="1895712"/>
          </a:xfrm>
          <a:prstGeom prst="rect">
            <a:avLst/>
          </a:prstGeom>
        </p:spPr>
        <p:txBody>
          <a:bodyPr wrap="square">
            <a:spAutoFit/>
          </a:bodyPr>
          <a:lstStyle/>
          <a:p>
            <a:pPr lvl="0" algn="r"/>
            <a:r>
              <a:rPr lang="ru-RU" sz="1400" dirty="0" smtClean="0">
                <a:solidFill>
                  <a:srgbClr val="000000"/>
                </a:solidFill>
                <a:latin typeface="Calibri" pitchFamily="34" charset="0"/>
              </a:rPr>
              <a:t>Определяется объемом и качеством информации, которой располагает личность, и которая складывается из знаний о внешнем мире (природном и социальном) и самопознания. Этот потенциал включает в себя психологические качества, с которыми связана познавательная деятельность человека.</a:t>
            </a:r>
            <a:endParaRPr lang="ru-RU" sz="1400" dirty="0">
              <a:solidFill>
                <a:srgbClr val="000000"/>
              </a:solidFill>
              <a:latin typeface="Calibri" pitchFamily="34" charset="0"/>
            </a:endParaRPr>
          </a:p>
        </p:txBody>
      </p:sp>
      <p:sp>
        <p:nvSpPr>
          <p:cNvPr id="19" name="TextBox 18"/>
          <p:cNvSpPr txBox="1"/>
          <p:nvPr/>
        </p:nvSpPr>
        <p:spPr>
          <a:xfrm>
            <a:off x="6264448" y="1259557"/>
            <a:ext cx="3384376" cy="1294585"/>
          </a:xfrm>
          <a:prstGeom prst="rect">
            <a:avLst/>
          </a:prstGeom>
          <a:noFill/>
        </p:spPr>
        <p:txBody>
          <a:bodyPr wrap="square" rtlCol="0">
            <a:spAutoFit/>
          </a:bodyPr>
          <a:lstStyle/>
          <a:p>
            <a:r>
              <a:rPr lang="ru-RU" sz="1400" dirty="0" smtClean="0">
                <a:solidFill>
                  <a:srgbClr val="000000"/>
                </a:solidFill>
                <a:latin typeface="Calibri" pitchFamily="34" charset="0"/>
              </a:rPr>
              <a:t>Определяется приобретенной в процессе социализации системой ценностных ориентации в нравственной, политической, религиозной, эстетической сферах, т.е. ее идеалами, жизненными целями, убеждениями и устремлениями</a:t>
            </a:r>
          </a:p>
        </p:txBody>
      </p:sp>
      <p:sp>
        <p:nvSpPr>
          <p:cNvPr id="24" name="TextBox 23"/>
          <p:cNvSpPr txBox="1"/>
          <p:nvPr/>
        </p:nvSpPr>
        <p:spPr>
          <a:xfrm rot="20479402">
            <a:off x="5602572" y="3348983"/>
            <a:ext cx="2304256" cy="292709"/>
          </a:xfrm>
          <a:prstGeom prst="rect">
            <a:avLst/>
          </a:prstGeom>
          <a:noFill/>
        </p:spPr>
        <p:txBody>
          <a:bodyPr wrap="square" rtlCol="0">
            <a:spAutoFit/>
          </a:bodyPr>
          <a:lstStyle/>
          <a:p>
            <a:pPr algn="ctr"/>
            <a:r>
              <a:rPr lang="ru-RU" sz="1400" dirty="0" smtClean="0">
                <a:latin typeface="Calibri" pitchFamily="34" charset="0"/>
              </a:rPr>
              <a:t>Ц е </a:t>
            </a:r>
            <a:r>
              <a:rPr lang="ru-RU" sz="1400" dirty="0" err="1" smtClean="0">
                <a:latin typeface="Calibri" pitchFamily="34" charset="0"/>
              </a:rPr>
              <a:t>н</a:t>
            </a:r>
            <a:r>
              <a:rPr lang="ru-RU" sz="1400" dirty="0" smtClean="0">
                <a:latin typeface="Calibri" pitchFamily="34" charset="0"/>
              </a:rPr>
              <a:t> </a:t>
            </a:r>
            <a:r>
              <a:rPr lang="ru-RU" sz="1400" dirty="0" err="1" smtClean="0">
                <a:latin typeface="Calibri" pitchFamily="34" charset="0"/>
              </a:rPr>
              <a:t>н</a:t>
            </a:r>
            <a:r>
              <a:rPr lang="ru-RU" sz="1400" dirty="0" smtClean="0">
                <a:latin typeface="Calibri" pitchFamily="34" charset="0"/>
              </a:rPr>
              <a:t> о с т </a:t>
            </a:r>
            <a:r>
              <a:rPr lang="ru-RU" sz="1400" dirty="0" err="1" smtClean="0">
                <a:latin typeface="Calibri" pitchFamily="34" charset="0"/>
              </a:rPr>
              <a:t>н</a:t>
            </a:r>
            <a:r>
              <a:rPr lang="ru-RU" sz="1400" dirty="0" smtClean="0">
                <a:latin typeface="Calibri" pitchFamily="34" charset="0"/>
              </a:rPr>
              <a:t> </a:t>
            </a:r>
            <a:r>
              <a:rPr lang="ru-RU" sz="1400" dirty="0" err="1" smtClean="0">
                <a:latin typeface="Calibri" pitchFamily="34" charset="0"/>
              </a:rPr>
              <a:t>ы</a:t>
            </a:r>
            <a:r>
              <a:rPr lang="ru-RU" sz="1400" dirty="0" smtClean="0">
                <a:latin typeface="Calibri" pitchFamily="34" charset="0"/>
              </a:rPr>
              <a:t> </a:t>
            </a:r>
            <a:r>
              <a:rPr lang="ru-RU" sz="1400" dirty="0" err="1" smtClean="0">
                <a:latin typeface="Calibri" pitchFamily="34" charset="0"/>
              </a:rPr>
              <a:t>й</a:t>
            </a:r>
            <a:endParaRPr lang="ru-RU" sz="1400" dirty="0">
              <a:latin typeface="Calibri" pitchFamily="34" charset="0"/>
            </a:endParaRPr>
          </a:p>
        </p:txBody>
      </p:sp>
      <p:sp>
        <p:nvSpPr>
          <p:cNvPr id="25" name="TextBox 24"/>
          <p:cNvSpPr txBox="1"/>
          <p:nvPr/>
        </p:nvSpPr>
        <p:spPr>
          <a:xfrm rot="2507559">
            <a:off x="4736051" y="5326476"/>
            <a:ext cx="2592288" cy="292709"/>
          </a:xfrm>
          <a:prstGeom prst="rect">
            <a:avLst/>
          </a:prstGeom>
          <a:noFill/>
        </p:spPr>
        <p:txBody>
          <a:bodyPr wrap="square" rtlCol="0">
            <a:spAutoFit/>
          </a:bodyPr>
          <a:lstStyle/>
          <a:p>
            <a:pPr algn="ctr"/>
            <a:r>
              <a:rPr lang="ru-RU" sz="1400" dirty="0" smtClean="0">
                <a:latin typeface="Calibri" pitchFamily="34" charset="0"/>
              </a:rPr>
              <a:t>Т  в о </a:t>
            </a:r>
            <a:r>
              <a:rPr lang="ru-RU" sz="1400" dirty="0" err="1" smtClean="0">
                <a:latin typeface="Calibri" pitchFamily="34" charset="0"/>
              </a:rPr>
              <a:t>р</a:t>
            </a:r>
            <a:r>
              <a:rPr lang="ru-RU" sz="1400" dirty="0" smtClean="0">
                <a:latin typeface="Calibri" pitchFamily="34" charset="0"/>
              </a:rPr>
              <a:t> ч е с к и </a:t>
            </a:r>
            <a:r>
              <a:rPr lang="ru-RU" sz="1400" dirty="0" err="1" smtClean="0">
                <a:latin typeface="Calibri" pitchFamily="34" charset="0"/>
              </a:rPr>
              <a:t>й</a:t>
            </a:r>
            <a:r>
              <a:rPr lang="ru-RU" sz="1400" dirty="0" smtClean="0">
                <a:latin typeface="Calibri" pitchFamily="34" charset="0"/>
              </a:rPr>
              <a:t> </a:t>
            </a:r>
            <a:endParaRPr lang="ru-RU" sz="1400" dirty="0">
              <a:latin typeface="Calibri" pitchFamily="34" charset="0"/>
            </a:endParaRPr>
          </a:p>
        </p:txBody>
      </p:sp>
      <p:sp>
        <p:nvSpPr>
          <p:cNvPr id="26" name="TextBox 25"/>
          <p:cNvSpPr txBox="1"/>
          <p:nvPr/>
        </p:nvSpPr>
        <p:spPr>
          <a:xfrm>
            <a:off x="7344568" y="3923853"/>
            <a:ext cx="2232248" cy="3298339"/>
          </a:xfrm>
          <a:prstGeom prst="rect">
            <a:avLst/>
          </a:prstGeom>
          <a:noFill/>
        </p:spPr>
        <p:txBody>
          <a:bodyPr wrap="square" rtlCol="0">
            <a:spAutoFit/>
          </a:bodyPr>
          <a:lstStyle/>
          <a:p>
            <a:r>
              <a:rPr lang="ru-RU" sz="1400" dirty="0" smtClean="0">
                <a:solidFill>
                  <a:srgbClr val="000000"/>
                </a:solidFill>
                <a:latin typeface="Calibri" pitchFamily="34" charset="0"/>
              </a:rPr>
              <a:t>Определяется полученными ею и самостоятельно выработанными умениями и навыками, способностями к действию созидательному или разрушительному, продуктивному или репродуктивному, и мерой их реализации в той или иной сфере (или нескольких сферах) труда, социально-организаторской и критической деятельности</a:t>
            </a:r>
          </a:p>
        </p:txBody>
      </p:sp>
      <p:sp>
        <p:nvSpPr>
          <p:cNvPr id="28" name="TextBox 27"/>
          <p:cNvSpPr txBox="1"/>
          <p:nvPr/>
        </p:nvSpPr>
        <p:spPr>
          <a:xfrm rot="1775093">
            <a:off x="1642708" y="3133031"/>
            <a:ext cx="2416024" cy="292709"/>
          </a:xfrm>
          <a:prstGeom prst="rect">
            <a:avLst/>
          </a:prstGeom>
          <a:noFill/>
        </p:spPr>
        <p:txBody>
          <a:bodyPr wrap="square" rtlCol="0">
            <a:spAutoFit/>
          </a:bodyPr>
          <a:lstStyle/>
          <a:p>
            <a:pPr algn="ctr"/>
            <a:r>
              <a:rPr lang="ru-RU" sz="1400" dirty="0" smtClean="0">
                <a:latin typeface="Calibri" pitchFamily="34" charset="0"/>
              </a:rPr>
              <a:t>К о м </a:t>
            </a:r>
            <a:r>
              <a:rPr lang="ru-RU" sz="1400" dirty="0" err="1" smtClean="0">
                <a:latin typeface="Calibri" pitchFamily="34" charset="0"/>
              </a:rPr>
              <a:t>м</a:t>
            </a:r>
            <a:r>
              <a:rPr lang="ru-RU" sz="1400" dirty="0" smtClean="0">
                <a:latin typeface="Calibri" pitchFamily="34" charset="0"/>
              </a:rPr>
              <a:t> у </a:t>
            </a:r>
            <a:r>
              <a:rPr lang="ru-RU" sz="1400" dirty="0" err="1" smtClean="0">
                <a:latin typeface="Calibri" pitchFamily="34" charset="0"/>
              </a:rPr>
              <a:t>н</a:t>
            </a:r>
            <a:r>
              <a:rPr lang="ru-RU" sz="1400" dirty="0" smtClean="0">
                <a:latin typeface="Calibri" pitchFamily="34" charset="0"/>
              </a:rPr>
              <a:t>  и к а т и в </a:t>
            </a:r>
            <a:r>
              <a:rPr lang="ru-RU" sz="1400" dirty="0" err="1" smtClean="0">
                <a:latin typeface="Calibri" pitchFamily="34" charset="0"/>
              </a:rPr>
              <a:t>н</a:t>
            </a:r>
            <a:r>
              <a:rPr lang="ru-RU" sz="1400" dirty="0" smtClean="0">
                <a:latin typeface="Calibri" pitchFamily="34" charset="0"/>
              </a:rPr>
              <a:t> </a:t>
            </a:r>
            <a:r>
              <a:rPr lang="ru-RU" sz="1400" dirty="0" err="1" smtClean="0">
                <a:latin typeface="Calibri" pitchFamily="34" charset="0"/>
              </a:rPr>
              <a:t>ы</a:t>
            </a:r>
            <a:r>
              <a:rPr lang="ru-RU" sz="1400" dirty="0" smtClean="0">
                <a:latin typeface="Calibri" pitchFamily="34" charset="0"/>
              </a:rPr>
              <a:t> </a:t>
            </a:r>
            <a:r>
              <a:rPr lang="ru-RU" sz="1400" dirty="0" err="1" smtClean="0">
                <a:latin typeface="Calibri" pitchFamily="34" charset="0"/>
              </a:rPr>
              <a:t>й</a:t>
            </a:r>
            <a:endParaRPr lang="ru-RU" sz="1400" dirty="0" smtClean="0">
              <a:latin typeface="Calibri" pitchFamily="34" charset="0"/>
            </a:endParaRPr>
          </a:p>
        </p:txBody>
      </p:sp>
      <p:sp>
        <p:nvSpPr>
          <p:cNvPr id="29" name="TextBox 28"/>
          <p:cNvSpPr txBox="1"/>
          <p:nvPr/>
        </p:nvSpPr>
        <p:spPr>
          <a:xfrm>
            <a:off x="0" y="3779837"/>
            <a:ext cx="2520032" cy="1895712"/>
          </a:xfrm>
          <a:prstGeom prst="rect">
            <a:avLst/>
          </a:prstGeom>
          <a:noFill/>
        </p:spPr>
        <p:txBody>
          <a:bodyPr wrap="square" rtlCol="0">
            <a:spAutoFit/>
          </a:bodyPr>
          <a:lstStyle/>
          <a:p>
            <a:pPr algn="r"/>
            <a:r>
              <a:rPr lang="ru-RU" sz="1400" dirty="0" smtClean="0">
                <a:solidFill>
                  <a:srgbClr val="000000"/>
                </a:solidFill>
                <a:latin typeface="Calibri" pitchFamily="34" charset="0"/>
              </a:rPr>
              <a:t>Определяется мерой и формами ее общительности, характером и прочностью контактов, устанавливаемых ею с другими людьми. По своему содержанию межличностное общение выражается в системе социальных ролей.</a:t>
            </a:r>
          </a:p>
        </p:txBody>
      </p:sp>
      <p:sp>
        <p:nvSpPr>
          <p:cNvPr id="30" name="TextBox 29"/>
          <p:cNvSpPr txBox="1"/>
          <p:nvPr/>
        </p:nvSpPr>
        <p:spPr>
          <a:xfrm rot="19170749">
            <a:off x="2267170" y="5356944"/>
            <a:ext cx="2304256" cy="292709"/>
          </a:xfrm>
          <a:prstGeom prst="rect">
            <a:avLst/>
          </a:prstGeom>
          <a:noFill/>
        </p:spPr>
        <p:txBody>
          <a:bodyPr wrap="square" rtlCol="0">
            <a:spAutoFit/>
          </a:bodyPr>
          <a:lstStyle/>
          <a:p>
            <a:pPr algn="ctr"/>
            <a:r>
              <a:rPr lang="ru-RU" sz="1400" dirty="0" smtClean="0">
                <a:latin typeface="Calibri" pitchFamily="34" charset="0"/>
              </a:rPr>
              <a:t>Х у </a:t>
            </a:r>
            <a:r>
              <a:rPr lang="ru-RU" sz="1400" dirty="0" err="1" smtClean="0">
                <a:latin typeface="Calibri" pitchFamily="34" charset="0"/>
              </a:rPr>
              <a:t>д</a:t>
            </a:r>
            <a:r>
              <a:rPr lang="ru-RU" sz="1400" dirty="0" smtClean="0">
                <a:latin typeface="Calibri" pitchFamily="34" charset="0"/>
              </a:rPr>
              <a:t> о ж е с т в е </a:t>
            </a:r>
            <a:r>
              <a:rPr lang="ru-RU" sz="1400" dirty="0" err="1" smtClean="0">
                <a:latin typeface="Calibri" pitchFamily="34" charset="0"/>
              </a:rPr>
              <a:t>н</a:t>
            </a:r>
            <a:r>
              <a:rPr lang="ru-RU" sz="1400" dirty="0" smtClean="0">
                <a:latin typeface="Calibri" pitchFamily="34" charset="0"/>
              </a:rPr>
              <a:t> </a:t>
            </a:r>
            <a:r>
              <a:rPr lang="ru-RU" sz="1400" dirty="0" err="1" smtClean="0">
                <a:latin typeface="Calibri" pitchFamily="34" charset="0"/>
              </a:rPr>
              <a:t>н</a:t>
            </a:r>
            <a:r>
              <a:rPr lang="ru-RU" sz="1400" dirty="0" smtClean="0">
                <a:latin typeface="Calibri" pitchFamily="34" charset="0"/>
              </a:rPr>
              <a:t> </a:t>
            </a:r>
            <a:r>
              <a:rPr lang="ru-RU" sz="1400" dirty="0" err="1" smtClean="0">
                <a:latin typeface="Calibri" pitchFamily="34" charset="0"/>
              </a:rPr>
              <a:t>ы</a:t>
            </a:r>
            <a:r>
              <a:rPr lang="ru-RU" sz="1400" dirty="0" smtClean="0">
                <a:latin typeface="Calibri" pitchFamily="34" charset="0"/>
              </a:rPr>
              <a:t> </a:t>
            </a:r>
            <a:r>
              <a:rPr lang="ru-RU" sz="1400" dirty="0" err="1" smtClean="0">
                <a:latin typeface="Calibri" pitchFamily="34" charset="0"/>
              </a:rPr>
              <a:t>й</a:t>
            </a:r>
            <a:endParaRPr lang="ru-RU" sz="1400" dirty="0" smtClean="0">
              <a:latin typeface="Calibri" pitchFamily="34" charset="0"/>
            </a:endParaRPr>
          </a:p>
        </p:txBody>
      </p:sp>
      <p:sp>
        <p:nvSpPr>
          <p:cNvPr id="31" name="TextBox 30"/>
          <p:cNvSpPr txBox="1"/>
          <p:nvPr/>
        </p:nvSpPr>
        <p:spPr>
          <a:xfrm>
            <a:off x="287784" y="6372125"/>
            <a:ext cx="5688632" cy="1094210"/>
          </a:xfrm>
          <a:prstGeom prst="rect">
            <a:avLst/>
          </a:prstGeom>
          <a:noFill/>
        </p:spPr>
        <p:txBody>
          <a:bodyPr wrap="square" rtlCol="0">
            <a:spAutoFit/>
          </a:bodyPr>
          <a:lstStyle/>
          <a:p>
            <a:r>
              <a:rPr lang="ru-RU" sz="1400" dirty="0" smtClean="0">
                <a:solidFill>
                  <a:srgbClr val="000000"/>
                </a:solidFill>
                <a:latin typeface="Calibri" pitchFamily="34" charset="0"/>
              </a:rPr>
              <a:t>Определяется уровнем, содержанием, интенсивностью художественных потребностей и тем, как она удовлетворяется. Художественная активность личности развертывается и в творчестве, профессиональном и самодеятельном, и в «потреблении» произведений искусства.</a:t>
            </a:r>
          </a:p>
        </p:txBody>
      </p:sp>
      <p:cxnSp>
        <p:nvCxnSpPr>
          <p:cNvPr id="35" name="Прямая со стрелкой 34"/>
          <p:cNvCxnSpPr>
            <a:stCxn id="5" idx="1"/>
            <a:endCxn id="19" idx="2"/>
          </p:cNvCxnSpPr>
          <p:nvPr/>
        </p:nvCxnSpPr>
        <p:spPr bwMode="auto">
          <a:xfrm flipV="1">
            <a:off x="7466333" y="2554142"/>
            <a:ext cx="490303" cy="153304"/>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37" name="Прямая со стрелкой 36"/>
          <p:cNvCxnSpPr>
            <a:stCxn id="6" idx="2"/>
          </p:cNvCxnSpPr>
          <p:nvPr/>
        </p:nvCxnSpPr>
        <p:spPr bwMode="auto">
          <a:xfrm flipV="1">
            <a:off x="6451645" y="4643933"/>
            <a:ext cx="820915" cy="406563"/>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41" name="Прямая со стрелкой 40"/>
          <p:cNvCxnSpPr>
            <a:stCxn id="4" idx="2"/>
          </p:cNvCxnSpPr>
          <p:nvPr/>
        </p:nvCxnSpPr>
        <p:spPr bwMode="auto">
          <a:xfrm flipH="1" flipV="1">
            <a:off x="3888184" y="1475581"/>
            <a:ext cx="288032" cy="504056"/>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43" name="Прямая со стрелкой 42"/>
          <p:cNvCxnSpPr>
            <a:stCxn id="8" idx="1"/>
            <a:endCxn id="29" idx="0"/>
          </p:cNvCxnSpPr>
          <p:nvPr/>
        </p:nvCxnSpPr>
        <p:spPr bwMode="auto">
          <a:xfrm flipH="1">
            <a:off x="1260016" y="3232529"/>
            <a:ext cx="537023" cy="547308"/>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45" name="Прямая со стрелкой 44"/>
          <p:cNvCxnSpPr>
            <a:stCxn id="7" idx="7"/>
          </p:cNvCxnSpPr>
          <p:nvPr/>
        </p:nvCxnSpPr>
        <p:spPr bwMode="auto">
          <a:xfrm flipH="1">
            <a:off x="1655936" y="5730832"/>
            <a:ext cx="774727" cy="497277"/>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47" name="TextBox 46"/>
          <p:cNvSpPr txBox="1"/>
          <p:nvPr/>
        </p:nvSpPr>
        <p:spPr>
          <a:xfrm>
            <a:off x="5760391" y="395461"/>
            <a:ext cx="4320233" cy="435825"/>
          </a:xfrm>
          <a:prstGeom prst="rect">
            <a:avLst/>
          </a:prstGeom>
          <a:noFill/>
        </p:spPr>
        <p:txBody>
          <a:bodyPr wrap="square" rtlCol="0">
            <a:spAutoFit/>
          </a:bodyPr>
          <a:lstStyle/>
          <a:p>
            <a:r>
              <a:rPr lang="ru-RU" sz="2400" dirty="0" smtClean="0">
                <a:latin typeface="Calibri" pitchFamily="34" charset="0"/>
                <a:ea typeface="+mj-ea"/>
                <a:cs typeface="+mj-cs"/>
              </a:rPr>
              <a:t>5 ПОТЕНЦИАЛОВ ЛИЧНОСТИ</a:t>
            </a:r>
          </a:p>
        </p:txBody>
      </p:sp>
      <p:sp>
        <p:nvSpPr>
          <p:cNvPr id="48" name="TextBox 47"/>
          <p:cNvSpPr txBox="1"/>
          <p:nvPr/>
        </p:nvSpPr>
        <p:spPr>
          <a:xfrm>
            <a:off x="5616376" y="7181110"/>
            <a:ext cx="4104456" cy="378565"/>
          </a:xfrm>
          <a:prstGeom prst="rect">
            <a:avLst/>
          </a:prstGeom>
          <a:noFill/>
        </p:spPr>
        <p:txBody>
          <a:bodyPr wrap="square" rtlCol="0">
            <a:spAutoFit/>
          </a:bodyPr>
          <a:lstStyle/>
          <a:p>
            <a:r>
              <a:rPr lang="ru-RU" sz="1000" dirty="0" smtClean="0">
                <a:latin typeface="Calibri" pitchFamily="34" charset="0"/>
              </a:rPr>
              <a:t>Источники: «Основы </a:t>
            </a:r>
            <a:r>
              <a:rPr lang="ru-RU" sz="1000" b="1" dirty="0" smtClean="0">
                <a:latin typeface="Calibri" pitchFamily="34" charset="0"/>
              </a:rPr>
              <a:t>психологии» под ред.Л.Д. Столяренко, 1997) </a:t>
            </a:r>
          </a:p>
          <a:p>
            <a:r>
              <a:rPr lang="ru-RU" sz="1000" dirty="0" smtClean="0">
                <a:latin typeface="Calibri" pitchFamily="34" charset="0"/>
              </a:rPr>
              <a:t> </a:t>
            </a:r>
            <a:endParaRPr lang="ru-RU" sz="1000" dirty="0">
              <a:latin typeface="Calibri" pitchFamily="34" charset="0"/>
            </a:endParaRPr>
          </a:p>
        </p:txBody>
      </p:sp>
      <p:sp>
        <p:nvSpPr>
          <p:cNvPr id="52" name="Номер слайда 51"/>
          <p:cNvSpPr>
            <a:spLocks noGrp="1"/>
          </p:cNvSpPr>
          <p:nvPr>
            <p:ph type="sldNum" idx="12"/>
          </p:nvPr>
        </p:nvSpPr>
        <p:spPr/>
        <p:txBody>
          <a:bodyPr/>
          <a:lstStyle/>
          <a:p>
            <a:pPr>
              <a:defRPr/>
            </a:pPr>
            <a:fld id="{5B3C2506-B21D-4249-98F7-5EBB34377091}" type="slidenum">
              <a:rPr lang="en-GB" smtClean="0"/>
              <a:pPr>
                <a:defRPr/>
              </a:pPr>
              <a:t>7</a:t>
            </a:fld>
            <a:endParaRPr lang="en-GB"/>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www.azquotes.com/picture-quotes/quote-the-true-direction-of-the-development-of-thinking-is-not-from-the-individual-to-the-lev-s-vygotsky-69-6-0652.jpg"/>
          <p:cNvPicPr>
            <a:picLocks noChangeAspect="1" noChangeArrowheads="1"/>
          </p:cNvPicPr>
          <p:nvPr/>
        </p:nvPicPr>
        <p:blipFill>
          <a:blip r:embed="rId2" cstate="print"/>
          <a:srcRect/>
          <a:stretch>
            <a:fillRect/>
          </a:stretch>
        </p:blipFill>
        <p:spPr bwMode="auto">
          <a:xfrm>
            <a:off x="359792" y="251445"/>
            <a:ext cx="5328592" cy="2507573"/>
          </a:xfrm>
          <a:prstGeom prst="rect">
            <a:avLst/>
          </a:prstGeom>
          <a:noFill/>
        </p:spPr>
      </p:pic>
      <p:pic>
        <p:nvPicPr>
          <p:cNvPr id="79876" name="Picture 4" descr="http://www.azquotes.com/picture-quotes/quote-life-doesn-t-make-any-sense-without-interdependence-we-need-each-other-and-the-sooner-erik-erikson-9-6-0641.jpg"/>
          <p:cNvPicPr>
            <a:picLocks noChangeAspect="1" noChangeArrowheads="1"/>
          </p:cNvPicPr>
          <p:nvPr/>
        </p:nvPicPr>
        <p:blipFill>
          <a:blip r:embed="rId3" cstate="print"/>
          <a:srcRect/>
          <a:stretch>
            <a:fillRect/>
          </a:stretch>
        </p:blipFill>
        <p:spPr bwMode="auto">
          <a:xfrm>
            <a:off x="4752033" y="179437"/>
            <a:ext cx="5328592" cy="2507573"/>
          </a:xfrm>
          <a:prstGeom prst="rect">
            <a:avLst/>
          </a:prstGeom>
          <a:noFill/>
        </p:spPr>
      </p:pic>
      <p:pic>
        <p:nvPicPr>
          <p:cNvPr id="79878" name="Picture 6" descr="http://www.azquotes.com/picture-quotes/quote-through-their-capacity-to-manipulate-symbols-and-to-engage-in-reflective-thought-people-albert-bandura-129-43-80.jpg"/>
          <p:cNvPicPr>
            <a:picLocks noChangeAspect="1" noChangeArrowheads="1"/>
          </p:cNvPicPr>
          <p:nvPr/>
        </p:nvPicPr>
        <p:blipFill>
          <a:blip r:embed="rId4" cstate="print"/>
          <a:srcRect/>
          <a:stretch>
            <a:fillRect/>
          </a:stretch>
        </p:blipFill>
        <p:spPr bwMode="auto">
          <a:xfrm>
            <a:off x="215776" y="2051645"/>
            <a:ext cx="5400600" cy="2541459"/>
          </a:xfrm>
          <a:prstGeom prst="rect">
            <a:avLst/>
          </a:prstGeom>
          <a:noFill/>
        </p:spPr>
      </p:pic>
      <p:pic>
        <p:nvPicPr>
          <p:cNvPr id="79880" name="Picture 8" descr="http://www.azquotes.com/picture-quotes/quote-learners-are-encouraged-to-discover-facts-and-relationships-for-themselves-jerome-bruner-69-6-0667.jpg"/>
          <p:cNvPicPr>
            <a:picLocks noChangeAspect="1" noChangeArrowheads="1"/>
          </p:cNvPicPr>
          <p:nvPr/>
        </p:nvPicPr>
        <p:blipFill>
          <a:blip r:embed="rId5" cstate="print"/>
          <a:srcRect/>
          <a:stretch>
            <a:fillRect/>
          </a:stretch>
        </p:blipFill>
        <p:spPr bwMode="auto">
          <a:xfrm>
            <a:off x="575816" y="4283893"/>
            <a:ext cx="6480720" cy="3049751"/>
          </a:xfrm>
          <a:prstGeom prst="rect">
            <a:avLst/>
          </a:prstGeom>
          <a:noFill/>
        </p:spPr>
      </p:pic>
      <p:pic>
        <p:nvPicPr>
          <p:cNvPr id="79882" name="Picture 10" descr="https://s-media-cache-ak0.pinimg.com/236x/32/4d/99/324d9911398bd1922bb3800ac43fd380.jpg"/>
          <p:cNvPicPr>
            <a:picLocks noChangeAspect="1" noChangeArrowheads="1"/>
          </p:cNvPicPr>
          <p:nvPr/>
        </p:nvPicPr>
        <p:blipFill>
          <a:blip r:embed="rId6" cstate="print"/>
          <a:srcRect/>
          <a:stretch>
            <a:fillRect/>
          </a:stretch>
        </p:blipFill>
        <p:spPr bwMode="auto">
          <a:xfrm>
            <a:off x="7344568" y="4931965"/>
            <a:ext cx="2247900" cy="2247901"/>
          </a:xfrm>
          <a:prstGeom prst="rect">
            <a:avLst/>
          </a:prstGeom>
          <a:noFill/>
        </p:spPr>
      </p:pic>
      <p:pic>
        <p:nvPicPr>
          <p:cNvPr id="7" name="Picture 8" descr="http://www.azquotes.com/picture-quotes/quote-in-order-to-develop-normally-a-child-requires-progressively-more-complex-joint-activity-urie-bronfenbrenner-69-6-0686.jpg"/>
          <p:cNvPicPr>
            <a:picLocks noChangeAspect="1" noChangeArrowheads="1"/>
          </p:cNvPicPr>
          <p:nvPr/>
        </p:nvPicPr>
        <p:blipFill>
          <a:blip r:embed="rId7" cstate="print"/>
          <a:srcRect/>
          <a:stretch>
            <a:fillRect/>
          </a:stretch>
        </p:blipFill>
        <p:spPr bwMode="auto">
          <a:xfrm>
            <a:off x="5472360" y="2699717"/>
            <a:ext cx="5256584" cy="2473686"/>
          </a:xfrm>
          <a:prstGeom prst="rect">
            <a:avLst/>
          </a:prstGeom>
          <a:noFill/>
        </p:spPr>
      </p:pic>
      <p:sp>
        <p:nvSpPr>
          <p:cNvPr id="8" name="Номер слайда 7"/>
          <p:cNvSpPr>
            <a:spLocks noGrp="1"/>
          </p:cNvSpPr>
          <p:nvPr>
            <p:ph type="sldNum" idx="12"/>
          </p:nvPr>
        </p:nvSpPr>
        <p:spPr/>
        <p:txBody>
          <a:bodyPr/>
          <a:lstStyle/>
          <a:p>
            <a:pPr>
              <a:defRPr/>
            </a:pPr>
            <a:fld id="{5B3C2506-B21D-4249-98F7-5EBB34377091}" type="slidenum">
              <a:rPr lang="en-GB" smtClean="0"/>
              <a:pPr>
                <a:defRPr/>
              </a:pPr>
              <a:t>70</a:t>
            </a:fld>
            <a:endParaRPr lang="en-GB"/>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ChangeArrowheads="1"/>
          </p:cNvSpPr>
          <p:nvPr/>
        </p:nvSpPr>
        <p:spPr bwMode="auto">
          <a:xfrm>
            <a:off x="0" y="0"/>
            <a:ext cx="10080625"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Narrow" pitchFamily="34" charset="0"/>
                <a:ea typeface="Times New Roman" pitchFamily="18" charset="0"/>
                <a:cs typeface="Times New Roman" pitchFamily="18" charset="0"/>
              </a:rPr>
              <a:t>ВОЙНА, ПРЕРВАВШАЯ ДЕТСТВО</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88067" name="Picture 3" descr="http://album.dovla.net/2006/12/Zlata%20Filipovic/Zlatin%20Dnevnik.JPG"/>
          <p:cNvPicPr>
            <a:picLocks noChangeAspect="1" noChangeArrowheads="1"/>
          </p:cNvPicPr>
          <p:nvPr/>
        </p:nvPicPr>
        <p:blipFill>
          <a:blip r:embed="rId3" cstate="print"/>
          <a:srcRect/>
          <a:stretch>
            <a:fillRect/>
          </a:stretch>
        </p:blipFill>
        <p:spPr bwMode="auto">
          <a:xfrm>
            <a:off x="935856" y="899517"/>
            <a:ext cx="2304256" cy="3183157"/>
          </a:xfrm>
          <a:prstGeom prst="rect">
            <a:avLst/>
          </a:prstGeom>
          <a:noFill/>
        </p:spPr>
      </p:pic>
      <p:sp>
        <p:nvSpPr>
          <p:cNvPr id="4" name="Номер слайда 3"/>
          <p:cNvSpPr>
            <a:spLocks noGrp="1"/>
          </p:cNvSpPr>
          <p:nvPr>
            <p:ph type="sldNum" idx="12"/>
          </p:nvPr>
        </p:nvSpPr>
        <p:spPr/>
        <p:txBody>
          <a:bodyPr/>
          <a:lstStyle/>
          <a:p>
            <a:pPr>
              <a:defRPr/>
            </a:pPr>
            <a:fld id="{5B3C2506-B21D-4249-98F7-5EBB34377091}" type="slidenum">
              <a:rPr lang="en-GB" smtClean="0"/>
              <a:pPr>
                <a:defRPr/>
              </a:pPr>
              <a:t>71</a:t>
            </a:fld>
            <a:endParaRPr lang="en-GB"/>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refoteka.ru/images/r/4/7/f/47ffc1fb3a1b512802a55f3bf8fd8526.png"/>
          <p:cNvPicPr>
            <a:picLocks noChangeAspect="1" noChangeArrowheads="1"/>
          </p:cNvPicPr>
          <p:nvPr/>
        </p:nvPicPr>
        <p:blipFill>
          <a:blip r:embed="rId2" cstate="print"/>
          <a:srcRect/>
          <a:stretch>
            <a:fillRect/>
          </a:stretch>
        </p:blipFill>
        <p:spPr bwMode="auto">
          <a:xfrm>
            <a:off x="2376016" y="88998"/>
            <a:ext cx="6233064" cy="7470677"/>
          </a:xfrm>
          <a:prstGeom prst="rect">
            <a:avLst/>
          </a:prstGeom>
          <a:noFill/>
        </p:spPr>
      </p:pic>
      <p:sp>
        <p:nvSpPr>
          <p:cNvPr id="3" name="Номер слайда 2"/>
          <p:cNvSpPr>
            <a:spLocks noGrp="1"/>
          </p:cNvSpPr>
          <p:nvPr>
            <p:ph type="sldNum" idx="12"/>
          </p:nvPr>
        </p:nvSpPr>
        <p:spPr/>
        <p:txBody>
          <a:bodyPr/>
          <a:lstStyle/>
          <a:p>
            <a:pPr>
              <a:defRPr/>
            </a:pPr>
            <a:fld id="{5B3C2506-B21D-4249-98F7-5EBB34377091}" type="slidenum">
              <a:rPr lang="en-GB" smtClean="0"/>
              <a:pPr>
                <a:defRPr/>
              </a:pPr>
              <a:t>72</a:t>
            </a:fld>
            <a:endParaRPr lang="en-GB"/>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kob-media.ru/wp-content/uploads/2013/10/07-piramidpng.jpg"/>
          <p:cNvPicPr>
            <a:picLocks noChangeAspect="1" noChangeArrowheads="1"/>
          </p:cNvPicPr>
          <p:nvPr/>
        </p:nvPicPr>
        <p:blipFill>
          <a:blip r:embed="rId2" cstate="print"/>
          <a:srcRect/>
          <a:stretch>
            <a:fillRect/>
          </a:stretch>
        </p:blipFill>
        <p:spPr bwMode="auto">
          <a:xfrm>
            <a:off x="1295896" y="1475581"/>
            <a:ext cx="7577088" cy="3672408"/>
          </a:xfrm>
          <a:prstGeom prst="rect">
            <a:avLst/>
          </a:prstGeom>
          <a:noFill/>
        </p:spPr>
      </p:pic>
      <p:sp>
        <p:nvSpPr>
          <p:cNvPr id="4" name="Номер слайда 3"/>
          <p:cNvSpPr>
            <a:spLocks noGrp="1"/>
          </p:cNvSpPr>
          <p:nvPr>
            <p:ph type="sldNum" idx="12"/>
          </p:nvPr>
        </p:nvSpPr>
        <p:spPr/>
        <p:txBody>
          <a:bodyPr/>
          <a:lstStyle/>
          <a:p>
            <a:pPr>
              <a:defRPr/>
            </a:pPr>
            <a:fld id="{5B3C2506-B21D-4249-98F7-5EBB34377091}" type="slidenum">
              <a:rPr lang="en-GB" smtClean="0"/>
              <a:pPr>
                <a:defRPr/>
              </a:pPr>
              <a:t>73</a:t>
            </a:fld>
            <a:endParaRPr lang="en-GB"/>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327344" y="1310957"/>
          <a:ext cx="5425936" cy="4937760"/>
        </p:xfrm>
        <a:graphic>
          <a:graphicData uri="http://schemas.openxmlformats.org/drawingml/2006/table">
            <a:tbl>
              <a:tblPr/>
              <a:tblGrid>
                <a:gridCol w="2023592">
                  <a:extLst>
                    <a:ext uri="{9D8B030D-6E8A-4147-A177-3AD203B41FA5}">
                      <a16:colId xmlns:a16="http://schemas.microsoft.com/office/drawing/2014/main" val="20000"/>
                    </a:ext>
                  </a:extLst>
                </a:gridCol>
                <a:gridCol w="3402344">
                  <a:extLst>
                    <a:ext uri="{9D8B030D-6E8A-4147-A177-3AD203B41FA5}">
                      <a16:colId xmlns:a16="http://schemas.microsoft.com/office/drawing/2014/main" val="20001"/>
                    </a:ext>
                  </a:extLst>
                </a:gridCol>
              </a:tblGrid>
              <a:tr h="179211">
                <a:tc>
                  <a:txBody>
                    <a:bodyPr/>
                    <a:lstStyle/>
                    <a:p>
                      <a:pPr>
                        <a:spcAft>
                          <a:spcPts val="0"/>
                        </a:spcAft>
                      </a:pPr>
                      <a:r>
                        <a:rPr lang="ru-RU" sz="1200" dirty="0">
                          <a:latin typeface="Times New Roman"/>
                          <a:ea typeface="Times New Roman"/>
                        </a:rPr>
                        <a:t>Тип метода (плана)</a:t>
                      </a:r>
                      <a:endParaRPr lang="ru-RU" sz="800" dirty="0">
                        <a:latin typeface="Times New Roman"/>
                        <a:ea typeface="Times New Roman"/>
                      </a:endParaRPr>
                    </a:p>
                  </a:txBody>
                  <a:tcPr marL="57604" marR="57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Характеристика</a:t>
                      </a:r>
                      <a:endParaRPr lang="ru-RU" sz="800">
                        <a:latin typeface="Times New Roman"/>
                        <a:ea typeface="Times New Roman"/>
                      </a:endParaRPr>
                    </a:p>
                  </a:txBody>
                  <a:tcPr marL="57604" marR="57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16844">
                <a:tc>
                  <a:txBody>
                    <a:bodyPr/>
                    <a:lstStyle/>
                    <a:p>
                      <a:pPr>
                        <a:spcAft>
                          <a:spcPts val="0"/>
                        </a:spcAft>
                      </a:pPr>
                      <a:r>
                        <a:rPr lang="ru-RU" sz="1200">
                          <a:latin typeface="Times New Roman"/>
                          <a:ea typeface="Times New Roman"/>
                        </a:rPr>
                        <a:t>Метод продольных срезов (лонгитюдный план)         </a:t>
                      </a:r>
                      <a:endParaRPr lang="ru-RU" sz="800">
                        <a:latin typeface="Times New Roman"/>
                        <a:ea typeface="Times New Roman"/>
                      </a:endParaRPr>
                    </a:p>
                  </a:txBody>
                  <a:tcPr marL="57604" marR="57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Группы испытуемых исследуются неоднократно на протяжении установленного отрезка времени; повторные измерения проводятся в разных возрастах</a:t>
                      </a:r>
                      <a:endParaRPr lang="ru-RU" sz="800">
                        <a:latin typeface="Times New Roman"/>
                        <a:ea typeface="Times New Roman"/>
                      </a:endParaRPr>
                    </a:p>
                  </a:txBody>
                  <a:tcPr marL="57604" marR="57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96056">
                <a:tc gridSpan="2">
                  <a:txBody>
                    <a:bodyPr/>
                    <a:lstStyle/>
                    <a:p>
                      <a:pPr>
                        <a:spcAft>
                          <a:spcPts val="0"/>
                        </a:spcAft>
                      </a:pPr>
                      <a:r>
                        <a:rPr lang="ru-RU" sz="1200" i="1">
                          <a:latin typeface="Times New Roman"/>
                          <a:ea typeface="Times New Roman"/>
                        </a:rPr>
                        <a:t>Преимущества:</a:t>
                      </a:r>
                      <a:r>
                        <a:rPr lang="ru-RU" sz="1200">
                          <a:latin typeface="Times New Roman"/>
                          <a:ea typeface="Times New Roman"/>
                        </a:rPr>
                        <a:t> обнаруживает связи между поведением на раз­ных этапах жизни.</a:t>
                      </a:r>
                      <a:endParaRPr lang="ru-RU" sz="800">
                        <a:latin typeface="Times New Roman"/>
                        <a:ea typeface="Times New Roman"/>
                      </a:endParaRPr>
                    </a:p>
                    <a:p>
                      <a:pPr>
                        <a:spcAft>
                          <a:spcPts val="0"/>
                        </a:spcAft>
                      </a:pPr>
                      <a:r>
                        <a:rPr lang="ru-RU" sz="1200" i="1">
                          <a:latin typeface="Times New Roman"/>
                          <a:ea typeface="Times New Roman"/>
                        </a:rPr>
                        <a:t>Недостатки:</a:t>
                      </a:r>
                      <a:r>
                        <a:rPr lang="ru-RU" sz="1200">
                          <a:latin typeface="Times New Roman"/>
                          <a:ea typeface="Times New Roman"/>
                        </a:rPr>
                        <a:t> возможность неправильной интерпре­тации наблюдаемых в определенном возрасте изменений вследствие направ­ленного уменьшения выборки испытуемых, их знакомства с методиками исследования и эффектов когорты</a:t>
                      </a:r>
                      <a:endParaRPr lang="ru-RU" sz="800">
                        <a:latin typeface="Times New Roman"/>
                        <a:ea typeface="Times New Roman"/>
                      </a:endParaRPr>
                    </a:p>
                  </a:txBody>
                  <a:tcPr marL="57604" marR="57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2"/>
                  </a:ext>
                </a:extLst>
              </a:tr>
              <a:tr h="358422">
                <a:tc>
                  <a:txBody>
                    <a:bodyPr/>
                    <a:lstStyle/>
                    <a:p>
                      <a:pPr>
                        <a:spcAft>
                          <a:spcPts val="0"/>
                        </a:spcAft>
                      </a:pPr>
                      <a:r>
                        <a:rPr lang="ru-RU" sz="1200">
                          <a:latin typeface="Times New Roman"/>
                          <a:ea typeface="Times New Roman"/>
                        </a:rPr>
                        <a:t>Метод поперечных срезов</a:t>
                      </a:r>
                      <a:endParaRPr lang="ru-RU" sz="800">
                        <a:latin typeface="Times New Roman"/>
                        <a:ea typeface="Times New Roman"/>
                      </a:endParaRPr>
                    </a:p>
                  </a:txBody>
                  <a:tcPr marL="57604" marR="57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Группы испытуемых разного возраста исследуются одновременно. </a:t>
                      </a:r>
                      <a:endParaRPr lang="ru-RU" sz="800">
                        <a:latin typeface="Times New Roman"/>
                        <a:ea typeface="Times New Roman"/>
                      </a:endParaRPr>
                    </a:p>
                  </a:txBody>
                  <a:tcPr marL="57604" marR="57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16844">
                <a:tc gridSpan="2">
                  <a:txBody>
                    <a:bodyPr/>
                    <a:lstStyle/>
                    <a:p>
                      <a:pPr>
                        <a:spcAft>
                          <a:spcPts val="0"/>
                        </a:spcAft>
                      </a:pPr>
                      <a:r>
                        <a:rPr lang="ru-RU" sz="1200" i="1">
                          <a:latin typeface="Times New Roman"/>
                          <a:ea typeface="Times New Roman"/>
                        </a:rPr>
                        <a:t>Преимущества.</a:t>
                      </a:r>
                      <a:r>
                        <a:rPr lang="ru-RU" sz="1200">
                          <a:latin typeface="Times New Roman"/>
                          <a:ea typeface="Times New Roman"/>
                        </a:rPr>
                        <a:t> требует меньше времени и затрат, чем лонгитюдное исследование. </a:t>
                      </a:r>
                      <a:endParaRPr lang="ru-RU" sz="800">
                        <a:latin typeface="Times New Roman"/>
                        <a:ea typeface="Times New Roman"/>
                      </a:endParaRPr>
                    </a:p>
                    <a:p>
                      <a:pPr>
                        <a:spcAft>
                          <a:spcPts val="0"/>
                        </a:spcAft>
                      </a:pPr>
                      <a:r>
                        <a:rPr lang="ru-RU" sz="1200" i="1">
                          <a:latin typeface="Times New Roman"/>
                          <a:ea typeface="Times New Roman"/>
                        </a:rPr>
                        <a:t>Недостатки:</a:t>
                      </a:r>
                      <a:r>
                        <a:rPr lang="ru-RU" sz="1200">
                          <a:latin typeface="Times New Roman"/>
                          <a:ea typeface="Times New Roman"/>
                        </a:rPr>
                        <a:t> группы могут отличаться не только по возрасту; не позволя­ет изучать тенденции роста, эффекты когорты могут сказываться на наблю­даемых возрастных различиях.</a:t>
                      </a:r>
                      <a:endParaRPr lang="ru-RU" sz="800">
                        <a:latin typeface="Times New Roman"/>
                        <a:ea typeface="Times New Roman"/>
                      </a:endParaRPr>
                    </a:p>
                  </a:txBody>
                  <a:tcPr marL="57604" marR="57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4"/>
                  </a:ext>
                </a:extLst>
              </a:tr>
              <a:tr h="537633">
                <a:tc>
                  <a:txBody>
                    <a:bodyPr/>
                    <a:lstStyle/>
                    <a:p>
                      <a:pPr>
                        <a:spcAft>
                          <a:spcPts val="0"/>
                        </a:spcAft>
                      </a:pPr>
                      <a:r>
                        <a:rPr lang="ru-RU" sz="1200">
                          <a:latin typeface="Times New Roman"/>
                          <a:ea typeface="Times New Roman"/>
                        </a:rPr>
                        <a:t>Комбинированный-(когортно-последовательный) план   </a:t>
                      </a:r>
                      <a:endParaRPr lang="ru-RU" sz="800">
                        <a:latin typeface="Times New Roman"/>
                        <a:ea typeface="Times New Roman"/>
                      </a:endParaRPr>
                    </a:p>
                  </a:txBody>
                  <a:tcPr marL="57604" marR="57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Две или более группы индивидуумов, родившихся в разное время, неоднократно исследуются на протяжении установленного периода времени.</a:t>
                      </a:r>
                      <a:endParaRPr lang="ru-RU" sz="800">
                        <a:latin typeface="Times New Roman"/>
                        <a:ea typeface="Times New Roman"/>
                      </a:endParaRPr>
                    </a:p>
                  </a:txBody>
                  <a:tcPr marL="57604" marR="57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75267">
                <a:tc gridSpan="2">
                  <a:txBody>
                    <a:bodyPr/>
                    <a:lstStyle/>
                    <a:p>
                      <a:pPr>
                        <a:spcAft>
                          <a:spcPts val="0"/>
                        </a:spcAft>
                      </a:pPr>
                      <a:r>
                        <a:rPr lang="ru-RU" sz="1200" i="1" dirty="0">
                          <a:latin typeface="Times New Roman"/>
                          <a:ea typeface="Times New Roman"/>
                        </a:rPr>
                        <a:t>Преимущества:</a:t>
                      </a:r>
                      <a:r>
                        <a:rPr lang="ru-RU" sz="1200" dirty="0">
                          <a:latin typeface="Times New Roman"/>
                          <a:ea typeface="Times New Roman"/>
                        </a:rPr>
                        <a:t> допускает продольные и поперечные сравнения ха­рактеристик детей, позволяет измерять эффекты когорты. </a:t>
                      </a:r>
                      <a:endParaRPr lang="ru-RU" sz="800" dirty="0">
                        <a:latin typeface="Times New Roman"/>
                        <a:ea typeface="Times New Roman"/>
                      </a:endParaRPr>
                    </a:p>
                    <a:p>
                      <a:pPr>
                        <a:spcAft>
                          <a:spcPts val="0"/>
                        </a:spcAft>
                      </a:pPr>
                      <a:r>
                        <a:rPr lang="ru-RU" sz="1200" i="1" dirty="0">
                          <a:latin typeface="Times New Roman"/>
                          <a:ea typeface="Times New Roman"/>
                        </a:rPr>
                        <a:t>Недостатки: </a:t>
                      </a:r>
                      <a:r>
                        <a:rPr lang="ru-RU" sz="1200" dirty="0">
                          <a:latin typeface="Times New Roman"/>
                          <a:ea typeface="Times New Roman"/>
                        </a:rPr>
                        <a:t>на проведении данного исследования могут сказаться недостатки, прису­щие методам продольных и/или поперечных срезов, хотя сам по себе этот план способствует их преодолению; его реализация требует больше средств и времени</a:t>
                      </a:r>
                      <a:endParaRPr lang="ru-RU" sz="800" dirty="0">
                        <a:latin typeface="Times New Roman"/>
                        <a:ea typeface="Times New Roman"/>
                      </a:endParaRPr>
                    </a:p>
                  </a:txBody>
                  <a:tcPr marL="57604" marR="57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6"/>
                  </a:ext>
                </a:extLst>
              </a:tr>
            </a:tbl>
          </a:graphicData>
        </a:graphic>
      </p:graphicFrame>
      <p:sp>
        <p:nvSpPr>
          <p:cNvPr id="93185" name="Rectangle 1"/>
          <p:cNvSpPr>
            <a:spLocks noChangeArrowheads="1"/>
          </p:cNvSpPr>
          <p:nvPr/>
        </p:nvSpPr>
        <p:spPr bwMode="auto">
          <a:xfrm>
            <a:off x="0" y="0"/>
            <a:ext cx="10080625"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1" u="none" strike="noStrike" cap="none" normalizeH="0" baseline="0" smtClean="0">
                <a:ln>
                  <a:noFill/>
                </a:ln>
                <a:solidFill>
                  <a:schemeClr val="tx1"/>
                </a:solidFill>
                <a:effectLst/>
                <a:latin typeface="Arial" pitchFamily="34" charset="0"/>
                <a:ea typeface="Times New Roman" pitchFamily="18" charset="0"/>
                <a:cs typeface="Arial" pitchFamily="34" charset="0"/>
              </a:rPr>
              <a:t>Таблица 1-3 </a:t>
            </a: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Основные методы организации исследований развития человека</a:t>
            </a:r>
            <a:endParaRPr kumimoji="0" lang="ru-RU"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Номер слайда 3"/>
          <p:cNvSpPr>
            <a:spLocks noGrp="1"/>
          </p:cNvSpPr>
          <p:nvPr>
            <p:ph type="sldNum" idx="12"/>
          </p:nvPr>
        </p:nvSpPr>
        <p:spPr/>
        <p:txBody>
          <a:bodyPr/>
          <a:lstStyle/>
          <a:p>
            <a:pPr>
              <a:defRPr/>
            </a:pPr>
            <a:fld id="{5B3C2506-B21D-4249-98F7-5EBB34377091}" type="slidenum">
              <a:rPr lang="en-GB" smtClean="0"/>
              <a:pPr>
                <a:defRPr/>
              </a:pPr>
              <a:t>74</a:t>
            </a:fld>
            <a:endParaRPr lang="en-GB"/>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2.bp.blogspot.com/-nueiCEWBIds/Ush5d7DADwI/AAAAAAAADio/jeM9nI0Al-8/s1600/conzept.jpg"/>
          <p:cNvPicPr>
            <a:picLocks noChangeAspect="1" noChangeArrowheads="1"/>
          </p:cNvPicPr>
          <p:nvPr/>
        </p:nvPicPr>
        <p:blipFill>
          <a:blip r:embed="rId2" cstate="print"/>
          <a:srcRect/>
          <a:stretch>
            <a:fillRect/>
          </a:stretch>
        </p:blipFill>
        <p:spPr bwMode="auto">
          <a:xfrm>
            <a:off x="143768" y="539477"/>
            <a:ext cx="9553575" cy="6467476"/>
          </a:xfrm>
          <a:prstGeom prst="rect">
            <a:avLst/>
          </a:prstGeom>
          <a:noFill/>
        </p:spPr>
      </p:pic>
      <p:sp>
        <p:nvSpPr>
          <p:cNvPr id="3" name="Номер слайда 2"/>
          <p:cNvSpPr>
            <a:spLocks noGrp="1"/>
          </p:cNvSpPr>
          <p:nvPr>
            <p:ph type="sldNum" idx="12"/>
          </p:nvPr>
        </p:nvSpPr>
        <p:spPr/>
        <p:txBody>
          <a:bodyPr/>
          <a:lstStyle/>
          <a:p>
            <a:pPr>
              <a:defRPr/>
            </a:pPr>
            <a:fld id="{5B3C2506-B21D-4249-98F7-5EBB34377091}" type="slidenum">
              <a:rPr lang="en-GB" smtClean="0"/>
              <a:pPr>
                <a:defRPr/>
              </a:pPr>
              <a:t>75</a:t>
            </a:fld>
            <a:endParaRPr lang="en-GB"/>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http://www.bessonova.msk.ru/img/greivz.jpg"/>
          <p:cNvPicPr>
            <a:picLocks noChangeAspect="1" noChangeArrowheads="1"/>
          </p:cNvPicPr>
          <p:nvPr/>
        </p:nvPicPr>
        <p:blipFill>
          <a:blip r:embed="rId2" cstate="print"/>
          <a:srcRect/>
          <a:stretch>
            <a:fillRect/>
          </a:stretch>
        </p:blipFill>
        <p:spPr bwMode="auto">
          <a:xfrm>
            <a:off x="7776616" y="683493"/>
            <a:ext cx="1440160" cy="1771398"/>
          </a:xfrm>
          <a:prstGeom prst="rect">
            <a:avLst/>
          </a:prstGeom>
          <a:noFill/>
        </p:spPr>
      </p:pic>
      <p:pic>
        <p:nvPicPr>
          <p:cNvPr id="3" name="Picture 8" descr="http://stihi.globala.ru/uploads/posts/2014-02/13924780375261xuA5a.jpeg"/>
          <p:cNvPicPr>
            <a:picLocks noChangeAspect="1" noChangeArrowheads="1"/>
          </p:cNvPicPr>
          <p:nvPr/>
        </p:nvPicPr>
        <p:blipFill>
          <a:blip r:embed="rId3" cstate="print"/>
          <a:srcRect/>
          <a:stretch>
            <a:fillRect/>
          </a:stretch>
        </p:blipFill>
        <p:spPr bwMode="auto">
          <a:xfrm>
            <a:off x="3816176" y="3203773"/>
            <a:ext cx="2448272" cy="1821970"/>
          </a:xfrm>
          <a:prstGeom prst="rect">
            <a:avLst/>
          </a:prstGeom>
          <a:noFill/>
        </p:spPr>
      </p:pic>
      <p:pic>
        <p:nvPicPr>
          <p:cNvPr id="4" name="Picture 10" descr="http://900igr.net/datai/pedagogika/OS-SHkola-2100/0009-003-Edinyj-komplekt-uchebnikov.jpg"/>
          <p:cNvPicPr>
            <a:picLocks noChangeAspect="1" noChangeArrowheads="1"/>
          </p:cNvPicPr>
          <p:nvPr/>
        </p:nvPicPr>
        <p:blipFill>
          <a:blip r:embed="rId4" cstate="print"/>
          <a:srcRect/>
          <a:stretch>
            <a:fillRect/>
          </a:stretch>
        </p:blipFill>
        <p:spPr bwMode="auto">
          <a:xfrm>
            <a:off x="359792" y="1403573"/>
            <a:ext cx="2407878" cy="1746946"/>
          </a:xfrm>
          <a:prstGeom prst="rect">
            <a:avLst/>
          </a:prstGeom>
          <a:noFill/>
        </p:spPr>
      </p:pic>
      <p:pic>
        <p:nvPicPr>
          <p:cNvPr id="5" name="Picture 18" descr="http://poteshka.kapitalina.ru/wp-content/uploads/2016/03/q7qQCElwwKg.jpg"/>
          <p:cNvPicPr>
            <a:picLocks noChangeAspect="1" noChangeArrowheads="1"/>
          </p:cNvPicPr>
          <p:nvPr/>
        </p:nvPicPr>
        <p:blipFill>
          <a:blip r:embed="rId5" cstate="print"/>
          <a:srcRect/>
          <a:stretch>
            <a:fillRect/>
          </a:stretch>
        </p:blipFill>
        <p:spPr bwMode="auto">
          <a:xfrm>
            <a:off x="2952080" y="323453"/>
            <a:ext cx="3816424" cy="2540071"/>
          </a:xfrm>
          <a:prstGeom prst="rect">
            <a:avLst/>
          </a:prstGeom>
          <a:noFill/>
        </p:spPr>
      </p:pic>
      <p:pic>
        <p:nvPicPr>
          <p:cNvPr id="107522" name="Picture 2" descr="http://static2.ozone.ru/multimedia/books_covers/1014190477.jpg"/>
          <p:cNvPicPr>
            <a:picLocks noChangeAspect="1" noChangeArrowheads="1"/>
          </p:cNvPicPr>
          <p:nvPr/>
        </p:nvPicPr>
        <p:blipFill>
          <a:blip r:embed="rId6" cstate="print"/>
          <a:srcRect/>
          <a:stretch>
            <a:fillRect/>
          </a:stretch>
        </p:blipFill>
        <p:spPr bwMode="auto">
          <a:xfrm>
            <a:off x="2592040" y="5075981"/>
            <a:ext cx="1427312" cy="2140968"/>
          </a:xfrm>
          <a:prstGeom prst="rect">
            <a:avLst/>
          </a:prstGeom>
          <a:noFill/>
        </p:spPr>
      </p:pic>
      <p:pic>
        <p:nvPicPr>
          <p:cNvPr id="107524" name="Picture 4" descr="https://paperc.com/media/cover_images/2/2014/11/25/9785000572689.jpg"/>
          <p:cNvPicPr>
            <a:picLocks noChangeAspect="1" noChangeArrowheads="1"/>
          </p:cNvPicPr>
          <p:nvPr/>
        </p:nvPicPr>
        <p:blipFill>
          <a:blip r:embed="rId7" cstate="print"/>
          <a:srcRect/>
          <a:stretch>
            <a:fillRect/>
          </a:stretch>
        </p:blipFill>
        <p:spPr bwMode="auto">
          <a:xfrm>
            <a:off x="5904408" y="3131765"/>
            <a:ext cx="1872208" cy="2836395"/>
          </a:xfrm>
          <a:prstGeom prst="rect">
            <a:avLst/>
          </a:prstGeom>
          <a:noFill/>
        </p:spPr>
      </p:pic>
      <p:pic>
        <p:nvPicPr>
          <p:cNvPr id="107526" name="Picture 6" descr="http://88-cloud.com/photo/56a4b5920578a.jpg"/>
          <p:cNvPicPr>
            <a:picLocks noChangeAspect="1" noChangeArrowheads="1"/>
          </p:cNvPicPr>
          <p:nvPr/>
        </p:nvPicPr>
        <p:blipFill>
          <a:blip r:embed="rId8" cstate="print"/>
          <a:srcRect/>
          <a:stretch>
            <a:fillRect/>
          </a:stretch>
        </p:blipFill>
        <p:spPr bwMode="auto">
          <a:xfrm>
            <a:off x="3888184" y="5003973"/>
            <a:ext cx="1512944" cy="2166045"/>
          </a:xfrm>
          <a:prstGeom prst="rect">
            <a:avLst/>
          </a:prstGeom>
          <a:noFill/>
        </p:spPr>
      </p:pic>
      <p:pic>
        <p:nvPicPr>
          <p:cNvPr id="107532" name="Picture 12" descr="http://img.yakaboo.ua/media/catalog/product/4/0/402371_81304858.jpg"/>
          <p:cNvPicPr>
            <a:picLocks noChangeAspect="1" noChangeArrowheads="1"/>
          </p:cNvPicPr>
          <p:nvPr/>
        </p:nvPicPr>
        <p:blipFill>
          <a:blip r:embed="rId9" cstate="print"/>
          <a:srcRect/>
          <a:stretch>
            <a:fillRect/>
          </a:stretch>
        </p:blipFill>
        <p:spPr bwMode="auto">
          <a:xfrm>
            <a:off x="2952080" y="107429"/>
            <a:ext cx="1728192" cy="2343311"/>
          </a:xfrm>
          <a:prstGeom prst="rect">
            <a:avLst/>
          </a:prstGeom>
          <a:noFill/>
        </p:spPr>
      </p:pic>
      <p:pic>
        <p:nvPicPr>
          <p:cNvPr id="107534" name="Picture 14" descr="http://djreminiseofficial.com/data/56ab9bf8b1b58.jpg"/>
          <p:cNvPicPr>
            <a:picLocks noChangeAspect="1" noChangeArrowheads="1"/>
          </p:cNvPicPr>
          <p:nvPr/>
        </p:nvPicPr>
        <p:blipFill>
          <a:blip r:embed="rId10" cstate="print"/>
          <a:srcRect/>
          <a:stretch>
            <a:fillRect/>
          </a:stretch>
        </p:blipFill>
        <p:spPr bwMode="auto">
          <a:xfrm>
            <a:off x="0" y="323453"/>
            <a:ext cx="1584176" cy="2514565"/>
          </a:xfrm>
          <a:prstGeom prst="rect">
            <a:avLst/>
          </a:prstGeom>
          <a:noFill/>
        </p:spPr>
      </p:pic>
      <p:pic>
        <p:nvPicPr>
          <p:cNvPr id="107536" name="Picture 16" descr="http://cs628117.vk.me/v628117081/861d/1LYqqCb6UE4.jpg"/>
          <p:cNvPicPr>
            <a:picLocks noChangeAspect="1" noChangeArrowheads="1"/>
          </p:cNvPicPr>
          <p:nvPr/>
        </p:nvPicPr>
        <p:blipFill>
          <a:blip r:embed="rId11" cstate="print"/>
          <a:srcRect/>
          <a:stretch>
            <a:fillRect/>
          </a:stretch>
        </p:blipFill>
        <p:spPr bwMode="auto">
          <a:xfrm>
            <a:off x="6264448" y="899517"/>
            <a:ext cx="1656184" cy="2359281"/>
          </a:xfrm>
          <a:prstGeom prst="rect">
            <a:avLst/>
          </a:prstGeom>
          <a:noFill/>
        </p:spPr>
      </p:pic>
      <p:pic>
        <p:nvPicPr>
          <p:cNvPr id="107538" name="Picture 18" descr="http://knijencia.ru/uploads/posts/bookimages/632200/11472698.cover.jpg"/>
          <p:cNvPicPr>
            <a:picLocks noChangeAspect="1" noChangeArrowheads="1"/>
          </p:cNvPicPr>
          <p:nvPr/>
        </p:nvPicPr>
        <p:blipFill>
          <a:blip r:embed="rId12" cstate="print"/>
          <a:srcRect/>
          <a:stretch>
            <a:fillRect/>
          </a:stretch>
        </p:blipFill>
        <p:spPr bwMode="auto">
          <a:xfrm>
            <a:off x="0" y="4283893"/>
            <a:ext cx="2116634" cy="2822179"/>
          </a:xfrm>
          <a:prstGeom prst="rect">
            <a:avLst/>
          </a:prstGeom>
          <a:noFill/>
        </p:spPr>
      </p:pic>
      <p:pic>
        <p:nvPicPr>
          <p:cNvPr id="107540" name="Picture 20" descr="http://fada-books.ru/images/yaponskaya-sistema-razvitiya-intellekta-i-pamyati-kavashima-27121-large.jpg"/>
          <p:cNvPicPr>
            <a:picLocks noChangeAspect="1" noChangeArrowheads="1"/>
          </p:cNvPicPr>
          <p:nvPr/>
        </p:nvPicPr>
        <p:blipFill>
          <a:blip r:embed="rId13" cstate="print"/>
          <a:srcRect/>
          <a:stretch>
            <a:fillRect/>
          </a:stretch>
        </p:blipFill>
        <p:spPr bwMode="auto">
          <a:xfrm>
            <a:off x="7776616" y="5121178"/>
            <a:ext cx="1656184" cy="2438497"/>
          </a:xfrm>
          <a:prstGeom prst="rect">
            <a:avLst/>
          </a:prstGeom>
          <a:noFill/>
        </p:spPr>
      </p:pic>
      <p:pic>
        <p:nvPicPr>
          <p:cNvPr id="107542" name="Picture 22" descr="http://cdn.lolwot.com/wp-content/uploads/2015/05/20-ways-to-reduce-stress-and-increase-energy-14.jpg"/>
          <p:cNvPicPr>
            <a:picLocks noChangeAspect="1" noChangeArrowheads="1"/>
          </p:cNvPicPr>
          <p:nvPr/>
        </p:nvPicPr>
        <p:blipFill>
          <a:blip r:embed="rId14" cstate="print"/>
          <a:srcRect/>
          <a:stretch>
            <a:fillRect/>
          </a:stretch>
        </p:blipFill>
        <p:spPr bwMode="auto">
          <a:xfrm>
            <a:off x="10080625" y="5903391"/>
            <a:ext cx="2243432" cy="1656284"/>
          </a:xfrm>
          <a:prstGeom prst="rect">
            <a:avLst/>
          </a:prstGeom>
          <a:noFill/>
        </p:spPr>
      </p:pic>
      <p:pic>
        <p:nvPicPr>
          <p:cNvPr id="107544" name="Picture 24" descr="http://qiqru.org/media/npict/1009/original/68_igr_dlja_razvitija_mozga_753284.jpeg"/>
          <p:cNvPicPr>
            <a:picLocks noChangeAspect="1" noChangeArrowheads="1"/>
          </p:cNvPicPr>
          <p:nvPr/>
        </p:nvPicPr>
        <p:blipFill>
          <a:blip r:embed="rId15" cstate="print"/>
          <a:srcRect/>
          <a:stretch>
            <a:fillRect/>
          </a:stretch>
        </p:blipFill>
        <p:spPr bwMode="auto">
          <a:xfrm>
            <a:off x="1367904" y="1403573"/>
            <a:ext cx="1728191" cy="2652026"/>
          </a:xfrm>
          <a:prstGeom prst="rect">
            <a:avLst/>
          </a:prstGeom>
          <a:noFill/>
        </p:spPr>
      </p:pic>
      <p:pic>
        <p:nvPicPr>
          <p:cNvPr id="107546" name="Picture 26" descr="http://buki.kiev.ua/images/originals/ITD000000000087319_cover1.jpg"/>
          <p:cNvPicPr>
            <a:picLocks noChangeAspect="1" noChangeArrowheads="1"/>
          </p:cNvPicPr>
          <p:nvPr/>
        </p:nvPicPr>
        <p:blipFill>
          <a:blip r:embed="rId16" cstate="print"/>
          <a:srcRect/>
          <a:stretch>
            <a:fillRect/>
          </a:stretch>
        </p:blipFill>
        <p:spPr bwMode="auto">
          <a:xfrm>
            <a:off x="5760392" y="4643933"/>
            <a:ext cx="1893821" cy="2676600"/>
          </a:xfrm>
          <a:prstGeom prst="rect">
            <a:avLst/>
          </a:prstGeom>
          <a:noFill/>
        </p:spPr>
      </p:pic>
      <p:pic>
        <p:nvPicPr>
          <p:cNvPr id="107548" name="Picture 28" descr="http://img12.mynnm.com/2/f/9/1/6/054f2c3c5f283ee5c0b562d65e7.jpg"/>
          <p:cNvPicPr>
            <a:picLocks noChangeAspect="1" noChangeArrowheads="1"/>
          </p:cNvPicPr>
          <p:nvPr/>
        </p:nvPicPr>
        <p:blipFill>
          <a:blip r:embed="rId17" cstate="print"/>
          <a:srcRect/>
          <a:stretch>
            <a:fillRect/>
          </a:stretch>
        </p:blipFill>
        <p:spPr bwMode="auto">
          <a:xfrm>
            <a:off x="7776616" y="683493"/>
            <a:ext cx="2588331" cy="3966618"/>
          </a:xfrm>
          <a:prstGeom prst="rect">
            <a:avLst/>
          </a:prstGeom>
          <a:noFill/>
        </p:spPr>
      </p:pic>
      <p:pic>
        <p:nvPicPr>
          <p:cNvPr id="107550" name="Picture 30" descr="http://www.merion.lv/importm/978-5-00057-280-1.jpg"/>
          <p:cNvPicPr>
            <a:picLocks noChangeAspect="1" noChangeArrowheads="1"/>
          </p:cNvPicPr>
          <p:nvPr/>
        </p:nvPicPr>
        <p:blipFill>
          <a:blip r:embed="rId18" cstate="print"/>
          <a:srcRect/>
          <a:stretch>
            <a:fillRect/>
          </a:stretch>
        </p:blipFill>
        <p:spPr bwMode="auto">
          <a:xfrm>
            <a:off x="7632600" y="3923853"/>
            <a:ext cx="1664075" cy="2483694"/>
          </a:xfrm>
          <a:prstGeom prst="rect">
            <a:avLst/>
          </a:prstGeom>
          <a:noFill/>
        </p:spPr>
      </p:pic>
      <p:pic>
        <p:nvPicPr>
          <p:cNvPr id="107552" name="Picture 32" descr="http://gusjatinlib.ru/img/kniga-obschaya-teoriya-prava-belarus-6201-small.png"/>
          <p:cNvPicPr>
            <a:picLocks noChangeAspect="1" noChangeArrowheads="1"/>
          </p:cNvPicPr>
          <p:nvPr/>
        </p:nvPicPr>
        <p:blipFill>
          <a:blip r:embed="rId19" cstate="print"/>
          <a:srcRect/>
          <a:stretch>
            <a:fillRect/>
          </a:stretch>
        </p:blipFill>
        <p:spPr bwMode="auto">
          <a:xfrm>
            <a:off x="0" y="2339677"/>
            <a:ext cx="1376507" cy="1993182"/>
          </a:xfrm>
          <a:prstGeom prst="rect">
            <a:avLst/>
          </a:prstGeom>
          <a:noFill/>
        </p:spPr>
      </p:pic>
      <p:sp>
        <p:nvSpPr>
          <p:cNvPr id="22" name="Номер слайда 21"/>
          <p:cNvSpPr>
            <a:spLocks noGrp="1"/>
          </p:cNvSpPr>
          <p:nvPr>
            <p:ph type="sldNum" idx="12"/>
          </p:nvPr>
        </p:nvSpPr>
        <p:spPr/>
        <p:txBody>
          <a:bodyPr/>
          <a:lstStyle/>
          <a:p>
            <a:pPr>
              <a:defRPr/>
            </a:pPr>
            <a:fld id="{5B3C2506-B21D-4249-98F7-5EBB34377091}" type="slidenum">
              <a:rPr lang="en-GB" smtClean="0"/>
              <a:pPr>
                <a:defRPr/>
              </a:pPr>
              <a:t>76</a:t>
            </a:fld>
            <a:endParaRPr lang="en-GB"/>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hub.kyivstar.ua/wp-content/uploads/c/rules_of_brain.png"/>
          <p:cNvPicPr>
            <a:picLocks noChangeAspect="1" noChangeArrowheads="1"/>
          </p:cNvPicPr>
          <p:nvPr/>
        </p:nvPicPr>
        <p:blipFill>
          <a:blip r:embed="rId2" cstate="print"/>
          <a:srcRect/>
          <a:stretch>
            <a:fillRect/>
          </a:stretch>
        </p:blipFill>
        <p:spPr bwMode="auto">
          <a:xfrm>
            <a:off x="1223888" y="285049"/>
            <a:ext cx="6984776" cy="6332864"/>
          </a:xfrm>
          <a:prstGeom prst="rect">
            <a:avLst/>
          </a:prstGeom>
          <a:noFill/>
        </p:spPr>
      </p:pic>
      <p:sp>
        <p:nvSpPr>
          <p:cNvPr id="3" name="TextBox 2"/>
          <p:cNvSpPr txBox="1"/>
          <p:nvPr/>
        </p:nvSpPr>
        <p:spPr>
          <a:xfrm>
            <a:off x="1079872" y="6444133"/>
            <a:ext cx="1728192" cy="607602"/>
          </a:xfrm>
          <a:prstGeom prst="rect">
            <a:avLst/>
          </a:prstGeom>
          <a:noFill/>
        </p:spPr>
        <p:txBody>
          <a:bodyPr wrap="square" rtlCol="0">
            <a:spAutoFit/>
          </a:bodyPr>
          <a:lstStyle/>
          <a:p>
            <a:r>
              <a:rPr lang="ru-RU" dirty="0" smtClean="0"/>
              <a:t>Биолог Джон Медина</a:t>
            </a:r>
            <a:endParaRPr lang="ru-RU" dirty="0"/>
          </a:p>
        </p:txBody>
      </p:sp>
      <p:sp>
        <p:nvSpPr>
          <p:cNvPr id="4" name="TextBox 3"/>
          <p:cNvSpPr txBox="1"/>
          <p:nvPr/>
        </p:nvSpPr>
        <p:spPr>
          <a:xfrm>
            <a:off x="4104208" y="6516141"/>
            <a:ext cx="5040560" cy="607602"/>
          </a:xfrm>
          <a:prstGeom prst="rect">
            <a:avLst/>
          </a:prstGeom>
          <a:noFill/>
        </p:spPr>
        <p:txBody>
          <a:bodyPr wrap="square" rtlCol="0">
            <a:spAutoFit/>
          </a:bodyPr>
          <a:lstStyle/>
          <a:p>
            <a:r>
              <a:rPr lang="en-US" dirty="0" smtClean="0"/>
              <a:t>http://psymanblog.ru/2014/07/mozg-cheloveka-12-pravil-mozga-kniga-o-pravilah-mozga/?</a:t>
            </a:r>
            <a:endParaRPr lang="ru-RU" dirty="0"/>
          </a:p>
        </p:txBody>
      </p:sp>
      <p:sp>
        <p:nvSpPr>
          <p:cNvPr id="5" name="Номер слайда 4"/>
          <p:cNvSpPr>
            <a:spLocks noGrp="1"/>
          </p:cNvSpPr>
          <p:nvPr>
            <p:ph type="sldNum" idx="12"/>
          </p:nvPr>
        </p:nvSpPr>
        <p:spPr/>
        <p:txBody>
          <a:bodyPr/>
          <a:lstStyle/>
          <a:p>
            <a:pPr>
              <a:defRPr/>
            </a:pPr>
            <a:fld id="{5B3C2506-B21D-4249-98F7-5EBB34377091}" type="slidenum">
              <a:rPr lang="en-GB" smtClean="0"/>
              <a:pPr>
                <a:defRPr/>
              </a:pPr>
              <a:t>77</a:t>
            </a:fld>
            <a:endParaRPr lang="en-GB"/>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ttps://www.umass.edu/education/sites/default/files/styles/side/public/craig%2Cg.jpg?itok=j9mvSs_S"/>
          <p:cNvPicPr>
            <a:picLocks noChangeAspect="1" noChangeArrowheads="1"/>
          </p:cNvPicPr>
          <p:nvPr/>
        </p:nvPicPr>
        <p:blipFill>
          <a:blip r:embed="rId2" cstate="print"/>
          <a:srcRect/>
          <a:stretch>
            <a:fillRect/>
          </a:stretch>
        </p:blipFill>
        <p:spPr bwMode="auto">
          <a:xfrm>
            <a:off x="647824" y="1115541"/>
            <a:ext cx="1905000" cy="2381250"/>
          </a:xfrm>
          <a:prstGeom prst="rect">
            <a:avLst/>
          </a:prstGeom>
          <a:noFill/>
        </p:spPr>
      </p:pic>
      <p:sp>
        <p:nvSpPr>
          <p:cNvPr id="3" name="Прямоугольник 2"/>
          <p:cNvSpPr/>
          <p:nvPr/>
        </p:nvSpPr>
        <p:spPr>
          <a:xfrm>
            <a:off x="2808064" y="1115541"/>
            <a:ext cx="5038725" cy="2411045"/>
          </a:xfrm>
          <a:prstGeom prst="rect">
            <a:avLst/>
          </a:prstGeom>
        </p:spPr>
        <p:txBody>
          <a:bodyPr>
            <a:spAutoFit/>
          </a:bodyPr>
          <a:lstStyle/>
          <a:p>
            <a:r>
              <a:rPr lang="en-US" b="1" dirty="0" smtClean="0"/>
              <a:t>Professor </a:t>
            </a:r>
            <a:r>
              <a:rPr lang="en-US" b="1" dirty="0" err="1" smtClean="0"/>
              <a:t>Emerita</a:t>
            </a:r>
            <a:endParaRPr lang="en-US" b="1" dirty="0" smtClean="0"/>
          </a:p>
          <a:p>
            <a:r>
              <a:rPr lang="en-US" dirty="0" smtClean="0"/>
              <a:t>Department of Teacher Education &amp; Curriculum Studies</a:t>
            </a:r>
          </a:p>
          <a:p>
            <a:r>
              <a:rPr lang="en-US" dirty="0" smtClean="0"/>
              <a:t>B.A., University of Massachusetts, 1959</a:t>
            </a:r>
            <a:br>
              <a:rPr lang="en-US" dirty="0" smtClean="0"/>
            </a:br>
            <a:r>
              <a:rPr lang="en-US" dirty="0" smtClean="0"/>
              <a:t>M.S., University of Massachusetts, 1962</a:t>
            </a:r>
            <a:br>
              <a:rPr lang="en-US" dirty="0" smtClean="0"/>
            </a:br>
            <a:r>
              <a:rPr lang="en-US" dirty="0" smtClean="0"/>
              <a:t>Ph.D., University of Massachusetts, 1967</a:t>
            </a:r>
          </a:p>
          <a:p>
            <a:r>
              <a:rPr lang="en-US" u="sng" dirty="0" smtClean="0">
                <a:hlinkClick r:id="rId3"/>
              </a:rPr>
              <a:t>gcraig@educ.umass.edu</a:t>
            </a:r>
            <a:endParaRPr lang="en-US" dirty="0" smtClean="0"/>
          </a:p>
          <a:p>
            <a:r>
              <a:rPr lang="en-US" dirty="0" smtClean="0"/>
              <a:t>University of Massachusetts Amherst</a:t>
            </a:r>
            <a:br>
              <a:rPr lang="en-US" dirty="0" smtClean="0"/>
            </a:br>
            <a:r>
              <a:rPr lang="en-US" dirty="0" smtClean="0"/>
              <a:t>Amherst, MA 01003</a:t>
            </a:r>
            <a:endParaRPr lang="en-US" dirty="0"/>
          </a:p>
        </p:txBody>
      </p:sp>
      <p:sp>
        <p:nvSpPr>
          <p:cNvPr id="4" name="Прямоугольник 3"/>
          <p:cNvSpPr/>
          <p:nvPr/>
        </p:nvSpPr>
        <p:spPr>
          <a:xfrm>
            <a:off x="575816" y="539477"/>
            <a:ext cx="2377574" cy="349968"/>
          </a:xfrm>
          <a:prstGeom prst="rect">
            <a:avLst/>
          </a:prstGeom>
        </p:spPr>
        <p:txBody>
          <a:bodyPr wrap="none">
            <a:spAutoFit/>
          </a:bodyPr>
          <a:lstStyle/>
          <a:p>
            <a:r>
              <a:rPr lang="en-US" dirty="0" smtClean="0"/>
              <a:t>Grace J. Craig, Ph.D.</a:t>
            </a:r>
            <a:endParaRPr lang="en-US" dirty="0"/>
          </a:p>
        </p:txBody>
      </p:sp>
      <p:sp>
        <p:nvSpPr>
          <p:cNvPr id="5" name="Номер слайда 4"/>
          <p:cNvSpPr>
            <a:spLocks noGrp="1"/>
          </p:cNvSpPr>
          <p:nvPr>
            <p:ph type="sldNum" idx="12"/>
          </p:nvPr>
        </p:nvSpPr>
        <p:spPr/>
        <p:txBody>
          <a:bodyPr/>
          <a:lstStyle/>
          <a:p>
            <a:pPr>
              <a:defRPr/>
            </a:pPr>
            <a:fld id="{5B3C2506-B21D-4249-98F7-5EBB34377091}" type="slidenum">
              <a:rPr lang="en-GB" smtClean="0"/>
              <a:pPr>
                <a:defRPr/>
              </a:pPr>
              <a:t>78</a:t>
            </a:fld>
            <a:endParaRPr lang="en-GB"/>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http://t-munz.ru/prefix/protokol-roditelskogo-sobraniya-v-shkole-blank.jpg"/>
          <p:cNvPicPr>
            <a:picLocks noChangeAspect="1" noChangeArrowheads="1"/>
          </p:cNvPicPr>
          <p:nvPr/>
        </p:nvPicPr>
        <p:blipFill>
          <a:blip r:embed="rId2" cstate="print"/>
          <a:srcRect/>
          <a:stretch>
            <a:fillRect/>
          </a:stretch>
        </p:blipFill>
        <p:spPr bwMode="auto">
          <a:xfrm>
            <a:off x="863848" y="971525"/>
            <a:ext cx="8280920" cy="6210691"/>
          </a:xfrm>
          <a:prstGeom prst="rect">
            <a:avLst/>
          </a:prstGeom>
          <a:noFill/>
        </p:spPr>
      </p:pic>
      <p:sp>
        <p:nvSpPr>
          <p:cNvPr id="3" name="Заголовок 1"/>
          <p:cNvSpPr txBox="1">
            <a:spLocks/>
          </p:cNvSpPr>
          <p:nvPr/>
        </p:nvSpPr>
        <p:spPr>
          <a:xfrm>
            <a:off x="863848" y="251445"/>
            <a:ext cx="8229600" cy="562074"/>
          </a:xfrm>
          <a:prstGeom prst="rect">
            <a:avLst/>
          </a:prstGeom>
        </p:spPr>
        <p:txBody>
          <a:bodyPr vert="horz" lIns="91440" tIns="45720" rIns="91440" bIns="45720" rtlCol="0" anchor="ctr">
            <a:normAutofit/>
          </a:bodyPr>
          <a:lstStyle/>
          <a:p>
            <a:pPr algn="ctr"/>
            <a:r>
              <a:rPr lang="ru-RU" sz="2400" dirty="0" smtClean="0">
                <a:latin typeface="Calibri" pitchFamily="34" charset="0"/>
                <a:ea typeface="+mj-ea"/>
                <a:cs typeface="+mj-cs"/>
              </a:rPr>
              <a:t>КОНЦЕПЦИИ РАЗВИТИЯ И ОБУЧЕНИЯ ЧЕЛОВЕКА</a:t>
            </a:r>
          </a:p>
        </p:txBody>
      </p:sp>
      <p:sp>
        <p:nvSpPr>
          <p:cNvPr id="4" name="Номер слайда 3"/>
          <p:cNvSpPr>
            <a:spLocks noGrp="1"/>
          </p:cNvSpPr>
          <p:nvPr>
            <p:ph type="sldNum" idx="12"/>
          </p:nvPr>
        </p:nvSpPr>
        <p:spPr/>
        <p:txBody>
          <a:bodyPr/>
          <a:lstStyle/>
          <a:p>
            <a:pPr>
              <a:defRPr/>
            </a:pPr>
            <a:fld id="{5B3C2506-B21D-4249-98F7-5EBB34377091}" type="slidenum">
              <a:rPr lang="en-GB" smtClean="0"/>
              <a:pPr>
                <a:defRPr/>
              </a:pPr>
              <a:t>79</a:t>
            </a:fld>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8144" y="1979637"/>
            <a:ext cx="6120680" cy="4643835"/>
          </a:xfrm>
          <a:prstGeom prst="rect">
            <a:avLst/>
          </a:prstGeom>
          <a:noFill/>
        </p:spPr>
        <p:txBody>
          <a:bodyPr wrap="square" rtlCol="0">
            <a:spAutoFit/>
          </a:bodyPr>
          <a:lstStyle/>
          <a:p>
            <a:r>
              <a:rPr lang="ru-RU" b="1" dirty="0" smtClean="0">
                <a:solidFill>
                  <a:srgbClr val="0070C0"/>
                </a:solidFill>
                <a:latin typeface="Comic Sans MS" pitchFamily="66" charset="0"/>
              </a:rPr>
              <a:t>Личность определяется </a:t>
            </a:r>
            <a:r>
              <a:rPr lang="ru-RU" dirty="0" smtClean="0">
                <a:latin typeface="Calibri" pitchFamily="34" charset="0"/>
              </a:rPr>
              <a:t>не своим характером, темпераментом и физическими качествами и т.п., а</a:t>
            </a:r>
            <a:r>
              <a:rPr lang="ru-RU" b="1" dirty="0" smtClean="0">
                <a:solidFill>
                  <a:srgbClr val="0070C0"/>
                </a:solidFill>
                <a:latin typeface="Comic Sans MS" pitchFamily="66" charset="0"/>
              </a:rPr>
              <a:t> тем,</a:t>
            </a:r>
          </a:p>
          <a:p>
            <a:endParaRPr lang="ru-RU" b="1" dirty="0" smtClean="0">
              <a:latin typeface="Comic Sans MS" pitchFamily="66" charset="0"/>
            </a:endParaRPr>
          </a:p>
          <a:p>
            <a:r>
              <a:rPr lang="ru-RU" b="1" dirty="0" smtClean="0">
                <a:solidFill>
                  <a:srgbClr val="00B050"/>
                </a:solidFill>
                <a:latin typeface="Comic Sans MS" pitchFamily="66" charset="0"/>
              </a:rPr>
              <a:t>что и как она знает;</a:t>
            </a:r>
          </a:p>
          <a:p>
            <a:endParaRPr lang="ru-RU" b="1" dirty="0" smtClean="0">
              <a:latin typeface="Comic Sans MS" pitchFamily="66" charset="0"/>
            </a:endParaRPr>
          </a:p>
          <a:p>
            <a:r>
              <a:rPr lang="ru-RU" b="1" dirty="0" smtClean="0">
                <a:solidFill>
                  <a:srgbClr val="FF0000"/>
                </a:solidFill>
                <a:latin typeface="Comic Sans MS" pitchFamily="66" charset="0"/>
              </a:rPr>
              <a:t>что и как она ценит;</a:t>
            </a:r>
          </a:p>
          <a:p>
            <a:endParaRPr lang="ru-RU" b="1" dirty="0" smtClean="0">
              <a:latin typeface="Comic Sans MS" pitchFamily="66" charset="0"/>
            </a:endParaRPr>
          </a:p>
          <a:p>
            <a:r>
              <a:rPr lang="ru-RU" b="1" dirty="0" smtClean="0">
                <a:solidFill>
                  <a:srgbClr val="FFC000"/>
                </a:solidFill>
                <a:latin typeface="Comic Sans MS" pitchFamily="66" charset="0"/>
              </a:rPr>
              <a:t>что и как она созидает;</a:t>
            </a:r>
          </a:p>
          <a:p>
            <a:endParaRPr lang="ru-RU" b="1" dirty="0" smtClean="0">
              <a:latin typeface="Comic Sans MS" pitchFamily="66" charset="0"/>
            </a:endParaRPr>
          </a:p>
          <a:p>
            <a:r>
              <a:rPr lang="ru-RU" b="1" dirty="0" smtClean="0">
                <a:solidFill>
                  <a:srgbClr val="CC0099"/>
                </a:solidFill>
                <a:latin typeface="Comic Sans MS" pitchFamily="66" charset="0"/>
              </a:rPr>
              <a:t>с кем и как она общается;</a:t>
            </a:r>
          </a:p>
          <a:p>
            <a:endParaRPr lang="ru-RU" b="1" dirty="0" smtClean="0">
              <a:latin typeface="Comic Sans MS" pitchFamily="66" charset="0"/>
            </a:endParaRPr>
          </a:p>
          <a:p>
            <a:r>
              <a:rPr lang="ru-RU" b="1" dirty="0" smtClean="0">
                <a:solidFill>
                  <a:srgbClr val="9900FF"/>
                </a:solidFill>
                <a:latin typeface="Comic Sans MS" pitchFamily="66" charset="0"/>
              </a:rPr>
              <a:t>каковы ее художественные потребности и как она их удовлетворяет , </a:t>
            </a:r>
          </a:p>
          <a:p>
            <a:endParaRPr lang="ru-RU" dirty="0" smtClean="0">
              <a:latin typeface="Calibri" pitchFamily="34" charset="0"/>
            </a:endParaRPr>
          </a:p>
          <a:p>
            <a:r>
              <a:rPr lang="ru-RU" dirty="0" smtClean="0">
                <a:latin typeface="Calibri" pitchFamily="34" charset="0"/>
              </a:rPr>
              <a:t>а главное, </a:t>
            </a:r>
            <a:r>
              <a:rPr lang="ru-RU" sz="2400" b="1" dirty="0" smtClean="0">
                <a:solidFill>
                  <a:srgbClr val="0070C0"/>
                </a:solidFill>
                <a:latin typeface="Comic Sans MS" pitchFamily="66" charset="0"/>
              </a:rPr>
              <a:t>какова мера ее ответственности за свои поступки, решения, судьбу.</a:t>
            </a:r>
          </a:p>
          <a:p>
            <a:endParaRPr lang="ru-RU" dirty="0">
              <a:latin typeface="Calibri" pitchFamily="34" charset="0"/>
            </a:endParaRPr>
          </a:p>
        </p:txBody>
      </p:sp>
      <p:pic>
        <p:nvPicPr>
          <p:cNvPr id="130050" name="Picture 2" descr="http://www.plam.ru/psiholog/nachnem_snachala_ili_kak_razgljadet_svoe_zavtra/i_038.png"/>
          <p:cNvPicPr>
            <a:picLocks noChangeAspect="1" noChangeArrowheads="1"/>
          </p:cNvPicPr>
          <p:nvPr/>
        </p:nvPicPr>
        <p:blipFill>
          <a:blip r:embed="rId3" cstate="print"/>
          <a:srcRect/>
          <a:stretch>
            <a:fillRect/>
          </a:stretch>
        </p:blipFill>
        <p:spPr bwMode="auto">
          <a:xfrm>
            <a:off x="431800" y="2195661"/>
            <a:ext cx="2592288" cy="3007055"/>
          </a:xfrm>
          <a:prstGeom prst="rect">
            <a:avLst/>
          </a:prstGeom>
          <a:noFill/>
        </p:spPr>
      </p:pic>
      <p:sp>
        <p:nvSpPr>
          <p:cNvPr id="4" name="TextBox 3"/>
          <p:cNvSpPr txBox="1"/>
          <p:nvPr/>
        </p:nvSpPr>
        <p:spPr>
          <a:xfrm>
            <a:off x="4968304" y="323453"/>
            <a:ext cx="4464496" cy="435825"/>
          </a:xfrm>
          <a:prstGeom prst="rect">
            <a:avLst/>
          </a:prstGeom>
          <a:noFill/>
        </p:spPr>
        <p:txBody>
          <a:bodyPr wrap="square" rtlCol="0">
            <a:spAutoFit/>
          </a:bodyPr>
          <a:lstStyle/>
          <a:p>
            <a:pPr algn="r"/>
            <a:r>
              <a:rPr lang="ru-RU" sz="2400" b="1" dirty="0" smtClean="0">
                <a:latin typeface="Calibri" pitchFamily="34" charset="0"/>
                <a:ea typeface="+mj-ea"/>
                <a:cs typeface="+mj-cs"/>
              </a:rPr>
              <a:t>ЧТО ЕСТЬ ЛИЧНОСТЬ?</a:t>
            </a:r>
          </a:p>
        </p:txBody>
      </p:sp>
      <p:sp>
        <p:nvSpPr>
          <p:cNvPr id="5" name="TextBox 4"/>
          <p:cNvSpPr txBox="1"/>
          <p:nvPr/>
        </p:nvSpPr>
        <p:spPr>
          <a:xfrm>
            <a:off x="431800" y="6948189"/>
            <a:ext cx="4104456" cy="378565"/>
          </a:xfrm>
          <a:prstGeom prst="rect">
            <a:avLst/>
          </a:prstGeom>
          <a:noFill/>
        </p:spPr>
        <p:txBody>
          <a:bodyPr wrap="square" rtlCol="0">
            <a:spAutoFit/>
          </a:bodyPr>
          <a:lstStyle/>
          <a:p>
            <a:r>
              <a:rPr lang="ru-RU" sz="1000" dirty="0" smtClean="0">
                <a:latin typeface="Calibri" pitchFamily="34" charset="0"/>
              </a:rPr>
              <a:t>Источники: «Основы </a:t>
            </a:r>
            <a:r>
              <a:rPr lang="ru-RU" sz="1000" b="1" dirty="0" smtClean="0">
                <a:latin typeface="Calibri" pitchFamily="34" charset="0"/>
              </a:rPr>
              <a:t>психологии» под ред.Л.Д. Столяренко, 1997) </a:t>
            </a:r>
          </a:p>
          <a:p>
            <a:r>
              <a:rPr lang="ru-RU" sz="1000" dirty="0" smtClean="0">
                <a:latin typeface="Calibri" pitchFamily="34" charset="0"/>
              </a:rPr>
              <a:t> </a:t>
            </a:r>
            <a:endParaRPr lang="ru-RU" sz="1000" dirty="0">
              <a:latin typeface="Calibri" pitchFamily="34" charset="0"/>
            </a:endParaRPr>
          </a:p>
        </p:txBody>
      </p:sp>
      <p:sp>
        <p:nvSpPr>
          <p:cNvPr id="6" name="Номер слайда 5"/>
          <p:cNvSpPr>
            <a:spLocks noGrp="1"/>
          </p:cNvSpPr>
          <p:nvPr>
            <p:ph type="sldNum" idx="12"/>
          </p:nvPr>
        </p:nvSpPr>
        <p:spPr/>
        <p:txBody>
          <a:bodyPr/>
          <a:lstStyle/>
          <a:p>
            <a:pPr>
              <a:defRPr/>
            </a:pPr>
            <a:fld id="{5B3C2506-B21D-4249-98F7-5EBB34377091}" type="slidenum">
              <a:rPr lang="en-GB" smtClean="0"/>
              <a:pPr>
                <a:defRPr/>
              </a:pPr>
              <a:t>8</a:t>
            </a:fld>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кругленный прямоугольник 14"/>
          <p:cNvSpPr/>
          <p:nvPr/>
        </p:nvSpPr>
        <p:spPr bwMode="auto">
          <a:xfrm>
            <a:off x="5760391" y="4139877"/>
            <a:ext cx="3600400" cy="1296144"/>
          </a:xfrm>
          <a:prstGeom prst="roundRect">
            <a:avLst/>
          </a:prstGeom>
          <a:solidFill>
            <a:schemeClr val="accent6">
              <a:lumMod val="20000"/>
              <a:lumOff val="80000"/>
            </a:schemeClr>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14" name="Скругленный прямоугольник 13"/>
          <p:cNvSpPr/>
          <p:nvPr/>
        </p:nvSpPr>
        <p:spPr bwMode="auto">
          <a:xfrm>
            <a:off x="5760392" y="2195661"/>
            <a:ext cx="3600400" cy="1296144"/>
          </a:xfrm>
          <a:prstGeom prst="round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125954" name="AutoShape 2" descr="https://im3-tub-ru.yandex.net/i?id=1d93d2f0ff64802312f45e82214177ed&amp;n=33&amp;h=215&amp;w=39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25956" name="AutoShape 4" descr="https://im3-tub-ru.yandex.net/i?id=1d93d2f0ff64802312f45e82214177ed&amp;n=33&amp;h=215&amp;w=39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25958" name="AutoShape 6" descr="https://im3-tub-ru.yandex.net/i?id=1d93d2f0ff64802312f45e82214177ed&amp;n=33&amp;h=215&amp;w=39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 name="Скругленный прямоугольник 6"/>
          <p:cNvSpPr/>
          <p:nvPr/>
        </p:nvSpPr>
        <p:spPr bwMode="auto">
          <a:xfrm>
            <a:off x="4104208" y="3419797"/>
            <a:ext cx="1584176" cy="720080"/>
          </a:xfrm>
          <a:prstGeom prst="roundRect">
            <a:avLst/>
          </a:prstGeom>
          <a:solidFill>
            <a:srgbClr val="92D050"/>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dirty="0" smtClean="0">
              <a:ln>
                <a:noFill/>
              </a:ln>
              <a:effectLst/>
              <a:latin typeface="Arial" charset="0"/>
              <a:cs typeface="Lucida Sans Unicode" charset="0"/>
            </a:endParaRPr>
          </a:p>
        </p:txBody>
      </p:sp>
      <p:sp>
        <p:nvSpPr>
          <p:cNvPr id="8" name="TextBox 7"/>
          <p:cNvSpPr txBox="1"/>
          <p:nvPr/>
        </p:nvSpPr>
        <p:spPr>
          <a:xfrm>
            <a:off x="4104208" y="3635821"/>
            <a:ext cx="1584176" cy="349968"/>
          </a:xfrm>
          <a:prstGeom prst="rect">
            <a:avLst/>
          </a:prstGeom>
          <a:noFill/>
        </p:spPr>
        <p:txBody>
          <a:bodyPr wrap="square" rtlCol="0">
            <a:spAutoFit/>
          </a:bodyPr>
          <a:lstStyle/>
          <a:p>
            <a:pPr algn="ctr"/>
            <a:r>
              <a:rPr lang="ru-RU" dirty="0" smtClean="0">
                <a:solidFill>
                  <a:schemeClr val="accent3"/>
                </a:solidFill>
              </a:rPr>
              <a:t>ЛИЧНОСТЬ</a:t>
            </a:r>
            <a:endParaRPr lang="ru-RU" dirty="0">
              <a:solidFill>
                <a:schemeClr val="accent3"/>
              </a:solidFill>
            </a:endParaRPr>
          </a:p>
        </p:txBody>
      </p:sp>
      <p:sp>
        <p:nvSpPr>
          <p:cNvPr id="9" name="TextBox 8"/>
          <p:cNvSpPr txBox="1"/>
          <p:nvPr/>
        </p:nvSpPr>
        <p:spPr>
          <a:xfrm>
            <a:off x="5976416" y="2267669"/>
            <a:ext cx="3168352" cy="1094210"/>
          </a:xfrm>
          <a:prstGeom prst="rect">
            <a:avLst/>
          </a:prstGeom>
          <a:noFill/>
        </p:spPr>
        <p:txBody>
          <a:bodyPr wrap="square" rtlCol="0">
            <a:spAutoFit/>
          </a:bodyPr>
          <a:lstStyle/>
          <a:p>
            <a:pPr algn="ctr"/>
            <a:r>
              <a:rPr lang="ru-RU" sz="1400" b="1" dirty="0" smtClean="0">
                <a:latin typeface="Calibri" pitchFamily="34" charset="0"/>
              </a:rPr>
              <a:t>СОЦИОЛОГИЯ</a:t>
            </a:r>
          </a:p>
          <a:p>
            <a:pPr algn="ctr"/>
            <a:r>
              <a:rPr lang="ru-RU" sz="1400" dirty="0" smtClean="0">
                <a:latin typeface="Calibri" pitchFamily="34" charset="0"/>
              </a:rPr>
              <a:t>Личность как устойчивая система социально значимых черт, включенных в систему социальных отношений</a:t>
            </a:r>
            <a:endParaRPr lang="ru-RU" sz="1400" dirty="0">
              <a:latin typeface="Calibri" pitchFamily="34" charset="0"/>
            </a:endParaRPr>
          </a:p>
        </p:txBody>
      </p:sp>
      <p:sp>
        <p:nvSpPr>
          <p:cNvPr id="11" name="TextBox 10"/>
          <p:cNvSpPr txBox="1"/>
          <p:nvPr/>
        </p:nvSpPr>
        <p:spPr>
          <a:xfrm>
            <a:off x="5976416" y="4211885"/>
            <a:ext cx="3168352" cy="1094210"/>
          </a:xfrm>
          <a:prstGeom prst="rect">
            <a:avLst/>
          </a:prstGeom>
          <a:noFill/>
        </p:spPr>
        <p:txBody>
          <a:bodyPr wrap="square" rtlCol="0">
            <a:spAutoFit/>
          </a:bodyPr>
          <a:lstStyle/>
          <a:p>
            <a:pPr algn="ctr"/>
            <a:r>
              <a:rPr lang="ru-RU" sz="1400" dirty="0" smtClean="0">
                <a:latin typeface="Calibri" pitchFamily="34" charset="0"/>
              </a:rPr>
              <a:t>ПСИХОЛОГИЯ</a:t>
            </a:r>
          </a:p>
          <a:p>
            <a:pPr algn="ctr"/>
            <a:r>
              <a:rPr lang="ru-RU" sz="1400" dirty="0" smtClean="0">
                <a:latin typeface="Calibri" pitchFamily="34" charset="0"/>
              </a:rPr>
              <a:t>Особое качество человека, приобретаемое  в </a:t>
            </a:r>
            <a:r>
              <a:rPr lang="ru-RU" sz="1400" dirty="0" err="1" smtClean="0">
                <a:latin typeface="Calibri" pitchFamily="34" charset="0"/>
              </a:rPr>
              <a:t>социокультурной</a:t>
            </a:r>
            <a:r>
              <a:rPr lang="ru-RU" sz="1400" dirty="0" smtClean="0">
                <a:latin typeface="Calibri" pitchFamily="34" charset="0"/>
              </a:rPr>
              <a:t> среде в процессе совместной  деятельности и общения </a:t>
            </a:r>
            <a:endParaRPr lang="ru-RU" sz="1400" dirty="0">
              <a:latin typeface="Calibri" pitchFamily="34" charset="0"/>
            </a:endParaRPr>
          </a:p>
        </p:txBody>
      </p:sp>
      <p:sp>
        <p:nvSpPr>
          <p:cNvPr id="17" name="Скругленный прямоугольник 16"/>
          <p:cNvSpPr/>
          <p:nvPr/>
        </p:nvSpPr>
        <p:spPr bwMode="auto">
          <a:xfrm>
            <a:off x="431800" y="4139877"/>
            <a:ext cx="3600400" cy="1296144"/>
          </a:xfrm>
          <a:prstGeom prst="roundRect">
            <a:avLst/>
          </a:prstGeom>
          <a:solidFill>
            <a:srgbClr val="9FE6FF"/>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18" name="TextBox 17"/>
          <p:cNvSpPr txBox="1"/>
          <p:nvPr/>
        </p:nvSpPr>
        <p:spPr>
          <a:xfrm>
            <a:off x="791840" y="4211885"/>
            <a:ext cx="3168352" cy="893834"/>
          </a:xfrm>
          <a:prstGeom prst="rect">
            <a:avLst/>
          </a:prstGeom>
          <a:solidFill>
            <a:srgbClr val="9FE6FF"/>
          </a:solidFill>
        </p:spPr>
        <p:txBody>
          <a:bodyPr wrap="square" rtlCol="0">
            <a:spAutoFit/>
          </a:bodyPr>
          <a:lstStyle/>
          <a:p>
            <a:pPr algn="ctr"/>
            <a:r>
              <a:rPr lang="ru-RU" sz="1400" dirty="0" smtClean="0">
                <a:latin typeface="Calibri" pitchFamily="34" charset="0"/>
              </a:rPr>
              <a:t>ПЕДАГОГИКА</a:t>
            </a:r>
          </a:p>
          <a:p>
            <a:pPr algn="ctr"/>
            <a:r>
              <a:rPr lang="ru-RU" sz="1400" dirty="0" smtClean="0">
                <a:latin typeface="Calibri" pitchFamily="34" charset="0"/>
              </a:rPr>
              <a:t>Человек, который в ходе онтогенеза осуществляет преобразование себя и окружающего мира</a:t>
            </a:r>
            <a:endParaRPr lang="ru-RU" sz="1400" dirty="0">
              <a:latin typeface="Calibri" pitchFamily="34" charset="0"/>
            </a:endParaRPr>
          </a:p>
        </p:txBody>
      </p:sp>
      <p:sp>
        <p:nvSpPr>
          <p:cNvPr id="19" name="Скругленный прямоугольник 18"/>
          <p:cNvSpPr/>
          <p:nvPr/>
        </p:nvSpPr>
        <p:spPr bwMode="auto">
          <a:xfrm>
            <a:off x="431800" y="2123653"/>
            <a:ext cx="3600400" cy="1296144"/>
          </a:xfrm>
          <a:prstGeom prst="roundRect">
            <a:avLst/>
          </a:prstGeom>
          <a:solidFill>
            <a:srgbClr val="FFE697"/>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20" name="TextBox 19"/>
          <p:cNvSpPr txBox="1"/>
          <p:nvPr/>
        </p:nvSpPr>
        <p:spPr>
          <a:xfrm>
            <a:off x="647824" y="2195661"/>
            <a:ext cx="3168352" cy="893834"/>
          </a:xfrm>
          <a:prstGeom prst="rect">
            <a:avLst/>
          </a:prstGeom>
          <a:solidFill>
            <a:srgbClr val="FFE697"/>
          </a:solidFill>
        </p:spPr>
        <p:txBody>
          <a:bodyPr wrap="square" rtlCol="0">
            <a:spAutoFit/>
          </a:bodyPr>
          <a:lstStyle/>
          <a:p>
            <a:pPr algn="ctr"/>
            <a:r>
              <a:rPr lang="ru-RU" sz="1400" dirty="0" smtClean="0">
                <a:latin typeface="Calibri" pitchFamily="34" charset="0"/>
              </a:rPr>
              <a:t>ФИЛОСОФИЯ</a:t>
            </a:r>
          </a:p>
          <a:p>
            <a:pPr algn="ctr"/>
            <a:r>
              <a:rPr lang="ru-RU" sz="1400" dirty="0" smtClean="0">
                <a:latin typeface="Calibri" pitchFamily="34" charset="0"/>
              </a:rPr>
              <a:t>Личность выступает как совокупность человеческих отношений и продукт исторического  развития</a:t>
            </a:r>
            <a:endParaRPr lang="ru-RU" sz="1400" dirty="0">
              <a:latin typeface="Calibri" pitchFamily="34" charset="0"/>
            </a:endParaRPr>
          </a:p>
        </p:txBody>
      </p:sp>
      <p:sp>
        <p:nvSpPr>
          <p:cNvPr id="21" name="Стрелка вниз 20"/>
          <p:cNvSpPr/>
          <p:nvPr/>
        </p:nvSpPr>
        <p:spPr bwMode="auto">
          <a:xfrm rot="2703779">
            <a:off x="5528004" y="3178683"/>
            <a:ext cx="484632" cy="358267"/>
          </a:xfrm>
          <a:prstGeom prst="downArrow">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23" name="Стрелка вниз 22"/>
          <p:cNvSpPr/>
          <p:nvPr/>
        </p:nvSpPr>
        <p:spPr bwMode="auto">
          <a:xfrm rot="8095236">
            <a:off x="5527992" y="3970782"/>
            <a:ext cx="484632" cy="358267"/>
          </a:xfrm>
          <a:prstGeom prst="downArrow">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24" name="Стрелка вниз 23"/>
          <p:cNvSpPr/>
          <p:nvPr/>
        </p:nvSpPr>
        <p:spPr bwMode="auto">
          <a:xfrm rot="18783486">
            <a:off x="3870185" y="3251984"/>
            <a:ext cx="484632" cy="358267"/>
          </a:xfrm>
          <a:prstGeom prst="downArrow">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25" name="Стрелка вниз 24"/>
          <p:cNvSpPr/>
          <p:nvPr/>
        </p:nvSpPr>
        <p:spPr bwMode="auto">
          <a:xfrm rot="13549944">
            <a:off x="3799182" y="4043347"/>
            <a:ext cx="484632" cy="358267"/>
          </a:xfrm>
          <a:prstGeom prst="downArrow">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pPr>
            <a:endParaRPr kumimoji="0" lang="ru-RU" sz="1800" b="0" i="0" u="none" strike="noStrike" cap="none" normalizeH="0" baseline="0" smtClean="0">
              <a:ln>
                <a:noFill/>
              </a:ln>
              <a:effectLst/>
              <a:latin typeface="Arial" charset="0"/>
              <a:cs typeface="Lucida Sans Unicode" charset="0"/>
            </a:endParaRPr>
          </a:p>
        </p:txBody>
      </p:sp>
      <p:sp>
        <p:nvSpPr>
          <p:cNvPr id="22" name="Номер слайда 21"/>
          <p:cNvSpPr>
            <a:spLocks noGrp="1"/>
          </p:cNvSpPr>
          <p:nvPr>
            <p:ph type="sldNum" idx="12"/>
          </p:nvPr>
        </p:nvSpPr>
        <p:spPr/>
        <p:txBody>
          <a:bodyPr/>
          <a:lstStyle/>
          <a:p>
            <a:pPr>
              <a:defRPr/>
            </a:pPr>
            <a:fld id="{5B3C2506-B21D-4249-98F7-5EBB34377091}" type="slidenum">
              <a:rPr lang="en-GB" smtClean="0"/>
              <a:pPr>
                <a:defRPr/>
              </a:pPr>
              <a:t>9</a:t>
            </a:fld>
            <a:endParaRPr lang="en-GB"/>
          </a:p>
        </p:txBody>
      </p:sp>
    </p:spTree>
  </p:cSld>
  <p:clrMapOvr>
    <a:masterClrMapping/>
  </p:clrMapOvr>
</p:sld>
</file>

<file path=ppt/theme/theme1.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
        <a:cs typeface="Lucida Sans Unicode"/>
      </a:majorFont>
      <a:minorFont>
        <a:latin typeface="Arial"/>
        <a:ea typeface=""/>
        <a:cs typeface="Lucida Sans Unicod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defRPr kumimoji="0" lang="en-GB" sz="1800" b="0" i="0" u="none" strike="noStrike" cap="none" normalizeH="0" baseline="0" smtClean="0">
            <a:ln>
              <a:noFill/>
            </a:ln>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defRPr kumimoji="0" lang="en-GB" sz="1800" b="0" i="0" u="none" strike="noStrike" cap="none" normalizeH="0" baseline="0" smtClean="0">
            <a:ln>
              <a:noFill/>
            </a:ln>
            <a:effectLst/>
            <a:latin typeface="Arial" charset="0"/>
            <a:cs typeface="Lucida Sans Unicode"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23255</TotalTime>
  <Words>14906</Words>
  <Application>Microsoft Office PowerPoint</Application>
  <PresentationFormat>Произвольный</PresentationFormat>
  <Paragraphs>1063</Paragraphs>
  <Slides>79</Slides>
  <Notes>30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79</vt:i4>
      </vt:variant>
    </vt:vector>
  </HeadingPairs>
  <TitlesOfParts>
    <vt:vector size="90" baseType="lpstr">
      <vt:lpstr>AR BLANCA</vt:lpstr>
      <vt:lpstr>Arial</vt:lpstr>
      <vt:lpstr>Arial Narrow</vt:lpstr>
      <vt:lpstr>Calibri</vt:lpstr>
      <vt:lpstr>Comic Sans MS</vt:lpstr>
      <vt:lpstr>Lucida Sans Unicode</vt:lpstr>
      <vt:lpstr>Monotype Sorts</vt:lpstr>
      <vt:lpstr>Symbol</vt:lpstr>
      <vt:lpstr>Times New Roman</vt:lpstr>
      <vt:lpstr>Wingdings</vt:lpstr>
      <vt:lpstr>Тема Office</vt:lpstr>
      <vt:lpstr>Learning to learn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УМЕНИЕ УЧИТЬСЯ – ЭТО КЛЮЧ К ПОСТОЯННОМУ РАЗВИТИЮ *</vt:lpstr>
      <vt:lpstr>Презентация PowerPoint</vt:lpstr>
      <vt:lpstr>Презентация PowerPoint</vt:lpstr>
      <vt:lpstr>Презентация PowerPoint</vt:lpstr>
      <vt:lpstr>Презентация PowerPoint</vt:lpstr>
      <vt:lpstr>Презентация PowerPoint</vt:lpstr>
      <vt:lpstr>РЕФЛЕКСИЯ </vt:lpstr>
      <vt:lpstr>Виды и типы рефлексии </vt:lpstr>
      <vt:lpstr>Рефлексия в педагогике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Колберг</vt:lpstr>
      <vt:lpstr>Асмолов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Валентина</dc:creator>
  <cp:lastModifiedBy>Анна</cp:lastModifiedBy>
  <cp:revision>38</cp:revision>
  <dcterms:modified xsi:type="dcterms:W3CDTF">2018-12-09T13:38:49Z</dcterms:modified>
</cp:coreProperties>
</file>