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36"/>
  </p:notesMasterIdLst>
  <p:sldIdLst>
    <p:sldId id="463" r:id="rId2"/>
    <p:sldId id="452" r:id="rId3"/>
    <p:sldId id="465" r:id="rId4"/>
    <p:sldId id="464" r:id="rId5"/>
    <p:sldId id="462" r:id="rId6"/>
    <p:sldId id="467" r:id="rId7"/>
    <p:sldId id="398" r:id="rId8"/>
    <p:sldId id="473" r:id="rId9"/>
    <p:sldId id="472" r:id="rId10"/>
    <p:sldId id="475" r:id="rId11"/>
    <p:sldId id="445" r:id="rId12"/>
    <p:sldId id="444" r:id="rId13"/>
    <p:sldId id="446" r:id="rId14"/>
    <p:sldId id="447" r:id="rId15"/>
    <p:sldId id="433" r:id="rId16"/>
    <p:sldId id="434" r:id="rId17"/>
    <p:sldId id="448" r:id="rId18"/>
    <p:sldId id="435" r:id="rId19"/>
    <p:sldId id="436" r:id="rId20"/>
    <p:sldId id="449" r:id="rId21"/>
    <p:sldId id="438" r:id="rId22"/>
    <p:sldId id="468" r:id="rId23"/>
    <p:sldId id="439" r:id="rId24"/>
    <p:sldId id="440" r:id="rId25"/>
    <p:sldId id="441" r:id="rId26"/>
    <p:sldId id="442" r:id="rId27"/>
    <p:sldId id="443" r:id="rId28"/>
    <p:sldId id="474" r:id="rId29"/>
    <p:sldId id="476" r:id="rId30"/>
    <p:sldId id="471" r:id="rId31"/>
    <p:sldId id="350" r:id="rId32"/>
    <p:sldId id="341" r:id="rId33"/>
    <p:sldId id="357" r:id="rId34"/>
    <p:sldId id="358" r:id="rId35"/>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pitchFamily="34" charset="0"/>
        <a:ea typeface="+mn-ea"/>
        <a:cs typeface="Lucida Sans Unicode" pitchFamily="34" charset="0"/>
      </a:defRPr>
    </a:lvl1pPr>
    <a:lvl2pPr marL="431800" indent="-215900" algn="l" defTabSz="449263"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pitchFamily="34" charset="0"/>
        <a:ea typeface="+mn-ea"/>
        <a:cs typeface="Lucida Sans Unicode" pitchFamily="34" charset="0"/>
      </a:defRPr>
    </a:lvl2pPr>
    <a:lvl3pPr marL="647700" indent="-215900" algn="l" defTabSz="449263"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pitchFamily="34" charset="0"/>
        <a:ea typeface="+mn-ea"/>
        <a:cs typeface="Lucida Sans Unicode" pitchFamily="34" charset="0"/>
      </a:defRPr>
    </a:lvl3pPr>
    <a:lvl4pPr marL="863600" indent="-215900" algn="l" defTabSz="449263"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pitchFamily="34" charset="0"/>
        <a:ea typeface="+mn-ea"/>
        <a:cs typeface="Lucida Sans Unicode" pitchFamily="34" charset="0"/>
      </a:defRPr>
    </a:lvl4pPr>
    <a:lvl5pPr marL="1079500" indent="-215900" algn="l" defTabSz="449263" rtl="0" fontAlgn="base" hangingPunct="0">
      <a:lnSpc>
        <a:spcPct val="93000"/>
      </a:lnSpc>
      <a:spcBef>
        <a:spcPct val="0"/>
      </a:spcBef>
      <a:spcAft>
        <a:spcPct val="0"/>
      </a:spcAft>
      <a:buClr>
        <a:srgbClr val="000000"/>
      </a:buClr>
      <a:buSzPct val="45000"/>
      <a:buFont typeface="Wingdings" pitchFamily="2" charset="2"/>
      <a:defRPr kern="1200">
        <a:solidFill>
          <a:schemeClr val="tx1"/>
        </a:solidFill>
        <a:latin typeface="Arial" pitchFamily="34" charset="0"/>
        <a:ea typeface="+mn-ea"/>
        <a:cs typeface="Lucida Sans Unicode" pitchFamily="34" charset="0"/>
      </a:defRPr>
    </a:lvl5pPr>
    <a:lvl6pPr marL="2286000" algn="l" defTabSz="914400" rtl="0" eaLnBrk="1" latinLnBrk="0" hangingPunct="1">
      <a:defRPr kern="1200">
        <a:solidFill>
          <a:schemeClr val="tx1"/>
        </a:solidFill>
        <a:latin typeface="Arial" pitchFamily="34" charset="0"/>
        <a:ea typeface="+mn-ea"/>
        <a:cs typeface="Lucida Sans Unicode" pitchFamily="34" charset="0"/>
      </a:defRPr>
    </a:lvl6pPr>
    <a:lvl7pPr marL="2743200" algn="l" defTabSz="914400" rtl="0" eaLnBrk="1" latinLnBrk="0" hangingPunct="1">
      <a:defRPr kern="1200">
        <a:solidFill>
          <a:schemeClr val="tx1"/>
        </a:solidFill>
        <a:latin typeface="Arial" pitchFamily="34" charset="0"/>
        <a:ea typeface="+mn-ea"/>
        <a:cs typeface="Lucida Sans Unicode" pitchFamily="34" charset="0"/>
      </a:defRPr>
    </a:lvl7pPr>
    <a:lvl8pPr marL="3200400" algn="l" defTabSz="914400" rtl="0" eaLnBrk="1" latinLnBrk="0" hangingPunct="1">
      <a:defRPr kern="1200">
        <a:solidFill>
          <a:schemeClr val="tx1"/>
        </a:solidFill>
        <a:latin typeface="Arial" pitchFamily="34" charset="0"/>
        <a:ea typeface="+mn-ea"/>
        <a:cs typeface="Lucida Sans Unicode" pitchFamily="34" charset="0"/>
      </a:defRPr>
    </a:lvl8pPr>
    <a:lvl9pPr marL="3657600" algn="l" defTabSz="914400" rtl="0" eaLnBrk="1" latinLnBrk="0" hangingPunct="1">
      <a:defRPr kern="1200">
        <a:solidFill>
          <a:schemeClr val="tx1"/>
        </a:solidFill>
        <a:latin typeface="Arial" pitchFamily="34" charset="0"/>
        <a:ea typeface="+mn-ea"/>
        <a:cs typeface="Lucida Sans Unicode"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FAFF"/>
    <a:srgbClr val="E1F7FF"/>
    <a:srgbClr val="BDEEFF"/>
    <a:srgbClr val="EDF7E1"/>
    <a:srgbClr val="C2E498"/>
    <a:srgbClr val="C0E399"/>
    <a:srgbClr val="9FE6FF"/>
    <a:srgbClr val="FFE1FF"/>
    <a:srgbClr val="FFFFB9"/>
    <a:srgbClr val="99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72" autoAdjust="0"/>
    <p:restoredTop sz="96256" autoAdjust="0"/>
  </p:normalViewPr>
  <p:slideViewPr>
    <p:cSldViewPr>
      <p:cViewPr varScale="1">
        <p:scale>
          <a:sx n="88" d="100"/>
          <a:sy n="88" d="100"/>
        </p:scale>
        <p:origin x="856" y="7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2" name="Rectangle 1"/>
          <p:cNvSpPr>
            <a:spLocks noGrp="1" noRot="1" noChangeAspect="1" noChangeArrowheads="1"/>
          </p:cNvSpPr>
          <p:nvPr>
            <p:ph type="sldImg"/>
          </p:nvPr>
        </p:nvSpPr>
        <p:spPr bwMode="auto">
          <a:xfrm>
            <a:off x="1106488" y="812800"/>
            <a:ext cx="5343525" cy="4006850"/>
          </a:xfrm>
          <a:prstGeom prst="rect">
            <a:avLst/>
          </a:prstGeom>
          <a:noFill/>
          <a:ln w="9525">
            <a:noFill/>
            <a:round/>
            <a:headEnd/>
            <a:tailEnd/>
          </a:ln>
        </p:spPr>
      </p:sp>
      <p:sp>
        <p:nvSpPr>
          <p:cNvPr id="2050" name="Rectangle 2"/>
          <p:cNvSpPr>
            <a:spLocks noGrp="1" noChangeArrowheads="1"/>
          </p:cNvSpPr>
          <p:nvPr>
            <p:ph type="body"/>
          </p:nvPr>
        </p:nvSpPr>
        <p:spPr bwMode="auto">
          <a:xfrm>
            <a:off x="755650" y="5078413"/>
            <a:ext cx="6046788" cy="48101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ru-RU" noProof="0" smtClean="0"/>
          </a:p>
        </p:txBody>
      </p:sp>
      <p:sp>
        <p:nvSpPr>
          <p:cNvPr id="2051" name="Rectangle 3"/>
          <p:cNvSpPr>
            <a:spLocks noGrp="1" noChangeArrowheads="1"/>
          </p:cNvSpPr>
          <p:nvPr>
            <p:ph type="hdr"/>
          </p:nvPr>
        </p:nvSpPr>
        <p:spPr bwMode="auto">
          <a:xfrm>
            <a:off x="0"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400" smtClean="0">
                <a:solidFill>
                  <a:srgbClr val="000000"/>
                </a:solidFill>
                <a:latin typeface="Times New Roman" pitchFamily="16" charset="0"/>
                <a:cs typeface="Lucida Sans Unicode" charset="0"/>
              </a:defRPr>
            </a:lvl1pPr>
          </a:lstStyle>
          <a:p>
            <a:pPr>
              <a:defRPr/>
            </a:pPr>
            <a:endParaRPr lang="en-GB"/>
          </a:p>
        </p:txBody>
      </p:sp>
      <p:sp>
        <p:nvSpPr>
          <p:cNvPr id="2052" name="Rectangle 4"/>
          <p:cNvSpPr>
            <a:spLocks noGrp="1" noChangeArrowheads="1"/>
          </p:cNvSpPr>
          <p:nvPr>
            <p:ph type="dt"/>
          </p:nvPr>
        </p:nvSpPr>
        <p:spPr bwMode="auto">
          <a:xfrm>
            <a:off x="4278313" y="0"/>
            <a:ext cx="3279775" cy="53340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400" smtClean="0">
                <a:solidFill>
                  <a:srgbClr val="000000"/>
                </a:solidFill>
                <a:latin typeface="Times New Roman" pitchFamily="16" charset="0"/>
                <a:cs typeface="Lucida Sans Unicode" charset="0"/>
              </a:defRPr>
            </a:lvl1pPr>
          </a:lstStyle>
          <a:p>
            <a:pPr>
              <a:defRPr/>
            </a:pPr>
            <a:endParaRPr lang="en-GB"/>
          </a:p>
        </p:txBody>
      </p:sp>
      <p:sp>
        <p:nvSpPr>
          <p:cNvPr id="2053" name="Rectangle 5"/>
          <p:cNvSpPr>
            <a:spLocks noGrp="1" noChangeArrowheads="1"/>
          </p:cNvSpPr>
          <p:nvPr>
            <p:ph type="ftr"/>
          </p:nvPr>
        </p:nvSpPr>
        <p:spPr bwMode="auto">
          <a:xfrm>
            <a:off x="0"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nSpc>
                <a:spcPct val="95000"/>
              </a:lnSpc>
              <a:buFont typeface="Wingdings" charset="2"/>
              <a:buNone/>
              <a:tabLst>
                <a:tab pos="723900" algn="l"/>
                <a:tab pos="1447800" algn="l"/>
                <a:tab pos="2171700" algn="l"/>
                <a:tab pos="2895600" algn="l"/>
              </a:tabLst>
              <a:defRPr sz="1400" smtClean="0">
                <a:solidFill>
                  <a:srgbClr val="000000"/>
                </a:solidFill>
                <a:latin typeface="Times New Roman" pitchFamily="16" charset="0"/>
                <a:cs typeface="Lucida Sans Unicode" charset="0"/>
              </a:defRPr>
            </a:lvl1pPr>
          </a:lstStyle>
          <a:p>
            <a:pPr>
              <a:defRPr/>
            </a:pPr>
            <a:endParaRPr lang="en-GB"/>
          </a:p>
        </p:txBody>
      </p:sp>
      <p:sp>
        <p:nvSpPr>
          <p:cNvPr id="2054" name="Rectangle 6"/>
          <p:cNvSpPr>
            <a:spLocks noGrp="1" noChangeArrowheads="1"/>
          </p:cNvSpPr>
          <p:nvPr>
            <p:ph type="sldNum"/>
          </p:nvPr>
        </p:nvSpPr>
        <p:spPr bwMode="auto">
          <a:xfrm>
            <a:off x="4278313" y="10156825"/>
            <a:ext cx="3279775" cy="53340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lnSpc>
                <a:spcPct val="95000"/>
              </a:lnSpc>
              <a:buFont typeface="Wingdings" charset="2"/>
              <a:buNone/>
              <a:tabLst>
                <a:tab pos="723900" algn="l"/>
                <a:tab pos="1447800" algn="l"/>
                <a:tab pos="2171700" algn="l"/>
                <a:tab pos="2895600" algn="l"/>
              </a:tabLst>
              <a:defRPr sz="1400" smtClean="0">
                <a:solidFill>
                  <a:srgbClr val="000000"/>
                </a:solidFill>
                <a:latin typeface="Times New Roman" pitchFamily="16" charset="0"/>
                <a:cs typeface="Lucida Sans Unicode" charset="0"/>
              </a:defRPr>
            </a:lvl1pPr>
          </a:lstStyle>
          <a:p>
            <a:pPr>
              <a:defRPr/>
            </a:pPr>
            <a:fld id="{AACB4A19-7A82-4849-B8DD-0C8AEBBEE741}"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8"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i="1" dirty="0" smtClean="0">
                <a:latin typeface="Calibri" pitchFamily="34" charset="0"/>
              </a:rPr>
              <a:t>«В общем плане </a:t>
            </a:r>
            <a:r>
              <a:rPr lang="ru-RU" sz="1200" i="1" dirty="0" err="1" smtClean="0">
                <a:latin typeface="Calibri" pitchFamily="34" charset="0"/>
              </a:rPr>
              <a:t>когнитивизм</a:t>
            </a:r>
            <a:r>
              <a:rPr lang="ru-RU" sz="1200" i="1" dirty="0" smtClean="0">
                <a:latin typeface="Calibri" pitchFamily="34" charset="0"/>
              </a:rPr>
              <a:t> является концепцией в области образования и исходит из того, что люди генерируют знания и их смысл с помощью последовательного развития своих когнитивных способностей, а именно </a:t>
            </a:r>
            <a:r>
              <a:rPr lang="ru-RU" sz="1200" i="1" dirty="0" err="1" smtClean="0">
                <a:latin typeface="Calibri" pitchFamily="34" charset="0"/>
              </a:rPr>
              <a:t>психиче</a:t>
            </a:r>
            <a:r>
              <a:rPr lang="ru-RU" sz="1200" i="1" dirty="0" smtClean="0">
                <a:latin typeface="Calibri" pitchFamily="34" charset="0"/>
              </a:rPr>
              <a:t> </a:t>
            </a:r>
            <a:r>
              <a:rPr lang="ru-RU" sz="1200" i="1" dirty="0" err="1" smtClean="0">
                <a:latin typeface="Calibri" pitchFamily="34" charset="0"/>
              </a:rPr>
              <a:t>ких</a:t>
            </a:r>
            <a:r>
              <a:rPr lang="ru-RU" sz="1200" i="1" dirty="0" smtClean="0">
                <a:latin typeface="Calibri" pitchFamily="34" charset="0"/>
              </a:rPr>
              <a:t> процессов признания, запоминания, умения анализировать, отражать, понимать и оценивать окружающие явления, а также приме ять на практике сведения о них»</a:t>
            </a:r>
            <a:r>
              <a:rPr lang="ru-RU" sz="1200" dirty="0" smtClean="0">
                <a:latin typeface="Calibri" pitchFamily="34" charset="0"/>
              </a:rPr>
              <a:t>.   </a:t>
            </a:r>
          </a:p>
          <a:p>
            <a:r>
              <a:rPr lang="ru-RU" sz="1000" dirty="0" smtClean="0">
                <a:latin typeface="Calibri" pitchFamily="34" charset="0"/>
              </a:rPr>
              <a:t>КОГНИТИВНЫЕ ТЕХНОЛОГИИ В ОБРАЗОВАНИИ  2014 г. С.В. Кривов, Е.С. Поскребышева, С.В. </a:t>
            </a:r>
            <a:r>
              <a:rPr lang="ru-RU" sz="1000" dirty="0" err="1" smtClean="0">
                <a:latin typeface="Calibri" pitchFamily="34" charset="0"/>
              </a:rPr>
              <a:t>Старкин</a:t>
            </a:r>
            <a:r>
              <a:rPr lang="ru-RU" sz="1000" dirty="0" smtClean="0">
                <a:latin typeface="Calibri" pitchFamily="34" charset="0"/>
              </a:rPr>
              <a:t> Нижегородский госуниверситет им. Н.И. Лобачевского</a:t>
            </a:r>
          </a:p>
          <a:p>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2</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lnSpcReduction="10000"/>
          </a:bodyPr>
          <a:lstStyle/>
          <a:p>
            <a:r>
              <a:rPr lang="ru-RU" sz="1200" kern="1200" dirty="0" smtClean="0">
                <a:solidFill>
                  <a:srgbClr val="000000"/>
                </a:solidFill>
                <a:latin typeface="Times New Roman" pitchFamily="16" charset="0"/>
                <a:ea typeface="+mn-ea"/>
                <a:cs typeface="+mn-cs"/>
              </a:rPr>
              <a:t>Для большинства </a:t>
            </a:r>
            <a:r>
              <a:rPr lang="ru-RU" sz="1200" kern="1200" dirty="0" err="1" smtClean="0">
                <a:solidFill>
                  <a:srgbClr val="000000"/>
                </a:solidFill>
                <a:latin typeface="Times New Roman" pitchFamily="16" charset="0"/>
                <a:ea typeface="+mn-ea"/>
                <a:cs typeface="+mn-cs"/>
              </a:rPr>
              <a:t>психологов-когнитивистов</a:t>
            </a:r>
            <a:r>
              <a:rPr lang="ru-RU" sz="1200" kern="1200" dirty="0" smtClean="0">
                <a:solidFill>
                  <a:srgbClr val="000000"/>
                </a:solidFill>
                <a:latin typeface="Times New Roman" pitchFamily="16" charset="0"/>
                <a:ea typeface="+mn-ea"/>
                <a:cs typeface="+mn-cs"/>
              </a:rPr>
              <a:t> развитие состоит из </a:t>
            </a:r>
            <a:r>
              <a:rPr lang="ru-RU" sz="1200" kern="1200" dirty="0" err="1" smtClean="0">
                <a:solidFill>
                  <a:srgbClr val="000000"/>
                </a:solidFill>
                <a:latin typeface="Times New Roman" pitchFamily="16" charset="0"/>
                <a:ea typeface="+mn-ea"/>
                <a:cs typeface="+mn-cs"/>
              </a:rPr>
              <a:t>эволюционирования</a:t>
            </a:r>
            <a:r>
              <a:rPr lang="ru-RU" sz="1200" kern="1200" dirty="0" smtClean="0">
                <a:solidFill>
                  <a:srgbClr val="000000"/>
                </a:solidFill>
                <a:latin typeface="Times New Roman" pitchFamily="16" charset="0"/>
                <a:ea typeface="+mn-ea"/>
                <a:cs typeface="+mn-cs"/>
              </a:rPr>
              <a:t> ментальных (психических) структур или способов обработки информации, частью генетически запрограммированных и зависящих от степени зрелости индивидуума. Поэтому эти психологи изучают стадиальные, или </a:t>
            </a:r>
            <a:r>
              <a:rPr lang="ru-RU" sz="1200" i="1" kern="1200" dirty="0" smtClean="0">
                <a:solidFill>
                  <a:srgbClr val="000000"/>
                </a:solidFill>
                <a:latin typeface="Times New Roman" pitchFamily="16" charset="0"/>
                <a:ea typeface="+mn-ea"/>
                <a:cs typeface="+mn-cs"/>
              </a:rPr>
              <a:t>качественные,</a:t>
            </a:r>
            <a:r>
              <a:rPr lang="ru-RU" sz="1200" kern="1200" dirty="0" smtClean="0">
                <a:solidFill>
                  <a:srgbClr val="000000"/>
                </a:solidFill>
                <a:latin typeface="Times New Roman" pitchFamily="16" charset="0"/>
                <a:ea typeface="+mn-ea"/>
                <a:cs typeface="+mn-cs"/>
              </a:rPr>
              <a:t> изменения в поведении, которые происходят по мере роста и созревания индивидуума. Как правило, они исследуют качественные изменения путем наблюдения за процессом решения задач (в широком смысле слова) в переходных точках развития.</a:t>
            </a:r>
          </a:p>
          <a:p>
            <a:r>
              <a:rPr lang="ru-RU" sz="1200" kern="1200" dirty="0" smtClean="0">
                <a:solidFill>
                  <a:srgbClr val="000000"/>
                </a:solidFill>
                <a:latin typeface="Times New Roman" pitchFamily="16" charset="0"/>
                <a:ea typeface="+mn-ea"/>
                <a:cs typeface="+mn-cs"/>
              </a:rPr>
              <a:t>В американской психологической науке сторонники когнитивной психологии появились сравнительно недавно, но европейские корни этого подхода довольно стары. Европейская рационалистическая традиция проявляет уважение к челове­ческому разуму и к его организующим принципам. Теоретики </a:t>
            </a:r>
            <a:r>
              <a:rPr lang="ru-RU" sz="1200" kern="1200" dirty="0" err="1" smtClean="0">
                <a:solidFill>
                  <a:srgbClr val="000000"/>
                </a:solidFill>
                <a:latin typeface="Times New Roman" pitchFamily="16" charset="0"/>
                <a:ea typeface="+mn-ea"/>
                <a:cs typeface="+mn-cs"/>
              </a:rPr>
              <a:t>научения</a:t>
            </a:r>
            <a:r>
              <a:rPr lang="ru-RU" sz="1200" kern="1200" dirty="0" smtClean="0">
                <a:solidFill>
                  <a:srgbClr val="000000"/>
                </a:solidFill>
                <a:latin typeface="Times New Roman" pitchFamily="16" charset="0"/>
                <a:ea typeface="+mn-ea"/>
                <a:cs typeface="+mn-cs"/>
              </a:rPr>
              <a:t>, включая Уотсона, советовали психологам игнорировать менталистские понятия, поскольку они якобы недоступны научной проверке. </a:t>
            </a:r>
            <a:r>
              <a:rPr lang="ru-RU" sz="1200" kern="1200" dirty="0" err="1" smtClean="0">
                <a:solidFill>
                  <a:srgbClr val="000000"/>
                </a:solidFill>
                <a:latin typeface="Times New Roman" pitchFamily="16" charset="0"/>
                <a:ea typeface="+mn-ea"/>
                <a:cs typeface="+mn-cs"/>
              </a:rPr>
              <a:t>Психологи-когнитивисты</a:t>
            </a:r>
            <a:r>
              <a:rPr lang="ru-RU" sz="1200" kern="1200" dirty="0" smtClean="0">
                <a:solidFill>
                  <a:srgbClr val="000000"/>
                </a:solidFill>
                <a:latin typeface="Times New Roman" pitchFamily="16" charset="0"/>
                <a:ea typeface="+mn-ea"/>
                <a:cs typeface="+mn-cs"/>
              </a:rPr>
              <a:t>, ничуть не пренебрегая исследованием поведения, возбудили новый интерес к изучению психики.</a:t>
            </a:r>
          </a:p>
          <a:p>
            <a:r>
              <a:rPr lang="ru-RU" sz="1200" kern="1200" dirty="0" smtClean="0">
                <a:solidFill>
                  <a:srgbClr val="000000"/>
                </a:solidFill>
                <a:latin typeface="Times New Roman" pitchFamily="16" charset="0"/>
                <a:ea typeface="+mn-ea"/>
                <a:cs typeface="+mn-cs"/>
              </a:rPr>
              <a:t>Когнитивные теории начинаются с работ Пиаже, но ими не заканчиваются. </a:t>
            </a:r>
          </a:p>
          <a:p>
            <a:r>
              <a:rPr lang="ru-RU" sz="1200" b="1" kern="1200" dirty="0" smtClean="0">
                <a:solidFill>
                  <a:srgbClr val="000000"/>
                </a:solidFill>
                <a:latin typeface="Times New Roman" pitchFamily="16" charset="0"/>
                <a:ea typeface="+mn-ea"/>
                <a:cs typeface="+mn-cs"/>
              </a:rPr>
              <a:t>Пиаже</a:t>
            </a:r>
            <a:endParaRPr lang="ru-RU" sz="1200" kern="1200" dirty="0" smtClean="0">
              <a:solidFill>
                <a:srgbClr val="000000"/>
              </a:solidFill>
              <a:latin typeface="Times New Roman" pitchFamily="16" charset="0"/>
              <a:ea typeface="+mn-ea"/>
              <a:cs typeface="+mn-cs"/>
            </a:endParaRPr>
          </a:p>
          <a:p>
            <a:r>
              <a:rPr lang="ru-RU" sz="1200" kern="1200" dirty="0" smtClean="0">
                <a:solidFill>
                  <a:srgbClr val="000000"/>
                </a:solidFill>
                <a:latin typeface="Times New Roman" pitchFamily="16" charset="0"/>
                <a:ea typeface="+mn-ea"/>
                <a:cs typeface="+mn-cs"/>
              </a:rPr>
              <a:t>С точки зрения швейцарского психолога Жана Пиаже (1896-1980), интеллект, как и любая другая живая структура, не просто реагирует на раздражители: скорее он растет, меняется и адаптируется к миру. Пиаже и других когнитивных психологов, в том числе Джерома </a:t>
            </a:r>
            <a:r>
              <a:rPr lang="ru-RU" sz="1200" kern="1200" dirty="0" err="1" smtClean="0">
                <a:solidFill>
                  <a:srgbClr val="000000"/>
                </a:solidFill>
                <a:latin typeface="Times New Roman" pitchFamily="16" charset="0"/>
                <a:ea typeface="+mn-ea"/>
                <a:cs typeface="+mn-cs"/>
              </a:rPr>
              <a:t>Брунера</a:t>
            </a:r>
            <a:r>
              <a:rPr lang="ru-RU" sz="1200" kern="1200" dirty="0" smtClean="0">
                <a:solidFill>
                  <a:srgbClr val="000000"/>
                </a:solidFill>
                <a:latin typeface="Times New Roman" pitchFamily="16" charset="0"/>
                <a:ea typeface="+mn-ea"/>
                <a:cs typeface="+mn-cs"/>
              </a:rPr>
              <a:t> и </a:t>
            </a:r>
            <a:r>
              <a:rPr lang="ru-RU" sz="1200" kern="1200" dirty="0" err="1" smtClean="0">
                <a:solidFill>
                  <a:srgbClr val="000000"/>
                </a:solidFill>
                <a:latin typeface="Times New Roman" pitchFamily="16" charset="0"/>
                <a:ea typeface="+mn-ea"/>
                <a:cs typeface="+mn-cs"/>
              </a:rPr>
              <a:t>Хейнца</a:t>
            </a:r>
            <a:r>
              <a:rPr lang="ru-RU" sz="1200" kern="1200" dirty="0" smtClean="0">
                <a:solidFill>
                  <a:srgbClr val="000000"/>
                </a:solidFill>
                <a:latin typeface="Times New Roman" pitchFamily="16" charset="0"/>
                <a:ea typeface="+mn-ea"/>
                <a:cs typeface="+mn-cs"/>
              </a:rPr>
              <a:t> Вернера, называют структуралистами, поскольку их интересует структура и способы обработки информации во внутреннем плане.</a:t>
            </a:r>
          </a:p>
          <a:p>
            <a:pPr marL="0" marR="0" lvl="0" indent="0" algn="l" defTabSz="449263" rtl="0" eaLnBrk="0" fontAlgn="base" latinLnBrk="0" hangingPunct="0">
              <a:lnSpc>
                <a:spcPct val="90000"/>
              </a:lnSpc>
              <a:spcBef>
                <a:spcPct val="0"/>
              </a:spcBef>
              <a:spcAft>
                <a:spcPts val="300"/>
              </a:spcAft>
              <a:buClr>
                <a:srgbClr val="000000"/>
              </a:buClr>
              <a:buSzPct val="45000"/>
              <a:tabLst/>
              <a:defRPr/>
            </a:pPr>
            <a:r>
              <a:rPr kumimoji="0" lang="ru-RU" sz="1400" b="0" i="0" u="none" strike="noStrike" kern="0" cap="none" spc="0" normalizeH="0" baseline="0" noProof="0" dirty="0" smtClean="0">
                <a:ln>
                  <a:noFill/>
                </a:ln>
                <a:solidFill>
                  <a:srgbClr val="000000"/>
                </a:solidFill>
                <a:effectLst/>
                <a:uLnTx/>
                <a:uFillTx/>
                <a:latin typeface="Times New Roman" pitchFamily="16" charset="0"/>
                <a:ea typeface="+mn-ea"/>
                <a:cs typeface="+mn-cs"/>
              </a:rPr>
              <a:t>Работал в лаборатории </a:t>
            </a:r>
            <a:r>
              <a:rPr kumimoji="0" lang="ru-RU" sz="1400" b="0" i="0" u="none" strike="noStrike" kern="0" cap="none" spc="0" normalizeH="0" baseline="0" noProof="0" dirty="0" err="1" smtClean="0">
                <a:ln>
                  <a:noFill/>
                </a:ln>
                <a:solidFill>
                  <a:srgbClr val="000000"/>
                </a:solidFill>
                <a:effectLst/>
                <a:uLnTx/>
                <a:uFillTx/>
                <a:latin typeface="Times New Roman" pitchFamily="16" charset="0"/>
                <a:ea typeface="+mn-ea"/>
                <a:cs typeface="+mn-cs"/>
              </a:rPr>
              <a:t>Бине</a:t>
            </a:r>
            <a:r>
              <a:rPr kumimoji="0" lang="ru-RU" sz="14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ru-RU" sz="1100" b="0" i="0" u="none" strike="noStrike" kern="0" cap="none" spc="0" normalizeH="0" baseline="0" noProof="0" dirty="0" smtClean="0">
                <a:ln>
                  <a:noFill/>
                </a:ln>
                <a:solidFill>
                  <a:srgbClr val="000000"/>
                </a:solidFill>
                <a:effectLst/>
                <a:uLnTx/>
                <a:uFillTx/>
                <a:latin typeface="Times New Roman" pitchFamily="16" charset="0"/>
                <a:ea typeface="+mn-ea"/>
                <a:cs typeface="+mn-cs"/>
              </a:rPr>
              <a:t>разработчик теста </a:t>
            </a:r>
            <a:r>
              <a:rPr kumimoji="0" lang="en-US" sz="1100" b="0" i="0" u="none" strike="noStrike" kern="0" cap="none" spc="0" normalizeH="0" baseline="0" noProof="0" dirty="0" smtClean="0">
                <a:ln>
                  <a:noFill/>
                </a:ln>
                <a:solidFill>
                  <a:srgbClr val="000000"/>
                </a:solidFill>
                <a:effectLst/>
                <a:uLnTx/>
                <a:uFillTx/>
                <a:latin typeface="Times New Roman" pitchFamily="16" charset="0"/>
                <a:ea typeface="+mn-ea"/>
                <a:cs typeface="+mn-cs"/>
              </a:rPr>
              <a:t>IQ</a:t>
            </a:r>
            <a:r>
              <a:rPr kumimoji="0" lang="ru-RU" sz="1400" b="0" i="0" u="none" strike="noStrike" kern="0" cap="none" spc="0" normalizeH="0" baseline="0" noProof="0" dirty="0" smtClean="0">
                <a:ln>
                  <a:noFill/>
                </a:ln>
                <a:solidFill>
                  <a:srgbClr val="000000"/>
                </a:solidFill>
                <a:effectLst/>
                <a:uLnTx/>
                <a:uFillTx/>
                <a:latin typeface="Times New Roman" pitchFamily="16" charset="0"/>
                <a:ea typeface="+mn-ea"/>
                <a:cs typeface="+mn-cs"/>
              </a:rPr>
              <a:t>), исследуя развитие интеллекта у детей</a:t>
            </a:r>
            <a:r>
              <a:rPr kumimoji="0" lang="en-US" sz="1400" b="0" i="0" u="none" strike="noStrike" kern="0" cap="none" spc="0" normalizeH="0" baseline="0" noProof="0" dirty="0" smtClean="0">
                <a:ln>
                  <a:noFill/>
                </a:ln>
                <a:solidFill>
                  <a:srgbClr val="000000"/>
                </a:solidFill>
                <a:effectLst/>
                <a:uLnTx/>
                <a:uFillTx/>
                <a:latin typeface="Times New Roman" pitchFamily="16" charset="0"/>
                <a:ea typeface="+mn-ea"/>
                <a:cs typeface="+mn-cs"/>
              </a:rPr>
              <a:t>:</a:t>
            </a:r>
          </a:p>
          <a:p>
            <a:pPr marL="0" marR="0" lvl="0" indent="0" algn="l" defTabSz="449263" rtl="0" eaLnBrk="0" fontAlgn="base" latinLnBrk="0" hangingPunct="0">
              <a:lnSpc>
                <a:spcPct val="90000"/>
              </a:lnSpc>
              <a:spcBef>
                <a:spcPct val="0"/>
              </a:spcBef>
              <a:spcAft>
                <a:spcPts val="300"/>
              </a:spcAft>
              <a:buClr>
                <a:srgbClr val="000000"/>
              </a:buClr>
              <a:buSzPct val="45000"/>
              <a:buFont typeface="Wingdings" pitchFamily="2" charset="2"/>
              <a:buNone/>
              <a:tabLst/>
              <a:defRPr/>
            </a:pPr>
            <a:r>
              <a:rPr kumimoji="0" lang="en-US" sz="14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ru-RU" sz="14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en-US"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обратил внимание на типы </a:t>
            </a:r>
            <a:r>
              <a:rPr kumimoji="0" lang="ru-RU" sz="1200" b="0" i="1" u="sng" strike="noStrike" kern="0" cap="none" spc="0" normalizeH="0" baseline="0" noProof="0" dirty="0" smtClean="0">
                <a:ln>
                  <a:noFill/>
                </a:ln>
                <a:solidFill>
                  <a:srgbClr val="000000"/>
                </a:solidFill>
                <a:effectLst/>
                <a:uLnTx/>
                <a:uFillTx/>
                <a:latin typeface="Times New Roman" pitchFamily="16" charset="0"/>
                <a:ea typeface="+mn-ea"/>
                <a:cs typeface="+mn-cs"/>
              </a:rPr>
              <a:t>ошибок</a:t>
            </a: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допускаемых  детьми при тестировании;</a:t>
            </a:r>
          </a:p>
          <a:p>
            <a:pPr marL="0" marR="0" lvl="0" indent="0" algn="l" defTabSz="449263" rtl="0" eaLnBrk="0" fontAlgn="base" latinLnBrk="0" hangingPunct="0">
              <a:lnSpc>
                <a:spcPct val="90000"/>
              </a:lnSpc>
              <a:spcBef>
                <a:spcPct val="0"/>
              </a:spcBef>
              <a:spcAft>
                <a:spcPts val="300"/>
              </a:spcAft>
              <a:buClr>
                <a:srgbClr val="000000"/>
              </a:buClr>
              <a:buSzPct val="45000"/>
              <a:buFont typeface="Wingdings" pitchFamily="2" charset="2"/>
              <a:buNone/>
              <a:tabLst/>
              <a:defRPr/>
            </a:pP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en-US"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отверг </a:t>
            </a:r>
            <a:r>
              <a:rPr kumimoji="0" lang="ru-RU" sz="1200" b="0" i="1" u="none" strike="noStrike" kern="0" cap="none" spc="0" normalizeH="0" baseline="0" noProof="0" dirty="0" smtClean="0">
                <a:ln>
                  <a:noFill/>
                </a:ln>
                <a:solidFill>
                  <a:srgbClr val="000000"/>
                </a:solidFill>
                <a:effectLst/>
                <a:uLnTx/>
                <a:uFillTx/>
                <a:latin typeface="Times New Roman" pitchFamily="16" charset="0"/>
                <a:ea typeface="+mn-ea"/>
                <a:cs typeface="+mn-cs"/>
              </a:rPr>
              <a:t>количественное </a:t>
            </a: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определение интеллекта;</a:t>
            </a:r>
          </a:p>
          <a:p>
            <a:pPr marL="0" marR="0" lvl="0" indent="0" algn="l" defTabSz="449263" rtl="0" eaLnBrk="0" fontAlgn="base" latinLnBrk="0" hangingPunct="0">
              <a:lnSpc>
                <a:spcPct val="90000"/>
              </a:lnSpc>
              <a:spcBef>
                <a:spcPct val="0"/>
              </a:spcBef>
              <a:spcAft>
                <a:spcPts val="300"/>
              </a:spcAft>
              <a:buClr>
                <a:srgbClr val="000000"/>
              </a:buClr>
              <a:buSzPct val="45000"/>
              <a:buFont typeface="Wingdings" pitchFamily="2" charset="2"/>
              <a:buNone/>
              <a:tabLst/>
              <a:defRPr/>
            </a:pP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a:t>
            </a:r>
            <a:r>
              <a:rPr kumimoji="0" lang="en-US"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a:t>
            </a: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 предложил концепцию качественно отличающихся </a:t>
            </a:r>
            <a:r>
              <a:rPr kumimoji="0" lang="ru-RU" sz="1200" b="0" i="1" u="sng" strike="noStrike" kern="0" cap="none" spc="0" normalizeH="0" baseline="0" noProof="0" dirty="0" smtClean="0">
                <a:ln>
                  <a:noFill/>
                </a:ln>
                <a:solidFill>
                  <a:srgbClr val="000000"/>
                </a:solidFill>
                <a:effectLst/>
                <a:uLnTx/>
                <a:uFillTx/>
                <a:latin typeface="Times New Roman" pitchFamily="16" charset="0"/>
                <a:ea typeface="+mn-ea"/>
                <a:cs typeface="+mn-cs"/>
              </a:rPr>
              <a:t>уровней развития</a:t>
            </a:r>
            <a:r>
              <a:rPr kumimoji="0" lang="ru-RU" sz="1200" b="0" i="0" u="none" strike="noStrike" kern="0" cap="none" spc="0" normalizeH="0" baseline="0" noProof="0" dirty="0" smtClean="0">
                <a:ln>
                  <a:noFill/>
                </a:ln>
                <a:solidFill>
                  <a:srgbClr val="000000"/>
                </a:solidFill>
                <a:effectLst/>
                <a:uLnTx/>
                <a:uFillTx/>
                <a:latin typeface="Times New Roman" pitchFamily="16" charset="0"/>
                <a:ea typeface="+mn-ea"/>
                <a:cs typeface="+mn-cs"/>
              </a:rPr>
              <a:t>.</a:t>
            </a:r>
          </a:p>
          <a:p>
            <a:pPr marL="0" marR="0" lvl="0" indent="0" algn="l" defTabSz="449263" rtl="0" eaLnBrk="0" fontAlgn="base" latinLnBrk="0" hangingPunct="0">
              <a:lnSpc>
                <a:spcPct val="90000"/>
              </a:lnSpc>
              <a:spcBef>
                <a:spcPct val="0"/>
              </a:spcBef>
              <a:spcAft>
                <a:spcPts val="300"/>
              </a:spcAft>
              <a:buClr>
                <a:srgbClr val="000000"/>
              </a:buClr>
              <a:buSzPct val="45000"/>
              <a:buFont typeface="Wingdings" pitchFamily="2" charset="2"/>
              <a:buNone/>
              <a:tabLst/>
              <a:defRPr/>
            </a:pPr>
            <a:r>
              <a:rPr kumimoji="0" lang="ru-RU" sz="1100" b="0" i="1" u="none" strike="noStrike" kern="0" cap="none" spc="0" normalizeH="0" baseline="0" noProof="0" dirty="0" smtClean="0">
                <a:ln>
                  <a:noFill/>
                </a:ln>
                <a:solidFill>
                  <a:srgbClr val="000000"/>
                </a:solidFill>
                <a:effectLst/>
                <a:uLnTx/>
                <a:uFillTx/>
                <a:latin typeface="Times New Roman" pitchFamily="16" charset="0"/>
                <a:ea typeface="+mn-ea"/>
                <a:cs typeface="+mn-cs"/>
              </a:rPr>
              <a:t>«…наконец я нашёл свою область исследований…»</a:t>
            </a:r>
          </a:p>
          <a:p>
            <a:r>
              <a:rPr lang="ru-RU" sz="1100" dirty="0" smtClean="0"/>
              <a:t>Собрав и сопоставив многочисленные детские рисунки, Пиаже высказал предположение, что они раскрывают как качественное своеобразие детского мышления, так и недостаточное понимание детьми отношений между множеством и его элементами. По сравнению со взрослыми, маленьким детям присущи, по-видимому, когнитивные ограничения. Фактически, эти ограничения заключаются не в недостатках интел­лекта, а в различии когнитивных структур, которыми пользуются взрослые и дети. В отличие от взрослых, дети могут видеть происходящее только со своей точки зре­ния (эгоцентризм) и сосредоточиваться только на одном отношении за раз (</a:t>
            </a:r>
            <a:r>
              <a:rPr lang="ru-RU" sz="1100" dirty="0" err="1" smtClean="0"/>
              <a:t>центрация</a:t>
            </a:r>
            <a:r>
              <a:rPr lang="ru-RU" sz="1100" dirty="0" smtClean="0"/>
              <a:t>). По собственному опыту ребенок знает, что предметы, расположенные </a:t>
            </a:r>
            <a:r>
              <a:rPr lang="ru-RU" sz="1100" i="1" dirty="0" smtClean="0"/>
              <a:t>на</a:t>
            </a:r>
            <a:r>
              <a:rPr lang="ru-RU" sz="1100" dirty="0" smtClean="0"/>
              <a:t> чем-то, связаны с этим «чем-то» определенным образом. Поэтому дома, нарисованные ими, ровно стоят на земле, а труба перпендикулярна скату крыши.</a:t>
            </a:r>
          </a:p>
          <a:p>
            <a:r>
              <a:rPr lang="ru-RU" sz="1100" dirty="0" smtClean="0"/>
              <a:t>А как насчет «</a:t>
            </a:r>
            <a:r>
              <a:rPr lang="ru-RU" sz="1100" dirty="0" err="1" smtClean="0"/>
              <a:t>головоногов</a:t>
            </a:r>
            <a:r>
              <a:rPr lang="ru-RU" sz="1100" dirty="0" smtClean="0"/>
              <a:t>»? Неужели дети действительно думают, что лицо у</a:t>
            </a:r>
            <a:r>
              <a:rPr lang="ru-RU" sz="1100" i="1" dirty="0" smtClean="0"/>
              <a:t> </a:t>
            </a:r>
            <a:r>
              <a:rPr lang="ru-RU" sz="1100" dirty="0" smtClean="0"/>
              <a:t>человека там же, где живот? Нет, отвечают Пиаже и некоторые другие исследователи. Просто это изображение того, что дети считают </a:t>
            </a:r>
            <a:r>
              <a:rPr lang="ru-RU" sz="1100" i="1" dirty="0" smtClean="0"/>
              <a:t>самым важным</a:t>
            </a:r>
            <a:r>
              <a:rPr lang="ru-RU" sz="1100" dirty="0" smtClean="0"/>
              <a:t> у человека (</a:t>
            </a:r>
            <a:r>
              <a:rPr lang="en-US" sz="1100" dirty="0" smtClean="0"/>
              <a:t>Freeman</a:t>
            </a:r>
            <a:r>
              <a:rPr lang="ru-RU" sz="1100" dirty="0" smtClean="0"/>
              <a:t>, 1980). Детский рисунок — не фотография, а скорее символическое изображение ребенком своего представления и понимания мира. Не все исследователи согласны с интерпретацией детских рисунков, предложенной Пиаже. Однако ему</a:t>
            </a:r>
            <a:r>
              <a:rPr lang="ru-RU" sz="1100" i="1" dirty="0" smtClean="0"/>
              <a:t> </a:t>
            </a:r>
            <a:r>
              <a:rPr lang="ru-RU" sz="1100" dirty="0" smtClean="0"/>
              <a:t>удалось </a:t>
            </a:r>
            <a:r>
              <a:rPr lang="ru-RU" sz="1100" b="0" dirty="0" smtClean="0"/>
              <a:t>наглядно доказать наличие общих признаков, часто обнаруживаемых в рисунках детей разных возрастов, и подтолкнуть других исследователей к систематическому изучению детского мышления, находящего выражение в их изобразительной деятельности (</a:t>
            </a:r>
            <a:r>
              <a:rPr lang="en-US" sz="1100" b="0" dirty="0" smtClean="0"/>
              <a:t>Winner</a:t>
            </a:r>
            <a:r>
              <a:rPr lang="ru-RU" sz="1100" b="0" dirty="0" smtClean="0"/>
              <a:t>, 1986).</a:t>
            </a:r>
            <a:endParaRPr lang="en-US" sz="1100" b="0" dirty="0" smtClean="0"/>
          </a:p>
          <a:p>
            <a:r>
              <a:rPr lang="ru-RU" sz="3600" b="1" dirty="0" smtClean="0"/>
              <a:t>Еще одно объяснение Пиаже</a:t>
            </a:r>
          </a:p>
          <a:p>
            <a:r>
              <a:rPr lang="ru-RU" sz="3600" dirty="0" smtClean="0"/>
              <a:t>В концепции </a:t>
            </a:r>
            <a:r>
              <a:rPr lang="ru-RU" sz="3600" dirty="0" err="1" smtClean="0"/>
              <a:t>неротиворечиво</a:t>
            </a:r>
            <a:r>
              <a:rPr lang="ru-RU" sz="3600" dirty="0" smtClean="0"/>
              <a:t> объединены представления о внутренней природе интеллекта и его внешних проявлениях .</a:t>
            </a:r>
          </a:p>
          <a:p>
            <a:r>
              <a:rPr lang="ru-RU" sz="3600" dirty="0" smtClean="0"/>
              <a:t>В центре концепции Ж . Пиаже – положение о взаимодействии между организмом и окружающей средой , или равновесии . Внешняя среда постоянно изменяется , говорит Пиаже , поэтому субъект , существующий независимо от внешней среды , стремится к установлению равновесия с нею . Установить равновесие со средой можно двумя путями: либо путем приспособления субъектом внешней среды к себе за счет ее изменения, либо путем изменений в самом субъекте . И то и другое возможно только путем совершения субъектом определенных действий . Производя действия , субъект тем самым находит способы или схемы этих действий , которые позволяют ему восстановить нарушившееся равновесие . По Пиаже , схема действия – это сенсомоторный эквивалент понятия , познавательного умения . Таким образом , действие – это «посредник» между ребенком и окружающим миром , с помощью которого он активно манипулирует и экспериментирует с реальными предметами ( вещами , их формой , свойствами и т . </a:t>
            </a:r>
            <a:r>
              <a:rPr lang="ru-RU" sz="3600" dirty="0" err="1" smtClean="0"/>
              <a:t>п</a:t>
            </a:r>
            <a:r>
              <a:rPr lang="ru-RU" sz="3600" dirty="0" smtClean="0"/>
              <a:t> .). Развитие схем действий , т . е . познавательное развитие , происходит «по мере нарастания и усложнения опыта ребенка по практическому </a:t>
            </a:r>
            <a:r>
              <a:rPr lang="ru-RU" sz="3600" dirty="0" err="1" smtClean="0"/>
              <a:t>действованию</a:t>
            </a:r>
            <a:r>
              <a:rPr lang="ru-RU" sz="3600" dirty="0" smtClean="0"/>
              <a:t> с предметами» за счет «</a:t>
            </a:r>
            <a:r>
              <a:rPr lang="ru-RU" sz="3600" dirty="0" err="1" smtClean="0"/>
              <a:t>интериоризации</a:t>
            </a:r>
            <a:r>
              <a:rPr lang="ru-RU" sz="3600" dirty="0" smtClean="0"/>
              <a:t> предметных действий , то есть их постепенного превращения в умственные операции ( действия , выполняемые во внутреннем плане ) » ( Холодная М . А ., 1997). </a:t>
            </a:r>
          </a:p>
          <a:p>
            <a:pPr>
              <a:lnSpc>
                <a:spcPct val="90000"/>
              </a:lnSpc>
              <a:buFont typeface="Monotype Sorts" pitchFamily="1" charset="2"/>
              <a:buNone/>
            </a:pPr>
            <a:r>
              <a:rPr lang="ru-RU" sz="3600" b="1" dirty="0" smtClean="0"/>
              <a:t>«Минусы»</a:t>
            </a:r>
            <a:endParaRPr lang="en-US" sz="3600" b="1" dirty="0" smtClean="0"/>
          </a:p>
          <a:p>
            <a:pPr>
              <a:lnSpc>
                <a:spcPct val="90000"/>
              </a:lnSpc>
              <a:buFont typeface="Monotype Sorts" pitchFamily="1" charset="2"/>
              <a:buNone/>
            </a:pPr>
            <a:r>
              <a:rPr lang="ru-RU" sz="3600" dirty="0" smtClean="0"/>
              <a:t>Недооценивал способности детей </a:t>
            </a:r>
          </a:p>
          <a:p>
            <a:pPr>
              <a:lnSpc>
                <a:spcPct val="90000"/>
              </a:lnSpc>
              <a:buFont typeface="Monotype Sorts" pitchFamily="1" charset="2"/>
              <a:buNone/>
            </a:pPr>
            <a:r>
              <a:rPr lang="ru-RU" sz="3600" dirty="0" smtClean="0"/>
              <a:t>Полагал стадии развития фиксированными</a:t>
            </a:r>
            <a:endParaRPr lang="en-US" sz="3600" dirty="0" smtClean="0"/>
          </a:p>
          <a:p>
            <a:pPr>
              <a:lnSpc>
                <a:spcPct val="90000"/>
              </a:lnSpc>
              <a:buFont typeface="Monotype Sorts" pitchFamily="1" charset="2"/>
              <a:buNone/>
            </a:pPr>
            <a:r>
              <a:rPr lang="ru-RU" sz="3600" dirty="0" smtClean="0"/>
              <a:t>Практически не учитывал роль культурного и социального</a:t>
            </a:r>
          </a:p>
          <a:p>
            <a:endParaRPr lang="ru-RU" sz="3600" dirty="0" smtClean="0"/>
          </a:p>
          <a:p>
            <a:pPr>
              <a:lnSpc>
                <a:spcPct val="90000"/>
              </a:lnSpc>
              <a:buFont typeface="Monotype Sorts" pitchFamily="1" charset="2"/>
              <a:buNone/>
            </a:pPr>
            <a:endParaRPr lang="ru-RU" sz="3600" dirty="0" smtClean="0"/>
          </a:p>
          <a:p>
            <a:pPr>
              <a:lnSpc>
                <a:spcPct val="90000"/>
              </a:lnSpc>
              <a:buFont typeface="Monotype Sorts" pitchFamily="1" charset="2"/>
              <a:buNone/>
            </a:pPr>
            <a:r>
              <a:rPr lang="ru-RU" sz="3600" dirty="0" smtClean="0"/>
              <a:t> </a:t>
            </a:r>
          </a:p>
          <a:p>
            <a:pPr>
              <a:lnSpc>
                <a:spcPct val="90000"/>
              </a:lnSpc>
              <a:buFont typeface="Monotype Sorts" pitchFamily="1" charset="2"/>
              <a:buNone/>
            </a:pPr>
            <a:endParaRPr lang="ru-RU" sz="3600" dirty="0" smtClean="0"/>
          </a:p>
          <a:p>
            <a:pPr>
              <a:lnSpc>
                <a:spcPct val="90000"/>
              </a:lnSpc>
              <a:buFont typeface="Monotype Sorts" pitchFamily="1" charset="2"/>
              <a:buNone/>
            </a:pPr>
            <a:endParaRPr lang="ru-RU" sz="3600" dirty="0" smtClean="0"/>
          </a:p>
          <a:p>
            <a:pPr>
              <a:lnSpc>
                <a:spcPct val="90000"/>
              </a:lnSpc>
              <a:buFont typeface="Monotype Sorts" pitchFamily="1" charset="2"/>
              <a:buNone/>
            </a:pPr>
            <a:endParaRPr lang="ru-RU" sz="3600" dirty="0" smtClean="0">
              <a:solidFill>
                <a:srgbClr val="000000"/>
              </a:solidFill>
              <a:latin typeface="+mn-lt"/>
              <a:ea typeface="+mn-ea"/>
              <a:cs typeface="+mn-cs"/>
            </a:endParaRPr>
          </a:p>
          <a:p>
            <a:pPr>
              <a:lnSpc>
                <a:spcPct val="90000"/>
              </a:lnSpc>
              <a:buFont typeface="Monotype Sorts" pitchFamily="1" charset="2"/>
              <a:buNone/>
            </a:pPr>
            <a:endParaRPr lang="en-US" sz="3600" dirty="0" smtClean="0">
              <a:solidFill>
                <a:srgbClr val="000000"/>
              </a:solidFill>
              <a:latin typeface="+mn-lt"/>
              <a:ea typeface="+mn-ea"/>
              <a:cs typeface="+mn-cs"/>
            </a:endParaRPr>
          </a:p>
          <a:p>
            <a:endParaRPr lang="ru-RU" sz="1100" dirty="0" smtClean="0"/>
          </a:p>
          <a:p>
            <a:endParaRPr lang="ru-RU" sz="1100" dirty="0" smtClean="0"/>
          </a:p>
          <a:p>
            <a:pPr marL="0" marR="0" lvl="0" indent="0" algn="l" defTabSz="449263" rtl="0" eaLnBrk="0" fontAlgn="base" latinLnBrk="0" hangingPunct="0">
              <a:lnSpc>
                <a:spcPct val="90000"/>
              </a:lnSpc>
              <a:spcBef>
                <a:spcPct val="0"/>
              </a:spcBef>
              <a:spcAft>
                <a:spcPts val="300"/>
              </a:spcAft>
              <a:buClr>
                <a:srgbClr val="000000"/>
              </a:buClr>
              <a:buSzPct val="45000"/>
              <a:buFont typeface="Wingdings" pitchFamily="2" charset="2"/>
              <a:buNone/>
              <a:tabLst/>
              <a:defRPr/>
            </a:pPr>
            <a:endParaRPr kumimoji="0" lang="en-US" sz="1100" b="0" i="1" u="none" strike="noStrike" kern="0" cap="none" spc="0" normalizeH="0" baseline="0" noProof="0" dirty="0" smtClean="0">
              <a:ln>
                <a:noFill/>
              </a:ln>
              <a:solidFill>
                <a:srgbClr val="000000"/>
              </a:solidFill>
              <a:effectLst/>
              <a:uLnTx/>
              <a:uFillTx/>
              <a:latin typeface="Times New Roman" pitchFamily="16" charset="0"/>
              <a:ea typeface="+mn-ea"/>
              <a:cs typeface="+mn-cs"/>
            </a:endParaRPr>
          </a:p>
          <a:p>
            <a:endParaRPr lang="ru-RU" sz="1200" kern="1200" dirty="0" smtClean="0">
              <a:solidFill>
                <a:srgbClr val="000000"/>
              </a:solidFill>
              <a:latin typeface="Times New Roman" pitchFamily="16" charset="0"/>
              <a:ea typeface="+mn-ea"/>
              <a:cs typeface="+mn-cs"/>
            </a:endParaRPr>
          </a:p>
          <a:p>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dirty="0" smtClean="0">
                <a:latin typeface="Calibri" pitchFamily="34" charset="0"/>
              </a:rPr>
              <a:t>Литература:</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Jonassen</a:t>
            </a:r>
            <a:r>
              <a:rPr lang="ru-RU" sz="1200" dirty="0" smtClean="0">
                <a:latin typeface="Calibri" pitchFamily="34" charset="0"/>
              </a:rPr>
              <a:t>, D., </a:t>
            </a:r>
            <a:r>
              <a:rPr lang="ru-RU" sz="1200" dirty="0" err="1" smtClean="0">
                <a:latin typeface="Calibri" pitchFamily="34" charset="0"/>
              </a:rPr>
              <a:t>Ambruso</a:t>
            </a:r>
            <a:r>
              <a:rPr lang="ru-RU" sz="1200" dirty="0" smtClean="0">
                <a:latin typeface="Calibri" pitchFamily="34" charset="0"/>
              </a:rPr>
              <a:t>, D . &amp; </a:t>
            </a:r>
            <a:r>
              <a:rPr lang="ru-RU" sz="1200" dirty="0" err="1" smtClean="0">
                <a:latin typeface="Calibri" pitchFamily="34" charset="0"/>
              </a:rPr>
              <a:t>Olesen</a:t>
            </a:r>
            <a:r>
              <a:rPr lang="ru-RU" sz="1200" dirty="0" smtClean="0">
                <a:latin typeface="Calibri" pitchFamily="34" charset="0"/>
              </a:rPr>
              <a:t>, J. (1992). </a:t>
            </a:r>
            <a:r>
              <a:rPr lang="ru-RU" sz="1200" dirty="0" err="1" smtClean="0">
                <a:latin typeface="Calibri" pitchFamily="34" charset="0"/>
              </a:rPr>
              <a:t>Designing</a:t>
            </a:r>
            <a:r>
              <a:rPr lang="ru-RU" sz="1200" dirty="0" smtClean="0">
                <a:latin typeface="Calibri" pitchFamily="34" charset="0"/>
              </a:rPr>
              <a:t> </a:t>
            </a:r>
            <a:r>
              <a:rPr lang="ru-RU" sz="1200" dirty="0" err="1" smtClean="0">
                <a:latin typeface="Calibri" pitchFamily="34" charset="0"/>
              </a:rPr>
              <a:t>hypertext</a:t>
            </a:r>
            <a:r>
              <a:rPr lang="ru-RU" sz="1200" dirty="0" smtClean="0">
                <a:latin typeface="Calibri" pitchFamily="34" charset="0"/>
              </a:rPr>
              <a:t> </a:t>
            </a:r>
            <a:r>
              <a:rPr lang="ru-RU" sz="1200" dirty="0" err="1" smtClean="0">
                <a:latin typeface="Calibri" pitchFamily="34" charset="0"/>
              </a:rPr>
              <a:t>on</a:t>
            </a:r>
            <a:r>
              <a:rPr lang="ru-RU" sz="1200" dirty="0" smtClean="0">
                <a:latin typeface="Calibri" pitchFamily="34" charset="0"/>
              </a:rPr>
              <a:t> </a:t>
            </a:r>
            <a:r>
              <a:rPr lang="ru-RU" sz="1200" dirty="0" err="1" smtClean="0">
                <a:latin typeface="Calibri" pitchFamily="34" charset="0"/>
              </a:rPr>
              <a:t>transfusion</a:t>
            </a:r>
            <a:r>
              <a:rPr lang="ru-RU" sz="1200" dirty="0" smtClean="0">
                <a:latin typeface="Calibri" pitchFamily="34" charset="0"/>
              </a:rPr>
              <a:t> </a:t>
            </a:r>
            <a:r>
              <a:rPr lang="ru-RU" sz="1200" dirty="0" err="1" smtClean="0">
                <a:latin typeface="Calibri" pitchFamily="34" charset="0"/>
              </a:rPr>
              <a:t>medicine</a:t>
            </a:r>
            <a:r>
              <a:rPr lang="ru-RU" sz="1200" dirty="0" smtClean="0">
                <a:latin typeface="Calibri" pitchFamily="34" charset="0"/>
              </a:rPr>
              <a:t> </a:t>
            </a:r>
            <a:r>
              <a:rPr lang="ru-RU" sz="1200" dirty="0" err="1" smtClean="0">
                <a:latin typeface="Calibri" pitchFamily="34" charset="0"/>
              </a:rPr>
              <a:t>using</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flexibility</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Journal</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Multimedia</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Hypermedia</a:t>
            </a:r>
            <a:r>
              <a:rPr lang="ru-RU" sz="1200" dirty="0" smtClean="0">
                <a:latin typeface="Calibri" pitchFamily="34" charset="0"/>
              </a:rPr>
              <a:t>, 1(3), 309-322.</a:t>
            </a:r>
            <a:br>
              <a:rPr lang="ru-RU" sz="1200" dirty="0" smtClean="0">
                <a:latin typeface="Calibri" pitchFamily="34" charset="0"/>
              </a:rPr>
            </a:br>
            <a:r>
              <a:rPr lang="ru-RU" sz="1200" dirty="0" err="1" smtClean="0">
                <a:latin typeface="Calibri" pitchFamily="34" charset="0"/>
              </a:rPr>
              <a:t>Spiro</a:t>
            </a:r>
            <a:r>
              <a:rPr lang="ru-RU" sz="1200" dirty="0" smtClean="0">
                <a:latin typeface="Calibri" pitchFamily="34" charset="0"/>
              </a:rPr>
              <a:t>, R.J., </a:t>
            </a:r>
            <a:r>
              <a:rPr lang="ru-RU" sz="1200" dirty="0" err="1" smtClean="0">
                <a:latin typeface="Calibri" pitchFamily="34" charset="0"/>
              </a:rPr>
              <a:t>Coulson</a:t>
            </a:r>
            <a:r>
              <a:rPr lang="ru-RU" sz="1200" dirty="0" smtClean="0">
                <a:latin typeface="Calibri" pitchFamily="34" charset="0"/>
              </a:rPr>
              <a:t>, R.L., </a:t>
            </a:r>
            <a:r>
              <a:rPr lang="ru-RU" sz="1200" dirty="0" err="1" smtClean="0">
                <a:latin typeface="Calibri" pitchFamily="34" charset="0"/>
              </a:rPr>
              <a:t>Feltovich</a:t>
            </a:r>
            <a:r>
              <a:rPr lang="ru-RU" sz="1200" dirty="0" smtClean="0">
                <a:latin typeface="Calibri" pitchFamily="34" charset="0"/>
              </a:rPr>
              <a:t>, P.J., &amp; </a:t>
            </a:r>
            <a:r>
              <a:rPr lang="ru-RU" sz="1200" dirty="0" err="1" smtClean="0">
                <a:latin typeface="Calibri" pitchFamily="34" charset="0"/>
              </a:rPr>
              <a:t>Anderson</a:t>
            </a:r>
            <a:r>
              <a:rPr lang="ru-RU" sz="1200" dirty="0" smtClean="0">
                <a:latin typeface="Calibri" pitchFamily="34" charset="0"/>
              </a:rPr>
              <a:t>, D. (1988).</a:t>
            </a:r>
            <a:br>
              <a:rPr lang="ru-RU" sz="1200" dirty="0" smtClean="0">
                <a:latin typeface="Calibri" pitchFamily="34" charset="0"/>
              </a:rPr>
            </a:b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flex</a:t>
            </a:r>
            <a:r>
              <a:rPr lang="ru-RU" sz="1200" dirty="0" smtClean="0">
                <a:latin typeface="Calibri" pitchFamily="34" charset="0"/>
              </a:rPr>
              <a:t> </a:t>
            </a:r>
            <a:r>
              <a:rPr lang="ru-RU" sz="1200" dirty="0" err="1" smtClean="0">
                <a:latin typeface="Calibri" pitchFamily="34" charset="0"/>
              </a:rPr>
              <a:t>ibility</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Advanced</a:t>
            </a:r>
            <a:r>
              <a:rPr lang="ru-RU" sz="1200" dirty="0" smtClean="0">
                <a:latin typeface="Calibri" pitchFamily="34" charset="0"/>
              </a:rPr>
              <a:t> </a:t>
            </a:r>
            <a:r>
              <a:rPr lang="ru-RU" sz="1200" dirty="0" err="1" smtClean="0">
                <a:latin typeface="Calibri" pitchFamily="34" charset="0"/>
              </a:rPr>
              <a:t>knowledge</a:t>
            </a:r>
            <a:r>
              <a:rPr lang="ru-RU" sz="1200" dirty="0" smtClean="0">
                <a:latin typeface="Calibri" pitchFamily="34" charset="0"/>
              </a:rPr>
              <a:t> </a:t>
            </a:r>
            <a:r>
              <a:rPr lang="ru-RU" sz="1200" dirty="0" err="1" smtClean="0">
                <a:latin typeface="Calibri" pitchFamily="34" charset="0"/>
              </a:rPr>
              <a:t>acquisition</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ill-structured</a:t>
            </a:r>
            <a:r>
              <a:rPr lang="ru-RU" sz="1200" dirty="0" smtClean="0">
                <a:latin typeface="Calibri" pitchFamily="34" charset="0"/>
              </a:rPr>
              <a:t> </a:t>
            </a:r>
            <a:r>
              <a:rPr lang="ru-RU" sz="1200" dirty="0" err="1" smtClean="0">
                <a:latin typeface="Calibri" pitchFamily="34" charset="0"/>
              </a:rPr>
              <a:t>domains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V. </a:t>
            </a:r>
            <a:r>
              <a:rPr lang="ru-RU" sz="1200" dirty="0" err="1" smtClean="0">
                <a:latin typeface="Calibri" pitchFamily="34" charset="0"/>
              </a:rPr>
              <a:t>Patel</a:t>
            </a:r>
            <a:r>
              <a:rPr lang="ru-RU" sz="1200" dirty="0" smtClean="0">
                <a:latin typeface="Calibri" pitchFamily="34" charset="0"/>
              </a:rPr>
              <a:t>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Proceedings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10th </a:t>
            </a:r>
            <a:r>
              <a:rPr lang="ru-RU" sz="1200" dirty="0" err="1" smtClean="0">
                <a:latin typeface="Calibri" pitchFamily="34" charset="0"/>
              </a:rPr>
              <a:t>Annual</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Conference</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Science</a:t>
            </a:r>
            <a:r>
              <a:rPr lang="ru-RU" sz="1200" dirty="0" smtClean="0">
                <a:latin typeface="Calibri" pitchFamily="34" charset="0"/>
              </a:rPr>
              <a:t> </a:t>
            </a:r>
            <a:r>
              <a:rPr lang="ru-RU" sz="1200" dirty="0" err="1" smtClean="0">
                <a:latin typeface="Calibri" pitchFamily="34" charset="0"/>
              </a:rPr>
              <a:t>Society</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Reprinted</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Ruddell</a:t>
            </a:r>
            <a:r>
              <a:rPr lang="ru-RU" sz="1200" dirty="0" smtClean="0">
                <a:latin typeface="Calibri" pitchFamily="34" charset="0"/>
              </a:rPr>
              <a:t>, R.B. &amp; </a:t>
            </a:r>
            <a:r>
              <a:rPr lang="ru-RU" sz="1200" dirty="0" err="1" smtClean="0">
                <a:latin typeface="Calibri" pitchFamily="34" charset="0"/>
              </a:rPr>
              <a:t>Ruddell</a:t>
            </a:r>
            <a:r>
              <a:rPr lang="ru-RU" sz="1200" dirty="0" smtClean="0">
                <a:latin typeface="Calibri" pitchFamily="34" charset="0"/>
              </a:rPr>
              <a:t>, M.R. (1994). </a:t>
            </a:r>
            <a:r>
              <a:rPr lang="ru-RU" sz="1200" dirty="0" err="1" smtClean="0">
                <a:latin typeface="Calibri" pitchFamily="34" charset="0"/>
              </a:rPr>
              <a:t>Theoreti</a:t>
            </a:r>
            <a:r>
              <a:rPr lang="ru-RU" sz="1200" dirty="0" smtClean="0">
                <a:latin typeface="Calibri" pitchFamily="34" charset="0"/>
              </a:rPr>
              <a:t> </a:t>
            </a:r>
            <a:r>
              <a:rPr lang="ru-RU" sz="1200" dirty="0" err="1" smtClean="0">
                <a:latin typeface="Calibri" pitchFamily="34" charset="0"/>
              </a:rPr>
              <a:t>cal</a:t>
            </a:r>
            <a:r>
              <a:rPr lang="ru-RU" sz="1200" dirty="0" smtClean="0">
                <a:latin typeface="Calibri" pitchFamily="34" charset="0"/>
              </a:rPr>
              <a:t> </a:t>
            </a:r>
            <a:r>
              <a:rPr lang="ru-RU" sz="1200" dirty="0" err="1" smtClean="0">
                <a:latin typeface="Calibri" pitchFamily="34" charset="0"/>
              </a:rPr>
              <a:t>Models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Processes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Reading</a:t>
            </a:r>
            <a:r>
              <a:rPr lang="ru-RU" sz="1200" dirty="0" smtClean="0">
                <a:latin typeface="Calibri" pitchFamily="34" charset="0"/>
              </a:rPr>
              <a:t> (4th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Newark</a:t>
            </a:r>
            <a:r>
              <a:rPr lang="ru-RU" sz="1200" dirty="0" smtClean="0">
                <a:latin typeface="Calibri" pitchFamily="34" charset="0"/>
              </a:rPr>
              <a:t>, DE: </a:t>
            </a:r>
            <a:r>
              <a:rPr lang="ru-RU" sz="1200" dirty="0" err="1" smtClean="0">
                <a:latin typeface="Calibri" pitchFamily="34" charset="0"/>
              </a:rPr>
              <a:t>International</a:t>
            </a:r>
            <a:r>
              <a:rPr lang="ru-RU" sz="1200" dirty="0" smtClean="0">
                <a:latin typeface="Calibri" pitchFamily="34" charset="0"/>
              </a:rPr>
              <a:t> </a:t>
            </a:r>
            <a:r>
              <a:rPr lang="ru-RU" sz="1200" dirty="0" err="1" smtClean="0">
                <a:latin typeface="Calibri" pitchFamily="34" charset="0"/>
              </a:rPr>
              <a:t>Reading</a:t>
            </a:r>
            <a:r>
              <a:rPr lang="ru-RU" sz="1200" dirty="0" smtClean="0">
                <a:latin typeface="Calibri" pitchFamily="34" charset="0"/>
              </a:rPr>
              <a:t> </a:t>
            </a:r>
            <a:r>
              <a:rPr lang="ru-RU" sz="1200" dirty="0" err="1" smtClean="0">
                <a:latin typeface="Calibri" pitchFamily="34" charset="0"/>
              </a:rPr>
              <a:t>Association</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Spiro</a:t>
            </a:r>
            <a:r>
              <a:rPr lang="ru-RU" sz="1200" dirty="0" smtClean="0">
                <a:latin typeface="Calibri" pitchFamily="34" charset="0"/>
              </a:rPr>
              <a:t>, R.J., </a:t>
            </a:r>
            <a:r>
              <a:rPr lang="ru-RU" sz="1200" dirty="0" err="1" smtClean="0">
                <a:latin typeface="Calibri" pitchFamily="34" charset="0"/>
              </a:rPr>
              <a:t>Feltovich</a:t>
            </a:r>
            <a:r>
              <a:rPr lang="ru-RU" sz="1200" dirty="0" smtClean="0">
                <a:latin typeface="Calibri" pitchFamily="34" charset="0"/>
              </a:rPr>
              <a:t>, P.J., </a:t>
            </a:r>
            <a:r>
              <a:rPr lang="ru-RU" sz="1200" dirty="0" err="1" smtClean="0">
                <a:latin typeface="Calibri" pitchFamily="34" charset="0"/>
              </a:rPr>
              <a:t>Jacobson</a:t>
            </a:r>
            <a:r>
              <a:rPr lang="ru-RU" sz="1200" dirty="0" smtClean="0">
                <a:latin typeface="Calibri" pitchFamily="34" charset="0"/>
              </a:rPr>
              <a:t>, M.J., &amp; </a:t>
            </a:r>
            <a:r>
              <a:rPr lang="ru-RU" sz="1200" dirty="0" err="1" smtClean="0">
                <a:latin typeface="Calibri" pitchFamily="34" charset="0"/>
              </a:rPr>
              <a:t>Coulson</a:t>
            </a:r>
            <a:r>
              <a:rPr lang="ru-RU" sz="1200" dirty="0" smtClean="0">
                <a:latin typeface="Calibri" pitchFamily="34" charset="0"/>
              </a:rPr>
              <a:t>, R.L. (1992).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flexibility</a:t>
            </a:r>
            <a:r>
              <a:rPr lang="ru-RU" sz="1200" dirty="0" smtClean="0">
                <a:latin typeface="Calibri" pitchFamily="34" charset="0"/>
              </a:rPr>
              <a:t>, </a:t>
            </a:r>
            <a:r>
              <a:rPr lang="ru-RU" sz="1200" dirty="0" err="1" smtClean="0">
                <a:latin typeface="Calibri" pitchFamily="34" charset="0"/>
              </a:rPr>
              <a:t>constructivism</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hypertext</a:t>
            </a:r>
            <a:r>
              <a:rPr lang="ru-RU" sz="1200" dirty="0" smtClean="0">
                <a:latin typeface="Calibri" pitchFamily="34" charset="0"/>
              </a:rPr>
              <a:t>: </a:t>
            </a:r>
            <a:r>
              <a:rPr lang="ru-RU" sz="1200" dirty="0" err="1" smtClean="0">
                <a:latin typeface="Calibri" pitchFamily="34" charset="0"/>
              </a:rPr>
              <a:t>Random</a:t>
            </a:r>
            <a:r>
              <a:rPr lang="ru-RU" sz="1200" dirty="0" smtClean="0">
                <a:latin typeface="Calibri" pitchFamily="34" charset="0"/>
              </a:rPr>
              <a:t> </a:t>
            </a:r>
            <a:r>
              <a:rPr lang="ru-RU" sz="1200" dirty="0" err="1" smtClean="0">
                <a:latin typeface="Calibri" pitchFamily="34" charset="0"/>
              </a:rPr>
              <a:t>access</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adv</a:t>
            </a:r>
            <a:r>
              <a:rPr lang="ru-RU" sz="1200" dirty="0" smtClean="0">
                <a:latin typeface="Calibri" pitchFamily="34" charset="0"/>
              </a:rPr>
              <a:t> </a:t>
            </a:r>
            <a:r>
              <a:rPr lang="ru-RU" sz="1200" dirty="0" err="1" smtClean="0">
                <a:latin typeface="Calibri" pitchFamily="34" charset="0"/>
              </a:rPr>
              <a:t>anced</a:t>
            </a:r>
            <a:r>
              <a:rPr lang="ru-RU" sz="1200" dirty="0" smtClean="0">
                <a:latin typeface="Calibri" pitchFamily="34" charset="0"/>
              </a:rPr>
              <a:t> </a:t>
            </a:r>
            <a:r>
              <a:rPr lang="ru-RU" sz="1200" dirty="0" err="1" smtClean="0">
                <a:latin typeface="Calibri" pitchFamily="34" charset="0"/>
              </a:rPr>
              <a:t>knowledge</a:t>
            </a:r>
            <a:r>
              <a:rPr lang="ru-RU" sz="1200" dirty="0" smtClean="0">
                <a:latin typeface="Calibri" pitchFamily="34" charset="0"/>
              </a:rPr>
              <a:t> </a:t>
            </a:r>
            <a:r>
              <a:rPr lang="ru-RU" sz="1200" dirty="0" err="1" smtClean="0">
                <a:latin typeface="Calibri" pitchFamily="34" charset="0"/>
              </a:rPr>
              <a:t>acquisition</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ill-structured</a:t>
            </a:r>
            <a:r>
              <a:rPr lang="ru-RU" sz="1200" dirty="0" smtClean="0">
                <a:latin typeface="Calibri" pitchFamily="34" charset="0"/>
              </a:rPr>
              <a:t> </a:t>
            </a:r>
            <a:r>
              <a:rPr lang="ru-RU" sz="1200" dirty="0" err="1" smtClean="0">
                <a:latin typeface="Calibri" pitchFamily="34" charset="0"/>
              </a:rPr>
              <a:t>domains</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T. </a:t>
            </a:r>
            <a:r>
              <a:rPr lang="ru-RU" sz="1200" dirty="0" err="1" smtClean="0">
                <a:latin typeface="Calibri" pitchFamily="34" charset="0"/>
              </a:rPr>
              <a:t>Duffy</a:t>
            </a:r>
            <a:r>
              <a:rPr lang="ru-RU" sz="1200" dirty="0" smtClean="0">
                <a:latin typeface="Calibri" pitchFamily="34" charset="0"/>
              </a:rPr>
              <a:t> &amp; D. </a:t>
            </a:r>
            <a:r>
              <a:rPr lang="ru-RU" sz="1200" dirty="0" err="1" smtClean="0">
                <a:latin typeface="Calibri" pitchFamily="34" charset="0"/>
              </a:rPr>
              <a:t>Jonassen</a:t>
            </a:r>
            <a:r>
              <a:rPr lang="ru-RU" sz="1200" dirty="0" smtClean="0">
                <a:latin typeface="Calibri" pitchFamily="34" charset="0"/>
              </a:rPr>
              <a:t> (</a:t>
            </a:r>
            <a:r>
              <a:rPr lang="ru-RU" sz="1200" dirty="0" err="1" smtClean="0">
                <a:latin typeface="Calibri" pitchFamily="34" charset="0"/>
              </a:rPr>
              <a:t>Eds</a:t>
            </a:r>
            <a:r>
              <a:rPr lang="ru-RU" sz="1200" dirty="0" smtClean="0">
                <a:latin typeface="Calibri" pitchFamily="34" charset="0"/>
              </a:rPr>
              <a:t>.), </a:t>
            </a:r>
            <a:r>
              <a:rPr lang="ru-RU" sz="1200" dirty="0" err="1" smtClean="0">
                <a:latin typeface="Calibri" pitchFamily="34" charset="0"/>
              </a:rPr>
              <a:t>Constructivism</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Spiro</a:t>
            </a:r>
            <a:r>
              <a:rPr lang="ru-RU" sz="1200" dirty="0" smtClean="0">
                <a:latin typeface="Calibri" pitchFamily="34" charset="0"/>
              </a:rPr>
              <a:t>, R.J. &amp; </a:t>
            </a:r>
            <a:r>
              <a:rPr lang="ru-RU" sz="1200" dirty="0" err="1" smtClean="0">
                <a:latin typeface="Calibri" pitchFamily="34" charset="0"/>
              </a:rPr>
              <a:t>Jehng</a:t>
            </a:r>
            <a:r>
              <a:rPr lang="ru-RU" sz="1200" dirty="0" smtClean="0">
                <a:latin typeface="Calibri" pitchFamily="34" charset="0"/>
              </a:rPr>
              <a:t>, J. (1990).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flexibility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hypertext</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non-linear</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multidimensional</a:t>
            </a:r>
            <a:r>
              <a:rPr lang="ru-RU" sz="1200" dirty="0" smtClean="0">
                <a:latin typeface="Calibri" pitchFamily="34" charset="0"/>
              </a:rPr>
              <a:t> </a:t>
            </a:r>
            <a:r>
              <a:rPr lang="ru-RU" sz="1200" dirty="0" err="1" smtClean="0">
                <a:latin typeface="Calibri" pitchFamily="34" charset="0"/>
              </a:rPr>
              <a:t>traversal</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complex</a:t>
            </a:r>
            <a:r>
              <a:rPr lang="ru-RU" sz="1200" dirty="0" smtClean="0">
                <a:latin typeface="Calibri" pitchFamily="34" charset="0"/>
              </a:rPr>
              <a:t> </a:t>
            </a:r>
            <a:r>
              <a:rPr lang="ru-RU" sz="1200" dirty="0" err="1" smtClean="0">
                <a:latin typeface="Calibri" pitchFamily="34" charset="0"/>
              </a:rPr>
              <a:t>subject</a:t>
            </a:r>
            <a:r>
              <a:rPr lang="ru-RU" sz="1200" dirty="0" smtClean="0">
                <a:latin typeface="Calibri" pitchFamily="34" charset="0"/>
              </a:rPr>
              <a:t> </a:t>
            </a:r>
            <a:r>
              <a:rPr lang="ru-RU" sz="1200" dirty="0" err="1" smtClean="0">
                <a:latin typeface="Calibri" pitchFamily="34" charset="0"/>
              </a:rPr>
              <a:t>matter</a:t>
            </a:r>
            <a:r>
              <a:rPr lang="ru-RU" sz="1200" dirty="0" smtClean="0">
                <a:latin typeface="Calibri" pitchFamily="34" charset="0"/>
              </a:rPr>
              <a:t>. D. </a:t>
            </a:r>
            <a:r>
              <a:rPr lang="ru-RU" sz="1200" dirty="0" err="1" smtClean="0">
                <a:latin typeface="Calibri" pitchFamily="34" charset="0"/>
              </a:rPr>
              <a:t>Nix</a:t>
            </a:r>
            <a:r>
              <a:rPr lang="ru-RU" sz="1200" dirty="0" smtClean="0">
                <a:latin typeface="Calibri" pitchFamily="34" charset="0"/>
              </a:rPr>
              <a:t> &amp; R. </a:t>
            </a:r>
            <a:r>
              <a:rPr lang="ru-RU" sz="1200" dirty="0" err="1" smtClean="0">
                <a:latin typeface="Calibri" pitchFamily="34" charset="0"/>
              </a:rPr>
              <a:t>Spiro</a:t>
            </a:r>
            <a:r>
              <a:rPr lang="ru-RU" sz="1200" dirty="0" smtClean="0">
                <a:latin typeface="Calibri" pitchFamily="34" charset="0"/>
              </a:rPr>
              <a:t> (</a:t>
            </a:r>
            <a:r>
              <a:rPr lang="ru-RU" sz="1200" dirty="0" err="1" smtClean="0">
                <a:latin typeface="Calibri" pitchFamily="34" charset="0"/>
              </a:rPr>
              <a:t>eds</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Education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Multimedia</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25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r>
              <a:rPr lang="ru-RU" sz="1200" b="1" dirty="0" smtClean="0">
                <a:solidFill>
                  <a:srgbClr val="00B050"/>
                </a:solidFill>
                <a:latin typeface="Calibri" pitchFamily="34" charset="0"/>
              </a:rPr>
              <a:t>Понимание ложных убеждений </a:t>
            </a:r>
          </a:p>
          <a:p>
            <a:r>
              <a:rPr lang="ru-RU" sz="1200" dirty="0" smtClean="0"/>
              <a:t>Дети наблюдают, как </a:t>
            </a:r>
            <a:r>
              <a:rPr lang="ru-RU" sz="1200" dirty="0" err="1" smtClean="0"/>
              <a:t>Салли</a:t>
            </a:r>
            <a:r>
              <a:rPr lang="ru-RU" sz="1200" dirty="0" smtClean="0"/>
              <a:t> прячет предмет в корзину и уходит, затем Энн перекладывает предмет в коробку. </a:t>
            </a:r>
            <a:endParaRPr lang="en-US" sz="1200" dirty="0" smtClean="0"/>
          </a:p>
          <a:p>
            <a:r>
              <a:rPr lang="ru-RU" sz="1200" dirty="0" smtClean="0"/>
              <a:t>Вопрос: где будет в первую очередь искать предмет </a:t>
            </a:r>
            <a:r>
              <a:rPr lang="ru-RU" sz="1200" dirty="0" err="1" smtClean="0"/>
              <a:t>Салли</a:t>
            </a:r>
            <a:r>
              <a:rPr lang="ru-RU" sz="1200" dirty="0" smtClean="0"/>
              <a:t>, когда вернётся? </a:t>
            </a:r>
            <a:endParaRPr lang="en-US" sz="1200" dirty="0" smtClean="0"/>
          </a:p>
          <a:p>
            <a:r>
              <a:rPr lang="ru-RU" sz="1200" dirty="0" smtClean="0"/>
              <a:t>Те, кто отвечает, что в корзине, обнаруживают способность к «</a:t>
            </a:r>
            <a:r>
              <a:rPr lang="ru-RU" sz="1200" dirty="0" err="1" smtClean="0"/>
              <a:t>theory</a:t>
            </a:r>
            <a:r>
              <a:rPr lang="ru-RU" sz="1200" dirty="0" smtClean="0"/>
              <a:t> </a:t>
            </a:r>
            <a:r>
              <a:rPr lang="ru-RU" sz="1200" dirty="0" err="1" smtClean="0"/>
              <a:t>of</a:t>
            </a:r>
            <a:r>
              <a:rPr lang="ru-RU" sz="1200" dirty="0" smtClean="0"/>
              <a:t> </a:t>
            </a:r>
            <a:r>
              <a:rPr lang="ru-RU" sz="1200" dirty="0" err="1" smtClean="0"/>
              <a:t>mind</a:t>
            </a:r>
            <a:r>
              <a:rPr lang="ru-RU" sz="1200" dirty="0" smtClean="0"/>
              <a:t>».  </a:t>
            </a:r>
          </a:p>
          <a:p>
            <a:r>
              <a:rPr lang="ru-RU" sz="1200" dirty="0" smtClean="0"/>
              <a:t>Дети в норме начинают справляться с этим заданием в возрасте четырёх лет. </a:t>
            </a:r>
          </a:p>
          <a:p>
            <a:r>
              <a:rPr lang="ru-RU" sz="1200" dirty="0" smtClean="0"/>
              <a:t>Дети, отвечающие, что </a:t>
            </a:r>
            <a:r>
              <a:rPr lang="ru-RU" sz="1200" dirty="0" err="1" smtClean="0"/>
              <a:t>Салли</a:t>
            </a:r>
            <a:r>
              <a:rPr lang="ru-RU" sz="1200" dirty="0" smtClean="0"/>
              <a:t> будет исследовать коробку, признаются имеющими искажённое психическое развитие (аутизм), если они старше 4-х лет. </a:t>
            </a:r>
          </a:p>
          <a:p>
            <a:pPr marL="0" marR="0" indent="0" algn="l" defTabSz="449263" rtl="0" eaLnBrk="0" fontAlgn="base" latinLnBrk="0" hangingPunct="0">
              <a:lnSpc>
                <a:spcPct val="100000"/>
              </a:lnSpc>
              <a:spcBef>
                <a:spcPct val="30000"/>
              </a:spcBef>
              <a:spcAft>
                <a:spcPct val="0"/>
              </a:spcAft>
              <a:buClr>
                <a:srgbClr val="000000"/>
              </a:buClr>
              <a:buSzPct val="100000"/>
              <a:buFont typeface="Times New Roman" pitchFamily="18" charset="0"/>
              <a:buNone/>
              <a:tabLst/>
              <a:defRPr/>
            </a:pPr>
            <a:r>
              <a:rPr lang="ru-RU" sz="1200" b="1" dirty="0" smtClean="0">
                <a:solidFill>
                  <a:srgbClr val="00B050"/>
                </a:solidFill>
                <a:latin typeface="Calibri" pitchFamily="34" charset="0"/>
              </a:rPr>
              <a:t>Понимание ложности собственных убеждений</a:t>
            </a:r>
            <a:endParaRPr lang="ru-RU" sz="1200" b="1" dirty="0" smtClean="0">
              <a:solidFill>
                <a:srgbClr val="3C5253"/>
              </a:solidFill>
              <a:latin typeface="Calibri" pitchFamily="34" charset="0"/>
            </a:endParaRPr>
          </a:p>
          <a:p>
            <a:r>
              <a:rPr lang="ru-RU" sz="1200" b="1" dirty="0" smtClean="0">
                <a:solidFill>
                  <a:srgbClr val="3C5253"/>
                </a:solidFill>
                <a:latin typeface="Calibri" pitchFamily="34" charset="0"/>
              </a:rPr>
              <a:t>«Казалось—оказалось» </a:t>
            </a:r>
            <a:r>
              <a:rPr lang="ru-RU" sz="1200" dirty="0" smtClean="0"/>
              <a:t>Ребёнка просят угадать, что находится в коробке из-под конфет. Когда ребёнок говорит «конфетки», коробочку открывают, показывая, что на самом деле там лежит карандаш. </a:t>
            </a:r>
          </a:p>
          <a:p>
            <a:r>
              <a:rPr lang="ru-RU" sz="1200" dirty="0" smtClean="0"/>
              <a:t>Затем экспериментатор снова закрывает крышку и говорит: «Когда придёт Петя, я покажу ему эту коробку закрытой, как тебе. Я спрошу его, что там внутри. Что он скажет?» </a:t>
            </a:r>
          </a:p>
          <a:p>
            <a:r>
              <a:rPr lang="ru-RU" sz="1200" dirty="0" smtClean="0"/>
              <a:t>С этим заданием легко справляются четырёхлетние дети. </a:t>
            </a:r>
          </a:p>
          <a:p>
            <a:r>
              <a:rPr lang="ru-RU" sz="1200" dirty="0" smtClean="0"/>
              <a:t>Дети помладше, а также </a:t>
            </a:r>
            <a:r>
              <a:rPr lang="ru-RU" sz="1200" dirty="0" err="1" smtClean="0"/>
              <a:t>аутисты</a:t>
            </a:r>
            <a:r>
              <a:rPr lang="ru-RU" sz="1200" dirty="0" smtClean="0"/>
              <a:t> зачастую не могут верно ответить на вопрос. </a:t>
            </a:r>
          </a:p>
          <a:p>
            <a:endParaRPr lang="ru-RU" dirty="0"/>
          </a:p>
        </p:txBody>
      </p:sp>
      <p:sp>
        <p:nvSpPr>
          <p:cNvPr id="4" name="Номер слайда 3"/>
          <p:cNvSpPr>
            <a:spLocks noGrp="1"/>
          </p:cNvSpPr>
          <p:nvPr>
            <p:ph type="sldNum" idx="10"/>
          </p:nvPr>
        </p:nvSpPr>
        <p:spPr/>
        <p:txBody>
          <a:bodyPr/>
          <a:lstStyle/>
          <a:p>
            <a:pPr>
              <a:defRPr/>
            </a:pPr>
            <a:fld id="{AACB4A19-7A82-4849-B8DD-0C8AEBBEE741}" type="slidenum">
              <a:rPr lang="en-GB" smtClean="0"/>
              <a:pPr>
                <a:defRPr/>
              </a:pPr>
              <a:t>29</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55650" y="2347913"/>
            <a:ext cx="8569325" cy="1620837"/>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9F793800-A14B-40C5-9367-CC70C1D94056}"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D109D117-F614-4E75-9D48-6AB97BABE1FE}"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305675" y="301625"/>
            <a:ext cx="2266950" cy="645477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503238" y="301625"/>
            <a:ext cx="6650037" cy="645477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AFD155CD-FE81-423B-A0DA-881038F8CEB6}"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B17C8C42-B041-48D6-9E88-398304436B29}"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96925" y="4857750"/>
            <a:ext cx="8567738" cy="15017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3"/>
          <p:cNvSpPr>
            <a:spLocks noGrp="1" noChangeArrowheads="1"/>
          </p:cNvSpPr>
          <p:nvPr>
            <p:ph type="dt" idx="10"/>
          </p:nvPr>
        </p:nvSpPr>
        <p:spPr>
          <a:ln/>
        </p:spPr>
        <p:txBody>
          <a:bodyPr/>
          <a:lstStyle>
            <a:lvl1pPr>
              <a:defRPr/>
            </a:lvl1pPr>
          </a:lstStyle>
          <a:p>
            <a:pPr>
              <a:defRPr/>
            </a:pPr>
            <a:endParaRPr lang="en-GB"/>
          </a:p>
        </p:txBody>
      </p:sp>
      <p:sp>
        <p:nvSpPr>
          <p:cNvPr id="5" name="Rectangle 4"/>
          <p:cNvSpPr>
            <a:spLocks noGrp="1" noChangeArrowheads="1"/>
          </p:cNvSpPr>
          <p:nvPr>
            <p:ph type="ftr" idx="11"/>
          </p:nvPr>
        </p:nvSpPr>
        <p:spPr>
          <a:ln/>
        </p:spPr>
        <p:txBody>
          <a:bodyPr/>
          <a:lstStyle>
            <a:lvl1pPr>
              <a:defRPr/>
            </a:lvl1pPr>
          </a:lstStyle>
          <a:p>
            <a:pPr>
              <a:defRPr/>
            </a:pPr>
            <a:endParaRPr lang="en-GB"/>
          </a:p>
        </p:txBody>
      </p:sp>
      <p:sp>
        <p:nvSpPr>
          <p:cNvPr id="6" name="Rectangle 5"/>
          <p:cNvSpPr>
            <a:spLocks noGrp="1" noChangeArrowheads="1"/>
          </p:cNvSpPr>
          <p:nvPr>
            <p:ph type="sldNum" idx="12"/>
          </p:nvPr>
        </p:nvSpPr>
        <p:spPr>
          <a:ln/>
        </p:spPr>
        <p:txBody>
          <a:bodyPr/>
          <a:lstStyle>
            <a:lvl1pPr>
              <a:defRPr/>
            </a:lvl1pPr>
          </a:lstStyle>
          <a:p>
            <a:pPr>
              <a:defRPr/>
            </a:pPr>
            <a:fld id="{BE909465-1585-4046-8BA4-2F6A5E2A9010}"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C969A087-90CC-4600-8A9A-9F741002F934}"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3213"/>
            <a:ext cx="9072563" cy="1258887"/>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3"/>
          <p:cNvSpPr>
            <a:spLocks noGrp="1" noChangeArrowheads="1"/>
          </p:cNvSpPr>
          <p:nvPr>
            <p:ph type="dt" idx="10"/>
          </p:nvPr>
        </p:nvSpPr>
        <p:spPr>
          <a:ln/>
        </p:spPr>
        <p:txBody>
          <a:bodyPr/>
          <a:lstStyle>
            <a:lvl1pPr>
              <a:defRPr/>
            </a:lvl1pPr>
          </a:lstStyle>
          <a:p>
            <a:pPr>
              <a:defRPr/>
            </a:pPr>
            <a:endParaRPr lang="en-GB"/>
          </a:p>
        </p:txBody>
      </p:sp>
      <p:sp>
        <p:nvSpPr>
          <p:cNvPr id="8" name="Rectangle 4"/>
          <p:cNvSpPr>
            <a:spLocks noGrp="1" noChangeArrowheads="1"/>
          </p:cNvSpPr>
          <p:nvPr>
            <p:ph type="ftr" idx="11"/>
          </p:nvPr>
        </p:nvSpPr>
        <p:spPr>
          <a:ln/>
        </p:spPr>
        <p:txBody>
          <a:bodyPr/>
          <a:lstStyle>
            <a:lvl1pPr>
              <a:defRPr/>
            </a:lvl1pPr>
          </a:lstStyle>
          <a:p>
            <a:pPr>
              <a:defRPr/>
            </a:pPr>
            <a:endParaRPr lang="en-GB"/>
          </a:p>
        </p:txBody>
      </p:sp>
      <p:sp>
        <p:nvSpPr>
          <p:cNvPr id="9" name="Rectangle 5"/>
          <p:cNvSpPr>
            <a:spLocks noGrp="1" noChangeArrowheads="1"/>
          </p:cNvSpPr>
          <p:nvPr>
            <p:ph type="sldNum" idx="12"/>
          </p:nvPr>
        </p:nvSpPr>
        <p:spPr>
          <a:ln/>
        </p:spPr>
        <p:txBody>
          <a:bodyPr/>
          <a:lstStyle>
            <a:lvl1pPr>
              <a:defRPr/>
            </a:lvl1pPr>
          </a:lstStyle>
          <a:p>
            <a:pPr>
              <a:defRPr/>
            </a:pPr>
            <a:fld id="{D83E9AF9-AAFA-45AA-852A-EE1A77E5685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3"/>
          <p:cNvSpPr>
            <a:spLocks noGrp="1" noChangeArrowheads="1"/>
          </p:cNvSpPr>
          <p:nvPr>
            <p:ph type="dt" idx="10"/>
          </p:nvPr>
        </p:nvSpPr>
        <p:spPr>
          <a:ln/>
        </p:spPr>
        <p:txBody>
          <a:bodyPr/>
          <a:lstStyle>
            <a:lvl1pPr>
              <a:defRPr/>
            </a:lvl1pPr>
          </a:lstStyle>
          <a:p>
            <a:pPr>
              <a:defRPr/>
            </a:pPr>
            <a:endParaRPr lang="en-GB"/>
          </a:p>
        </p:txBody>
      </p:sp>
      <p:sp>
        <p:nvSpPr>
          <p:cNvPr id="4" name="Rectangle 4"/>
          <p:cNvSpPr>
            <a:spLocks noGrp="1" noChangeArrowheads="1"/>
          </p:cNvSpPr>
          <p:nvPr>
            <p:ph type="ftr" idx="11"/>
          </p:nvPr>
        </p:nvSpPr>
        <p:spPr>
          <a:ln/>
        </p:spPr>
        <p:txBody>
          <a:bodyPr/>
          <a:lstStyle>
            <a:lvl1pPr>
              <a:defRPr/>
            </a:lvl1pPr>
          </a:lstStyle>
          <a:p>
            <a:pPr>
              <a:defRPr/>
            </a:pPr>
            <a:endParaRPr lang="en-GB"/>
          </a:p>
        </p:txBody>
      </p:sp>
      <p:sp>
        <p:nvSpPr>
          <p:cNvPr id="5" name="Rectangle 5"/>
          <p:cNvSpPr>
            <a:spLocks noGrp="1" noChangeArrowheads="1"/>
          </p:cNvSpPr>
          <p:nvPr>
            <p:ph type="sldNum" idx="12"/>
          </p:nvPr>
        </p:nvSpPr>
        <p:spPr>
          <a:ln/>
        </p:spPr>
        <p:txBody>
          <a:bodyPr/>
          <a:lstStyle>
            <a:lvl1pPr>
              <a:defRPr/>
            </a:lvl1pPr>
          </a:lstStyle>
          <a:p>
            <a:pPr>
              <a:defRPr/>
            </a:pPr>
            <a:fld id="{01BF228C-C8E2-48F2-B78F-A777B25B315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p>
        </p:txBody>
      </p:sp>
      <p:sp>
        <p:nvSpPr>
          <p:cNvPr id="3" name="Rectangle 4"/>
          <p:cNvSpPr>
            <a:spLocks noGrp="1" noChangeArrowheads="1"/>
          </p:cNvSpPr>
          <p:nvPr>
            <p:ph type="ftr" idx="11"/>
          </p:nvPr>
        </p:nvSpPr>
        <p:spPr>
          <a:ln/>
        </p:spPr>
        <p:txBody>
          <a:bodyPr/>
          <a:lstStyle>
            <a:lvl1pPr>
              <a:defRPr/>
            </a:lvl1pPr>
          </a:lstStyle>
          <a:p>
            <a:pPr>
              <a:defRPr/>
            </a:pPr>
            <a:endParaRPr lang="en-GB"/>
          </a:p>
        </p:txBody>
      </p:sp>
      <p:sp>
        <p:nvSpPr>
          <p:cNvPr id="4" name="Rectangle 5"/>
          <p:cNvSpPr>
            <a:spLocks noGrp="1" noChangeArrowheads="1"/>
          </p:cNvSpPr>
          <p:nvPr>
            <p:ph type="sldNum" idx="12"/>
          </p:nvPr>
        </p:nvSpPr>
        <p:spPr>
          <a:ln/>
        </p:spPr>
        <p:txBody>
          <a:bodyPr/>
          <a:lstStyle>
            <a:lvl1pPr>
              <a:defRPr/>
            </a:lvl1pPr>
          </a:lstStyle>
          <a:p>
            <a:pPr>
              <a:defRPr/>
            </a:pPr>
            <a:fld id="{5B3C2506-B21D-4249-98F7-5EBB34377091}"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4825" y="301625"/>
            <a:ext cx="3316288" cy="1279525"/>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14E08C58-0B4B-4F8E-B5C1-50D5D6233AD4}"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76438" y="5291138"/>
            <a:ext cx="6048375" cy="625475"/>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3"/>
          <p:cNvSpPr>
            <a:spLocks noGrp="1" noChangeArrowheads="1"/>
          </p:cNvSpPr>
          <p:nvPr>
            <p:ph type="dt" idx="10"/>
          </p:nvPr>
        </p:nvSpPr>
        <p:spPr>
          <a:ln/>
        </p:spPr>
        <p:txBody>
          <a:bodyPr/>
          <a:lstStyle>
            <a:lvl1pPr>
              <a:defRPr/>
            </a:lvl1pPr>
          </a:lstStyle>
          <a:p>
            <a:pPr>
              <a:defRPr/>
            </a:pPr>
            <a:endParaRPr lang="en-GB"/>
          </a:p>
        </p:txBody>
      </p:sp>
      <p:sp>
        <p:nvSpPr>
          <p:cNvPr id="6" name="Rectangle 4"/>
          <p:cNvSpPr>
            <a:spLocks noGrp="1" noChangeArrowheads="1"/>
          </p:cNvSpPr>
          <p:nvPr>
            <p:ph type="ftr" idx="11"/>
          </p:nvPr>
        </p:nvSpPr>
        <p:spPr>
          <a:ln/>
        </p:spPr>
        <p:txBody>
          <a:bodyPr/>
          <a:lstStyle>
            <a:lvl1pPr>
              <a:defRPr/>
            </a:lvl1pPr>
          </a:lstStyle>
          <a:p>
            <a:pPr>
              <a:defRPr/>
            </a:pPr>
            <a:endParaRPr lang="en-GB"/>
          </a:p>
        </p:txBody>
      </p:sp>
      <p:sp>
        <p:nvSpPr>
          <p:cNvPr id="7" name="Rectangle 5"/>
          <p:cNvSpPr>
            <a:spLocks noGrp="1" noChangeArrowheads="1"/>
          </p:cNvSpPr>
          <p:nvPr>
            <p:ph type="sldNum" idx="12"/>
          </p:nvPr>
        </p:nvSpPr>
        <p:spPr>
          <a:ln/>
        </p:spPr>
        <p:txBody>
          <a:bodyPr/>
          <a:lstStyle>
            <a:lvl1pPr>
              <a:defRPr/>
            </a:lvl1pPr>
          </a:lstStyle>
          <a:p>
            <a:pPr>
              <a:defRPr/>
            </a:pPr>
            <a:fld id="{3046DD75-E727-4CF0-B18F-5A9883812F40}"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503238" y="301625"/>
            <a:ext cx="9069387" cy="1260475"/>
          </a:xfrm>
          <a:prstGeom prst="rect">
            <a:avLst/>
          </a:prstGeom>
          <a:noFill/>
          <a:ln w="9525">
            <a:noFill/>
            <a:round/>
            <a:headEnd/>
            <a:tailEnd/>
          </a:ln>
        </p:spPr>
        <p:txBody>
          <a:bodyPr vert="horz" wrap="square" lIns="0" tIns="0" rIns="0" bIns="0" numCol="1" anchor="ctr" anchorCtr="0" compatLnSpc="1">
            <a:prstTxWarp prst="textNoShape">
              <a:avLst/>
            </a:prstTxWarp>
          </a:bodyPr>
          <a:lstStyle/>
          <a:p>
            <a:pPr lvl="0"/>
            <a:r>
              <a:rPr lang="en-GB" smtClean="0"/>
              <a:t>Для правки текста заголовка щелкните мышью</a:t>
            </a:r>
          </a:p>
        </p:txBody>
      </p:sp>
      <p:sp>
        <p:nvSpPr>
          <p:cNvPr id="1027" name="Rectangle 2"/>
          <p:cNvSpPr>
            <a:spLocks noGrp="1" noChangeArrowheads="1"/>
          </p:cNvSpPr>
          <p:nvPr>
            <p:ph type="body" idx="1"/>
          </p:nvPr>
        </p:nvSpPr>
        <p:spPr bwMode="auto">
          <a:xfrm>
            <a:off x="503238" y="1768475"/>
            <a:ext cx="9069387" cy="4987925"/>
          </a:xfrm>
          <a:prstGeom prst="rect">
            <a:avLst/>
          </a:prstGeom>
          <a:noFill/>
          <a:ln w="9525">
            <a:noFill/>
            <a:round/>
            <a:headEnd/>
            <a:tailEnd/>
          </a:ln>
        </p:spPr>
        <p:txBody>
          <a:bodyPr vert="horz" wrap="square" lIns="0" tIns="0" rIns="0" bIns="0" numCol="1" anchor="t" anchorCtr="0" compatLnSpc="1">
            <a:prstTxWarp prst="textNoShape">
              <a:avLst/>
            </a:prstTxWarp>
          </a:bodyPr>
          <a:lstStyle/>
          <a:p>
            <a:pPr lvl="0"/>
            <a:r>
              <a:rPr lang="en-GB" smtClean="0"/>
              <a:t>Для правки структуры щелкните мышью</a:t>
            </a:r>
          </a:p>
          <a:p>
            <a:pPr lvl="1"/>
            <a:r>
              <a:rPr lang="en-GB" smtClean="0"/>
              <a:t>Второй уровень структуры</a:t>
            </a:r>
          </a:p>
          <a:p>
            <a:pPr lvl="2"/>
            <a:r>
              <a:rPr lang="en-GB" smtClean="0"/>
              <a:t>Третий уровень структуры</a:t>
            </a:r>
          </a:p>
          <a:p>
            <a:pPr lvl="3"/>
            <a:r>
              <a:rPr lang="en-GB" smtClean="0"/>
              <a:t>Четвертый уровень структуры</a:t>
            </a:r>
          </a:p>
          <a:p>
            <a:pPr lvl="4"/>
            <a:r>
              <a:rPr lang="en-GB" smtClean="0"/>
              <a:t>Пятый уровень структуры</a:t>
            </a:r>
          </a:p>
          <a:p>
            <a:pPr lvl="4"/>
            <a:r>
              <a:rPr lang="en-GB" smtClean="0"/>
              <a:t>Шестой уровень структуры</a:t>
            </a:r>
          </a:p>
          <a:p>
            <a:pPr lvl="4"/>
            <a:r>
              <a:rPr lang="en-GB" smtClean="0"/>
              <a:t>Седьмой уровень структуры</a:t>
            </a:r>
          </a:p>
          <a:p>
            <a:pPr lvl="4"/>
            <a:r>
              <a:rPr lang="en-GB" smtClean="0"/>
              <a:t>Восьмой уровень структуры</a:t>
            </a:r>
          </a:p>
          <a:p>
            <a:pPr lvl="4"/>
            <a:r>
              <a:rPr lang="en-GB" smtClean="0"/>
              <a:t>Девятый уровень структуры</a:t>
            </a:r>
          </a:p>
        </p:txBody>
      </p:sp>
      <p:sp>
        <p:nvSpPr>
          <p:cNvPr id="2" name="Rectangle 3"/>
          <p:cNvSpPr>
            <a:spLocks noGrp="1" noChangeArrowheads="1"/>
          </p:cNvSpPr>
          <p:nvPr>
            <p:ph type="dt"/>
          </p:nvPr>
        </p:nvSpPr>
        <p:spPr bwMode="auto">
          <a:xfrm>
            <a:off x="50323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nSpc>
                <a:spcPct val="95000"/>
              </a:lnSpc>
              <a:buFont typeface="Wingdings" charset="2"/>
              <a:buNone/>
              <a:tabLst>
                <a:tab pos="723900" algn="l"/>
                <a:tab pos="1447800" algn="l"/>
                <a:tab pos="2171700" algn="l"/>
              </a:tabLst>
              <a:defRPr sz="1400" smtClean="0">
                <a:solidFill>
                  <a:srgbClr val="000000"/>
                </a:solidFill>
                <a:latin typeface="Times New Roman" pitchFamily="16" charset="0"/>
                <a:cs typeface="Lucida Sans Unicode" charset="0"/>
              </a:defRPr>
            </a:lvl1pPr>
          </a:lstStyle>
          <a:p>
            <a:pPr>
              <a:defRPr/>
            </a:pPr>
            <a:endParaRPr lang="en-GB"/>
          </a:p>
        </p:txBody>
      </p:sp>
      <p:sp>
        <p:nvSpPr>
          <p:cNvPr id="1028" name="Rectangle 4"/>
          <p:cNvSpPr>
            <a:spLocks noGrp="1" noChangeArrowheads="1"/>
          </p:cNvSpPr>
          <p:nvPr>
            <p:ph type="ftr"/>
          </p:nvPr>
        </p:nvSpPr>
        <p:spPr bwMode="auto">
          <a:xfrm>
            <a:off x="3448050" y="6886575"/>
            <a:ext cx="3194050"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lnSpc>
                <a:spcPct val="95000"/>
              </a:lnSpc>
              <a:buFont typeface="Wingdings" charset="2"/>
              <a:buNone/>
              <a:tabLst>
                <a:tab pos="723900" algn="l"/>
                <a:tab pos="1447800" algn="l"/>
                <a:tab pos="2171700" algn="l"/>
                <a:tab pos="2895600" algn="l"/>
              </a:tabLst>
              <a:defRPr sz="1400" smtClean="0">
                <a:solidFill>
                  <a:srgbClr val="000000"/>
                </a:solidFill>
                <a:latin typeface="Times New Roman" pitchFamily="16" charset="0"/>
                <a:cs typeface="Lucida Sans Unicode" charset="0"/>
              </a:defRPr>
            </a:lvl1pPr>
          </a:lstStyle>
          <a:p>
            <a:pPr>
              <a:defRPr/>
            </a:pPr>
            <a:endParaRPr lang="en-GB"/>
          </a:p>
        </p:txBody>
      </p:sp>
      <p:sp>
        <p:nvSpPr>
          <p:cNvPr id="1029" name="Rectangle 5"/>
          <p:cNvSpPr>
            <a:spLocks noGrp="1" noChangeArrowheads="1"/>
          </p:cNvSpPr>
          <p:nvPr>
            <p:ph type="sldNum"/>
          </p:nvPr>
        </p:nvSpPr>
        <p:spPr bwMode="auto">
          <a:xfrm>
            <a:off x="7227888" y="6886575"/>
            <a:ext cx="2346325" cy="519113"/>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lnSpc>
                <a:spcPct val="95000"/>
              </a:lnSpc>
              <a:buFont typeface="Wingdings" charset="2"/>
              <a:buNone/>
              <a:tabLst>
                <a:tab pos="723900" algn="l"/>
                <a:tab pos="1447800" algn="l"/>
                <a:tab pos="2171700" algn="l"/>
              </a:tabLst>
              <a:defRPr sz="1400" smtClean="0">
                <a:solidFill>
                  <a:srgbClr val="000000"/>
                </a:solidFill>
                <a:latin typeface="Times New Roman" pitchFamily="16" charset="0"/>
                <a:cs typeface="Lucida Sans Unicode" charset="0"/>
              </a:defRPr>
            </a:lvl1pPr>
          </a:lstStyle>
          <a:p>
            <a:pPr>
              <a:defRPr/>
            </a:pPr>
            <a:fld id="{557DFD15-B2AB-4CAC-B10C-B43046BEDAD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mj-lt"/>
          <a:ea typeface="+mj-ea"/>
          <a:cs typeface="+mj-cs"/>
        </a:defRPr>
      </a:lvl1pPr>
      <a:lvl2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charset="0"/>
        </a:defRPr>
      </a:lvl2pPr>
      <a:lvl3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charset="0"/>
        </a:defRPr>
      </a:lvl3pPr>
      <a:lvl4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charset="0"/>
        </a:defRPr>
      </a:lvl4pPr>
      <a:lvl5pPr algn="ctr" defTabSz="449263" rtl="0" eaLnBrk="0" fontAlgn="base" hangingPunct="0">
        <a:lnSpc>
          <a:spcPct val="93000"/>
        </a:lnSpc>
        <a:spcBef>
          <a:spcPct val="0"/>
        </a:spcBef>
        <a:spcAft>
          <a:spcPct val="0"/>
        </a:spcAft>
        <a:buClr>
          <a:srgbClr val="000000"/>
        </a:buClr>
        <a:buSzPct val="45000"/>
        <a:buFont typeface="Wingdings" pitchFamily="2" charset="2"/>
        <a:defRPr sz="4400">
          <a:solidFill>
            <a:srgbClr val="000000"/>
          </a:solidFill>
          <a:latin typeface="Arial" charset="0"/>
          <a:cs typeface="Lucida Sans Unicode" charset="0"/>
        </a:defRPr>
      </a:lvl5pPr>
      <a:lvl6pPr marL="15367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cs typeface="Lucida Sans Unicode" charset="0"/>
        </a:defRPr>
      </a:lvl6pPr>
      <a:lvl7pPr marL="19939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cs typeface="Lucida Sans Unicode" charset="0"/>
        </a:defRPr>
      </a:lvl7pPr>
      <a:lvl8pPr marL="24511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cs typeface="Lucida Sans Unicode" charset="0"/>
        </a:defRPr>
      </a:lvl8pPr>
      <a:lvl9pPr marL="2908300" indent="-215900" algn="ctr" defTabSz="449263" rtl="0" fontAlgn="base" hangingPunct="0">
        <a:lnSpc>
          <a:spcPct val="93000"/>
        </a:lnSpc>
        <a:spcBef>
          <a:spcPct val="0"/>
        </a:spcBef>
        <a:spcAft>
          <a:spcPct val="0"/>
        </a:spcAft>
        <a:buClr>
          <a:srgbClr val="000000"/>
        </a:buClr>
        <a:buSzPct val="45000"/>
        <a:buFont typeface="Wingdings" charset="2"/>
        <a:defRPr sz="4400">
          <a:solidFill>
            <a:srgbClr val="000000"/>
          </a:solidFill>
          <a:latin typeface="Arial" charset="0"/>
          <a:cs typeface="Lucida Sans Unicode" charset="0"/>
        </a:defRPr>
      </a:lvl9pPr>
    </p:titleStyle>
    <p:bodyStyle>
      <a:lvl1pPr marL="431800" indent="-323850" algn="l" defTabSz="449263" rtl="0" eaLnBrk="0" fontAlgn="base" hangingPunct="0">
        <a:lnSpc>
          <a:spcPct val="93000"/>
        </a:lnSpc>
        <a:spcBef>
          <a:spcPct val="0"/>
        </a:spcBef>
        <a:spcAft>
          <a:spcPts val="1425"/>
        </a:spcAft>
        <a:buClr>
          <a:srgbClr val="000000"/>
        </a:buClr>
        <a:buSzPct val="45000"/>
        <a:buFont typeface="Wingdings" pitchFamily="2" charset="2"/>
        <a:buChar char=""/>
        <a:defRPr sz="3200">
          <a:solidFill>
            <a:srgbClr val="000000"/>
          </a:solidFill>
          <a:latin typeface="+mn-lt"/>
          <a:ea typeface="+mn-ea"/>
          <a:cs typeface="+mn-cs"/>
        </a:defRPr>
      </a:lvl1pPr>
      <a:lvl2pPr marL="863600" indent="-287338" algn="l" defTabSz="449263" rtl="0" eaLnBrk="0" fontAlgn="base" hangingPunct="0">
        <a:lnSpc>
          <a:spcPct val="93000"/>
        </a:lnSpc>
        <a:spcBef>
          <a:spcPct val="0"/>
        </a:spcBef>
        <a:spcAft>
          <a:spcPts val="1138"/>
        </a:spcAft>
        <a:buClr>
          <a:srgbClr val="000000"/>
        </a:buClr>
        <a:buSzPct val="75000"/>
        <a:buFont typeface="Symbol" pitchFamily="18" charset="2"/>
        <a:buChar char=""/>
        <a:defRPr sz="2800">
          <a:solidFill>
            <a:srgbClr val="000000"/>
          </a:solidFill>
          <a:latin typeface="+mn-lt"/>
          <a:cs typeface="+mn-cs"/>
        </a:defRPr>
      </a:lvl2pPr>
      <a:lvl3pPr marL="1295400" indent="-215900" algn="l" defTabSz="449263" rtl="0" eaLnBrk="0" fontAlgn="base" hangingPunct="0">
        <a:lnSpc>
          <a:spcPct val="93000"/>
        </a:lnSpc>
        <a:spcBef>
          <a:spcPct val="0"/>
        </a:spcBef>
        <a:spcAft>
          <a:spcPts val="850"/>
        </a:spcAft>
        <a:buClr>
          <a:srgbClr val="000000"/>
        </a:buClr>
        <a:buSzPct val="45000"/>
        <a:buFont typeface="Wingdings" pitchFamily="2" charset="2"/>
        <a:buChar char=""/>
        <a:defRPr sz="2400">
          <a:solidFill>
            <a:srgbClr val="000000"/>
          </a:solidFill>
          <a:latin typeface="+mn-lt"/>
          <a:cs typeface="+mn-cs"/>
        </a:defRPr>
      </a:lvl3pPr>
      <a:lvl4pPr marL="1727200" indent="-215900" algn="l" defTabSz="449263" rtl="0" eaLnBrk="0" fontAlgn="base" hangingPunct="0">
        <a:lnSpc>
          <a:spcPct val="93000"/>
        </a:lnSpc>
        <a:spcBef>
          <a:spcPct val="0"/>
        </a:spcBef>
        <a:spcAft>
          <a:spcPts val="575"/>
        </a:spcAft>
        <a:buClr>
          <a:srgbClr val="000000"/>
        </a:buClr>
        <a:buSzPct val="75000"/>
        <a:buFont typeface="Symbol" pitchFamily="18" charset="2"/>
        <a:buChar char=""/>
        <a:defRPr sz="2000">
          <a:solidFill>
            <a:srgbClr val="000000"/>
          </a:solidFill>
          <a:latin typeface="+mn-lt"/>
          <a:cs typeface="+mn-cs"/>
        </a:defRPr>
      </a:lvl4pPr>
      <a:lvl5pPr marL="2159000" indent="-215900" algn="l" defTabSz="449263" rtl="0" eaLnBrk="0" fontAlgn="base" hangingPunct="0">
        <a:lnSpc>
          <a:spcPct val="93000"/>
        </a:lnSpc>
        <a:spcBef>
          <a:spcPct val="0"/>
        </a:spcBef>
        <a:spcAft>
          <a:spcPts val="288"/>
        </a:spcAft>
        <a:buClr>
          <a:srgbClr val="000000"/>
        </a:buClr>
        <a:buSzPct val="45000"/>
        <a:buFont typeface="Wingdings" pitchFamily="2" charset="2"/>
        <a:buChar char=""/>
        <a:defRPr sz="2000">
          <a:solidFill>
            <a:srgbClr val="000000"/>
          </a:solidFill>
          <a:latin typeface="+mn-lt"/>
          <a:cs typeface="+mn-cs"/>
        </a:defRPr>
      </a:lvl5pPr>
      <a:lvl6pPr marL="26162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6pPr>
      <a:lvl7pPr marL="30734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7pPr>
      <a:lvl8pPr marL="35306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8pPr>
      <a:lvl9pPr marL="3987800" indent="-215900" algn="l" defTabSz="449263" rtl="0" fontAlgn="base" hangingPunct="0">
        <a:lnSpc>
          <a:spcPct val="93000"/>
        </a:lnSpc>
        <a:spcBef>
          <a:spcPct val="0"/>
        </a:spcBef>
        <a:spcAft>
          <a:spcPts val="288"/>
        </a:spcAft>
        <a:buClr>
          <a:srgbClr val="000000"/>
        </a:buClr>
        <a:buSzPct val="45000"/>
        <a:buFont typeface="Wingdings" charset="2"/>
        <a:buChar char=""/>
        <a:defRPr sz="2000">
          <a:solidFill>
            <a:srgbClr val="000000"/>
          </a:solidFill>
          <a:latin typeface="+mn-lt"/>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cyberleninka.ru/article/n/primenenie-teorii-kognitivnoy-nagruzki-pri-izuchenii-inostrannyh-yazykov"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hyperlink" Target="http://www.instructionaldesign.org/theories/goms.html" TargetMode="External"/><Relationship Id="rId4" Type="http://schemas.openxmlformats.org/officeDocument/2006/relationships/hyperlink" Target="http://www.learning-theories.com/goms-model-card-moran-and-newell.html"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gif"/></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PubMed_Identifier" TargetMode="External"/><Relationship Id="rId13" Type="http://schemas.openxmlformats.org/officeDocument/2006/relationships/hyperlink" Target="https://en.wikipedia.org/wiki/Special:BookSources/9780521840972" TargetMode="External"/><Relationship Id="rId3" Type="http://schemas.openxmlformats.org/officeDocument/2006/relationships/hyperlink" Target="http://www.uvm.edu/~pdodds/files/papers/others/everything/ericsson2007a.pdf" TargetMode="External"/><Relationship Id="rId7" Type="http://schemas.openxmlformats.org/officeDocument/2006/relationships/hyperlink" Target="https://dx.doi.org/10.1037/0033-295X.102.2.211" TargetMode="External"/><Relationship Id="rId12" Type="http://schemas.openxmlformats.org/officeDocument/2006/relationships/hyperlink" Target="https://en.wikipedia.org/wiki/Special:BookSources/978-0-521-00776-4" TargetMode="Externa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hyperlink" Target="https://en.wikipedia.org/wiki/Digital_object_identifier" TargetMode="External"/><Relationship Id="rId11" Type="http://schemas.openxmlformats.org/officeDocument/2006/relationships/hyperlink" Target="https://en.wikipedia.org/wiki/International_Standard_Book_Number" TargetMode="External"/><Relationship Id="rId5" Type="http://schemas.openxmlformats.org/officeDocument/2006/relationships/hyperlink" Target="http://www.psychologytoday.com/files/u81/Ericsson__Roring__and_Nandagopal__2007_.pdf" TargetMode="External"/><Relationship Id="rId15" Type="http://schemas.openxmlformats.org/officeDocument/2006/relationships/hyperlink" Target="https://en.wikipedia.org/wiki/Special:BookSources/978-0544456235" TargetMode="External"/><Relationship Id="rId10" Type="http://schemas.openxmlformats.org/officeDocument/2006/relationships/hyperlink" Target="https://en.wikipedia.org/wiki/Cambridge_University_Press" TargetMode="External"/><Relationship Id="rId4" Type="http://schemas.openxmlformats.org/officeDocument/2006/relationships/hyperlink" Target="https://en.wikipedia.org/wiki/Harvard_Business_Review" TargetMode="External"/><Relationship Id="rId9" Type="http://schemas.openxmlformats.org/officeDocument/2006/relationships/hyperlink" Target="https://www.ncbi.nlm.nih.gov/pubmed/7740089" TargetMode="External"/><Relationship Id="rId14" Type="http://schemas.openxmlformats.org/officeDocument/2006/relationships/hyperlink" Target="http://www.cambridge.org/us/catalogue/catalogue.asp?isbn=978052184097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en.wikipedia.org/wiki/Cognitive_skill" TargetMode="External"/><Relationship Id="rId2" Type="http://schemas.openxmlformats.org/officeDocument/2006/relationships/hyperlink" Target="https://en.wikipedia.org/wiki/Thomas_Sticht" TargetMode="External"/><Relationship Id="rId1" Type="http://schemas.openxmlformats.org/officeDocument/2006/relationships/slideLayout" Target="../slideLayouts/slideLayout2.xml"/><Relationship Id="rId4" Type="http://schemas.openxmlformats.org/officeDocument/2006/relationships/hyperlink" Target="https://en.wikipedia.org/wiki/Spoken_langua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youtu.be/gugvpoU2Ewo"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hyperlink" Target="https://youtu.be/BnbmLHgQWqQ"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bp39qSdyTc4" TargetMode="External"/><Relationship Id="rId2" Type="http://schemas.openxmlformats.org/officeDocument/2006/relationships/hyperlink" Target="http://www.instructionaldesign.org/theories/cognitive-dissonance.html" TargetMode="External"/><Relationship Id="rId1" Type="http://schemas.openxmlformats.org/officeDocument/2006/relationships/slideLayout" Target="../slideLayouts/slideLayout2.xml"/><Relationship Id="rId4" Type="http://schemas.openxmlformats.org/officeDocument/2006/relationships/hyperlink" Target="https://youtu.be/NqONzcNbzh8"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3.xml.rels><?xml version="1.0" encoding="UTF-8" standalone="yes"?>
<Relationships xmlns="http://schemas.openxmlformats.org/package/2006/relationships"><Relationship Id="rId2" Type="http://schemas.openxmlformats.org/officeDocument/2006/relationships/hyperlink" Target="https://ru.wikipedia.org/wiki/%D0%9A%D0%BE%D0%B3%D0%BD%D0%B8%D1%82%D0%B8%D0%B2%D0%BD%D0%B0%D1%8F_%D0%BF%D1%81%D0%B8%D1%85%D0%BE%D0%BB%D0%BE%D0%B3%D0%B8%D1%8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hyperlink" Target="https://ru.wikipedia.org/wiki/1947_%D0%B3%D0%BE%D0%B4" TargetMode="External"/><Relationship Id="rId13" Type="http://schemas.openxmlformats.org/officeDocument/2006/relationships/hyperlink" Target="https://ru.wikipedia.org/wiki/%D0%A0%D0%BE%D1%81%D1%81%D0%B8%D0%B9%D1%81%D0%BA%D0%B0%D1%8F_%D0%B0%D0%BA%D0%B0%D0%B4%D0%B5%D0%BC%D0%B8%D1%8F_%D0%BD%D0%B0%D1%83%D0%BA" TargetMode="External"/><Relationship Id="rId3" Type="http://schemas.openxmlformats.org/officeDocument/2006/relationships/hyperlink" Target="https://ru.wikipedia.org/wiki/%D0%A4%D0%B8%D0%BB%D0%BE%D1%81%D0%BE%D1%84%D0%B8%D1%8F_%D1%81%D0%BE%D0%B7%D0%BD%D0%B0%D0%BD%D0%B8%D1%8F" TargetMode="External"/><Relationship Id="rId7" Type="http://schemas.openxmlformats.org/officeDocument/2006/relationships/hyperlink" Target="https://ru.wikipedia.org/wiki/26_%D0%B8%D1%8E%D0%BD%D1%8F" TargetMode="External"/><Relationship Id="rId12" Type="http://schemas.openxmlformats.org/officeDocument/2006/relationships/hyperlink" Target="https://ru.wikipedia.org/wiki/%D0%A7%D0%BB%D0%B5%D0%BD-%D0%BA%D0%BE%D1%80%D1%80%D0%B5%D1%81%D0%BF%D0%BE%D0%BD%D0%B4%D0%B5%D0%BD%D1%82" TargetMode="External"/><Relationship Id="rId2" Type="http://schemas.openxmlformats.org/officeDocument/2006/relationships/hyperlink" Target="https://ru.wikipedia.org/wiki/%D0%A4%D0%B8%D0%BD%D1%81%D0%BA%D0%B8%D0%B9_%D1%8F%D0%B7%D1%8B%D0%BA" TargetMode="External"/><Relationship Id="rId1" Type="http://schemas.openxmlformats.org/officeDocument/2006/relationships/slideLayout" Target="../slideLayouts/slideLayout2.xml"/><Relationship Id="rId6" Type="http://schemas.openxmlformats.org/officeDocument/2006/relationships/hyperlink" Target="https://ru.wikipedia.org/wiki/%D0%A3%D0%BD%D0%B8%D0%B2%D0%B5%D1%80%D1%81%D0%B8%D1%82%D0%B5%D1%82_%D0%A2%D1%83%D1%80%D0%BA%D1%83" TargetMode="External"/><Relationship Id="rId11" Type="http://schemas.openxmlformats.org/officeDocument/2006/relationships/hyperlink" Target="https://ru.wikipedia.org/wiki/%D0%9F%D1%81%D0%B8%D1%85%D0%BE%D0%BB%D0%BE%D0%B3%D0%B8%D1%8F" TargetMode="External"/><Relationship Id="rId5" Type="http://schemas.openxmlformats.org/officeDocument/2006/relationships/hyperlink" Target="https://ru.wikipedia.org/wiki/%D0%A0%D0%B5%D0%B2%D0%BE%D0%BD%D1%81%D1%83%D0%BE,_%D0%90%D0%BD%D1%82%D1%82%D0%B8" TargetMode="External"/><Relationship Id="rId10" Type="http://schemas.openxmlformats.org/officeDocument/2006/relationships/hyperlink" Target="https://ru.wikipedia.org/wiki/%D0%9C%D0%BE%D1%81%D0%BA%D0%BE%D0%B2%D1%81%D0%BA%D0%B0%D1%8F_%D0%BE%D0%B1%D0%BB%D0%B0%D1%81%D1%82%D1%8C" TargetMode="External"/><Relationship Id="rId4" Type="http://schemas.openxmlformats.org/officeDocument/2006/relationships/hyperlink" Target="https://ru.wikipedia.org/w/index.php?title=%D0%A3%D0%BD%D0%B8%D0%B2%D0%B5%D1%80%D1%81%D0%B8%D1%82%D0%B5%D1%82_%D0%A8%D1%91%D0%B2%D0%B4%D0%B5&amp;action=edit&amp;redlink=1" TargetMode="External"/><Relationship Id="rId9" Type="http://schemas.openxmlformats.org/officeDocument/2006/relationships/hyperlink" Target="https://ru.wikipedia.org/wiki/%D0%9D%D0%BE%D0%B3%D0%B8%D0%BD%D1%81%D0%BA" TargetMode="External"/><Relationship Id="rId14" Type="http://schemas.openxmlformats.org/officeDocument/2006/relationships/hyperlink" Target="https://ru.wikipedia.org/wiki/%D0%9F%D0%BE%D0%B7%D0%BD%D0%B0%D0%BD%D0%B8%D0%B5"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29.jpeg"/><Relationship Id="rId13" Type="http://schemas.openxmlformats.org/officeDocument/2006/relationships/image" Target="../media/image34.jpeg"/><Relationship Id="rId3" Type="http://schemas.openxmlformats.org/officeDocument/2006/relationships/image" Target="../media/image24.jpeg"/><Relationship Id="rId7" Type="http://schemas.openxmlformats.org/officeDocument/2006/relationships/image" Target="../media/image28.jpeg"/><Relationship Id="rId12" Type="http://schemas.openxmlformats.org/officeDocument/2006/relationships/image" Target="../media/image33.jpeg"/><Relationship Id="rId2" Type="http://schemas.openxmlformats.org/officeDocument/2006/relationships/image" Target="../media/image23.jpeg"/><Relationship Id="rId1" Type="http://schemas.openxmlformats.org/officeDocument/2006/relationships/slideLayout" Target="../slideLayouts/slideLayout7.xml"/><Relationship Id="rId6" Type="http://schemas.openxmlformats.org/officeDocument/2006/relationships/image" Target="../media/image27.jpeg"/><Relationship Id="rId11" Type="http://schemas.openxmlformats.org/officeDocument/2006/relationships/image" Target="../media/image32.jpeg"/><Relationship Id="rId5" Type="http://schemas.openxmlformats.org/officeDocument/2006/relationships/image" Target="../media/image26.jpeg"/><Relationship Id="rId15" Type="http://schemas.openxmlformats.org/officeDocument/2006/relationships/image" Target="../media/image36.jpeg"/><Relationship Id="rId10" Type="http://schemas.openxmlformats.org/officeDocument/2006/relationships/image" Target="../media/image31.jpeg"/><Relationship Id="rId4" Type="http://schemas.openxmlformats.org/officeDocument/2006/relationships/image" Target="../media/image25.jpeg"/><Relationship Id="rId9" Type="http://schemas.openxmlformats.org/officeDocument/2006/relationships/image" Target="../media/image30.jpeg"/><Relationship Id="rId14" Type="http://schemas.openxmlformats.org/officeDocument/2006/relationships/image" Target="../media/image35.jpeg"/></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ru.wikipedia.org/wiki/%D0%98%D0%BD%D1%82%D0%B5%D0%BB%D0%BB%D0%B5%D0%BA%D1%82" TargetMode="External"/><Relationship Id="rId2" Type="http://schemas.openxmlformats.org/officeDocument/2006/relationships/hyperlink" Target="https://ru.wikipedia.org/wiki/%D0%9D%D0%B5%D0%B9%D1%80%D0%BE%D0%BB%D0%B8%D0%BD%D0%B3%D0%B2%D0%B8%D1%81%D1%82%D0%B8%D0%BA%D0%B0" TargetMode="External"/><Relationship Id="rId1" Type="http://schemas.openxmlformats.org/officeDocument/2006/relationships/slideLayout" Target="../slideLayouts/slideLayout2.xml"/><Relationship Id="rId5" Type="http://schemas.openxmlformats.org/officeDocument/2006/relationships/hyperlink" Target="https://ru.wikipedia.org/wiki/%D0%92%D0%BE%D0%BF%D0%BB%D0%BE%D1%89%D1%91%D0%BD%D0%BD%D0%BE%D0%B5_%D0%BF%D0%BE%D0%B7%D0%BD%D0%B0%D0%BD%D0%B8%D0%B5" TargetMode="External"/><Relationship Id="rId4" Type="http://schemas.openxmlformats.org/officeDocument/2006/relationships/hyperlink" Target="https://ru.wikipedia.org/wiki/%D0%98%D1%81%D0%BA%D1%83%D1%81%D1%81%D1%82%D0%B2%D0%B5%D0%BD%D0%BD%D1%8B%D0%B9_%D0%B8%D0%BD%D1%82%D0%B5%D0%BB%D0%BB%D0%B5%D0%BA%D1%82"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ru.wikipedia.org/wiki/%D0%AD%D0%BF%D0%B8%D1%81%D1%82%D0%B5%D0%BC%D0%BE%D0%BB%D0%BE%D0%B3%D0%B8%D1%8F"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hyperlink" Target="http://www.instructionaldesign.org/concepts/schema.html" TargetMode="External"/><Relationship Id="rId2" Type="http://schemas.openxmlformats.org/officeDocument/2006/relationships/hyperlink" Target="http://www.instructionaldesign.org/theories/information-processing.html" TargetMode="External"/><Relationship Id="rId1" Type="http://schemas.openxmlformats.org/officeDocument/2006/relationships/slideLayout" Target="../slideLayouts/slideLayout1.xml"/><Relationship Id="rId4" Type="http://schemas.openxmlformats.org/officeDocument/2006/relationships/hyperlink" Target="https://youtu.be/gugvpoU2Ewo"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instructionaldesign.org/concepts/schema.html" TargetMode="External"/><Relationship Id="rId2" Type="http://schemas.openxmlformats.org/officeDocument/2006/relationships/hyperlink" Target="http://www.instructionaldesign.org/theories/information-processing.html" TargetMode="External"/><Relationship Id="rId1" Type="http://schemas.openxmlformats.org/officeDocument/2006/relationships/slideLayout" Target="../slideLayouts/slideLayout1.xml"/><Relationship Id="rId4" Type="http://schemas.openxmlformats.org/officeDocument/2006/relationships/hyperlink" Target="https://youtu.be/gugvpoU2Ewo"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s://youtu.be/gugvpoU2Ewo"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8" descr="http://poteshka.kapitalina.ru/wp-content/uploads/2016/03/q7qQCElwwKg.jpg"/>
          <p:cNvPicPr>
            <a:picLocks noChangeAspect="1" noChangeArrowheads="1"/>
          </p:cNvPicPr>
          <p:nvPr/>
        </p:nvPicPr>
        <p:blipFill>
          <a:blip r:embed="rId2" cstate="print"/>
          <a:srcRect/>
          <a:stretch>
            <a:fillRect/>
          </a:stretch>
        </p:blipFill>
        <p:spPr bwMode="auto">
          <a:xfrm>
            <a:off x="575816" y="539477"/>
            <a:ext cx="9088053" cy="6048672"/>
          </a:xfrm>
          <a:prstGeom prst="rect">
            <a:avLst/>
          </a:prstGeom>
          <a:noFill/>
        </p:spPr>
      </p:pic>
      <p:sp>
        <p:nvSpPr>
          <p:cNvPr id="5" name="TextBox 4"/>
          <p:cNvSpPr txBox="1"/>
          <p:nvPr/>
        </p:nvSpPr>
        <p:spPr>
          <a:xfrm>
            <a:off x="719832" y="971525"/>
            <a:ext cx="3744416" cy="2668359"/>
          </a:xfrm>
          <a:prstGeom prst="rect">
            <a:avLst/>
          </a:prstGeom>
          <a:noFill/>
        </p:spPr>
        <p:txBody>
          <a:bodyPr wrap="square" rtlCol="0">
            <a:spAutoFit/>
          </a:bodyPr>
          <a:lstStyle/>
          <a:p>
            <a:pPr algn="ctr"/>
            <a:r>
              <a:rPr lang="ru-RU" sz="3600" b="1" dirty="0" smtClean="0"/>
              <a:t>Когнитивная наука </a:t>
            </a:r>
          </a:p>
          <a:p>
            <a:pPr algn="ctr"/>
            <a:r>
              <a:rPr lang="ru-RU" sz="3600" b="1" dirty="0" smtClean="0"/>
              <a:t>и                                 когнитивные теории</a:t>
            </a:r>
            <a:endParaRPr lang="ru-RU"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784" y="395461"/>
            <a:ext cx="9577064" cy="7046801"/>
          </a:xfrm>
          <a:prstGeom prst="rect">
            <a:avLst/>
          </a:prstGeom>
          <a:noFill/>
        </p:spPr>
        <p:txBody>
          <a:bodyPr wrap="square" rtlCol="0">
            <a:spAutoFit/>
          </a:bodyPr>
          <a:lstStyle/>
          <a:p>
            <a:r>
              <a:rPr lang="en-US" sz="1200" b="1" dirty="0" smtClean="0">
                <a:latin typeface="Calibri" pitchFamily="34" charset="0"/>
              </a:rPr>
              <a:t>COGNITIVE LOAD THEORY OF MULTEMEDIA </a:t>
            </a:r>
            <a:r>
              <a:rPr lang="ru-RU" sz="1200" b="1" dirty="0" smtClean="0">
                <a:latin typeface="Calibri" pitchFamily="34" charset="0"/>
              </a:rPr>
              <a:t>(</a:t>
            </a:r>
            <a:r>
              <a:rPr lang="en-US" sz="1200" b="1" dirty="0" smtClean="0">
                <a:latin typeface="Calibri" pitchFamily="34" charset="0"/>
              </a:rPr>
              <a:t>SWELLER</a:t>
            </a:r>
            <a:r>
              <a:rPr lang="ru-RU" sz="1200" b="1" dirty="0" smtClean="0">
                <a:latin typeface="Calibri" pitchFamily="34" charset="0"/>
              </a:rPr>
              <a:t>) (3</a:t>
            </a:r>
            <a:r>
              <a:rPr lang="en-US" sz="1200" b="1" dirty="0" smtClean="0">
                <a:latin typeface="Calibri" pitchFamily="34" charset="0"/>
              </a:rPr>
              <a:t>/</a:t>
            </a:r>
            <a:r>
              <a:rPr lang="ru-RU" sz="1200" b="1" dirty="0" smtClean="0">
                <a:latin typeface="Calibri" pitchFamily="34" charset="0"/>
              </a:rPr>
              <a:t>3</a:t>
            </a:r>
            <a:r>
              <a:rPr lang="en-US" sz="1200" b="1" dirty="0" smtClean="0">
                <a:latin typeface="Calibri" pitchFamily="34" charset="0"/>
              </a:rPr>
              <a:t>)</a:t>
            </a:r>
            <a:endParaRPr lang="ru-RU" sz="1200" b="1" dirty="0" smtClean="0">
              <a:latin typeface="Calibri" pitchFamily="34" charset="0"/>
            </a:endParaRPr>
          </a:p>
          <a:p>
            <a:endParaRPr lang="ru-RU" sz="1200" dirty="0" smtClean="0">
              <a:latin typeface="Calibri" pitchFamily="34" charset="0"/>
            </a:endParaRPr>
          </a:p>
          <a:p>
            <a:r>
              <a:rPr lang="ru-RU" sz="1200" b="1" dirty="0" smtClean="0">
                <a:latin typeface="Calibri" pitchFamily="34" charset="0"/>
              </a:rPr>
              <a:t>Когнитивная теория нагрузки </a:t>
            </a:r>
            <a:r>
              <a:rPr lang="ru-RU" sz="1200" dirty="0" smtClean="0">
                <a:latin typeface="Calibri" pitchFamily="34" charset="0"/>
              </a:rPr>
              <a:t>– это теория образования, основанная на знании когнитивной структуры, согласно которой оптимальное усвоение материала достигается, когда нагрузка на оперативную память сведена к минимуму, чтобы наилучшим образом способствовать изменениям в долговременной памяти. Это предполагает, что существуют два отдельных канала для обработки информации (слуховой и зрительный), оба из которых имеют ограниченные возможности. </a:t>
            </a:r>
          </a:p>
          <a:p>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В процессе изучения нового учебного материала информация, содержащаяся в нем, должна сначала быть обработана оперативной памятью. Она обладает различной мощностью, когда имеет дело с новым материалом и с информацией, знакомой учащимся или каким-либо образом связанной с уже имеющимися у обучаемого знаниями. Другими словами, при обработке новой информации, оперативная память ограничена как в емкости , так и в продолжительности, а в долговременной памяти огромные блоки информации могут храниться в течение длительного времени. </a:t>
            </a:r>
          </a:p>
          <a:p>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Процесс обучения или передачи информации в долговременную память является активным процессом фильтрации, отбора, организации и интеграции информации, он требует изменений в самой структуре долговременной памяти и демонстрирует процесс перехода от неуклюжей, подверженной ошибкам, медленной речи на иностранном языке к свободному общению на нем. Такие изменения происходят потому, что в процессе более глубокого ознакомления с материалом, когнитивные характеристики, с которыми он ассоциируется, могут быть изменены таким образом, что данный материал может быть обработан более эффективно оперативной памятью. </a:t>
            </a:r>
          </a:p>
          <a:p>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Обучающие инструменты </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Обучение является наиболее эффективным, когда студенты вовлечены в деятельность в благоприятных для этого условиях и когда они получают соответствующие методические рекомендации, снабженные инструментарием. Таким учебным инструментарием могут быть </a:t>
            </a:r>
            <a:r>
              <a:rPr lang="ru-RU" sz="1200" i="1" dirty="0" smtClean="0">
                <a:solidFill>
                  <a:srgbClr val="C00000"/>
                </a:solidFill>
                <a:latin typeface="Calibri" pitchFamily="34" charset="0"/>
              </a:rPr>
              <a:t>«когнитивные стратегии, преподаватели, сверстники, компьютеры, печатные материалы или любой документ, который организует и предоставляет информацию для студента». </a:t>
            </a:r>
            <a:r>
              <a:rPr lang="ru-RU" sz="1200" dirty="0" smtClean="0">
                <a:latin typeface="Calibri" pitchFamily="34" charset="0"/>
              </a:rPr>
              <a:t>Их роль заключается в </a:t>
            </a:r>
            <a:r>
              <a:rPr lang="ru-RU" sz="1200" i="1" dirty="0" smtClean="0">
                <a:solidFill>
                  <a:srgbClr val="C00000"/>
                </a:solidFill>
                <a:latin typeface="Calibri" pitchFamily="34" charset="0"/>
              </a:rPr>
              <a:t>«организации динамической поддержки, чтобы помочь учащимся выполнить задачи вблизи верхней границы их зоны ближайшего развития и затем систематически использовать эту поддержку при переходе на более высокий уровень уверенности при говорении на иностранном языке</a:t>
            </a:r>
            <a:r>
              <a:rPr lang="ru-RU" sz="1200" dirty="0" smtClean="0">
                <a:solidFill>
                  <a:srgbClr val="C00000"/>
                </a:solidFill>
                <a:latin typeface="Calibri" pitchFamily="34" charset="0"/>
              </a:rPr>
              <a:t>» .</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Учебный материал может быть предоставлен в зрительной и слуховой форме, и именно от информации, содержащейся в данном материале, зависит, которая из форм будет лучше. Например, пустой тратой большого количества ресурсов оперативной памяти будет попытка описать математическое уравнение словесно, вместо того, чтобы просто написать его формулу. </a:t>
            </a:r>
            <a:br>
              <a:rPr lang="ru-RU" sz="1200" dirty="0" smtClean="0">
                <a:latin typeface="Calibri" pitchFamily="34" charset="0"/>
              </a:rPr>
            </a:br>
            <a:r>
              <a:rPr lang="ru-RU" sz="1200" dirty="0" smtClean="0">
                <a:latin typeface="Calibri" pitchFamily="34" charset="0"/>
              </a:rPr>
              <a:t>В то же время есть много абстрактных вещей, которые не могут быть объяснены визуально, такие как вера, амбиции, красота. Поэтому при выборе формы подачи материала необходимо учитывать этот аспект, для того чтобы нагрузка на оперативную память была наименьшей. Одни люди считают, что они лучше воспринимают материал на слух, другие -зрительно, но даже если предположить, что некая предрасположенность к той или иной форме существует, она может быть легко изменена при помощи правильного баланса слуховых и визуальных материалов. </a:t>
            </a:r>
            <a:br>
              <a:rPr lang="ru-RU" sz="1200" dirty="0" smtClean="0">
                <a:latin typeface="Calibri" pitchFamily="34" charset="0"/>
              </a:rPr>
            </a:br>
            <a:r>
              <a:rPr lang="ru-RU" sz="1200" dirty="0" smtClean="0">
                <a:latin typeface="Calibri" pitchFamily="34" charset="0"/>
              </a:rPr>
              <a:t>Двойная модальность подачи материала может иметь преимущества только при работе с простой информацией, что не налагает чрезмерной нагрузки на память, а когда дело доходит до обработки блоков информации, которая является новой, более сложной и незнакомой для обучаемого, эффект модальности может быть отменен из-за невозможности удержать в памяти большое количество информации (</a:t>
            </a:r>
            <a:r>
              <a:rPr lang="ru-RU" sz="1200" dirty="0" err="1" smtClean="0">
                <a:latin typeface="Calibri" pitchFamily="34" charset="0"/>
              </a:rPr>
              <a:t>Transient</a:t>
            </a:r>
            <a:r>
              <a:rPr lang="ru-RU" sz="1200" dirty="0" smtClean="0">
                <a:latin typeface="Calibri" pitchFamily="34" charset="0"/>
              </a:rPr>
              <a:t> </a:t>
            </a:r>
            <a:r>
              <a:rPr lang="ru-RU" sz="1200" dirty="0" err="1" smtClean="0">
                <a:latin typeface="Calibri" pitchFamily="34" charset="0"/>
              </a:rPr>
              <a:t>Information</a:t>
            </a:r>
            <a:r>
              <a:rPr lang="ru-RU" sz="1200" dirty="0" smtClean="0">
                <a:latin typeface="Calibri" pitchFamily="34" charset="0"/>
              </a:rPr>
              <a:t> </a:t>
            </a:r>
            <a:r>
              <a:rPr lang="ru-RU" sz="1200" dirty="0" err="1" smtClean="0">
                <a:latin typeface="Calibri" pitchFamily="34" charset="0"/>
              </a:rPr>
              <a:t>effect</a:t>
            </a:r>
            <a:r>
              <a:rPr lang="ru-RU" sz="1200" dirty="0" smtClean="0">
                <a:latin typeface="Calibri" pitchFamily="34" charset="0"/>
              </a:rPr>
              <a:t>) [и поэтому более целесообразно использовать только письменные материалы. </a:t>
            </a:r>
            <a:r>
              <a:rPr lang="ru-RU" dirty="0" smtClean="0"/>
              <a:t/>
            </a:r>
            <a:br>
              <a:rPr lang="ru-RU" dirty="0" smtClean="0"/>
            </a:br>
            <a:r>
              <a:rPr lang="en-US" sz="1000" b="1" dirty="0" err="1" smtClean="0">
                <a:latin typeface="Calibri" pitchFamily="34" charset="0"/>
              </a:rPr>
              <a:t>Leahy,W</a:t>
            </a:r>
            <a:r>
              <a:rPr lang="en-US" sz="1000" b="1" dirty="0" smtClean="0">
                <a:latin typeface="Calibri" pitchFamily="34" charset="0"/>
              </a:rPr>
              <a:t>, </a:t>
            </a:r>
            <a:r>
              <a:rPr lang="en-US" sz="1000" b="1" dirty="0" err="1" smtClean="0">
                <a:latin typeface="Calibri" pitchFamily="34" charset="0"/>
              </a:rPr>
              <a:t>Sweller</a:t>
            </a:r>
            <a:r>
              <a:rPr lang="en-US" sz="1000" b="1" dirty="0" smtClean="0">
                <a:latin typeface="Calibri" pitchFamily="34" charset="0"/>
              </a:rPr>
              <a:t>, J. (2011). Modality of presentation and the Transient Information Effect. Applied Cognitive Psychology, Volume 25, Issue 6, </a:t>
            </a:r>
            <a:r>
              <a:rPr lang="en-US" dirty="0" smtClean="0"/>
              <a:t/>
            </a:r>
            <a:br>
              <a:rPr lang="en-US" dirty="0" smtClean="0"/>
            </a:br>
            <a:r>
              <a:rPr lang="en-US" sz="1000" b="1" dirty="0" err="1" smtClean="0">
                <a:latin typeface="Calibri" pitchFamily="34" charset="0"/>
              </a:rPr>
              <a:t>Научная</a:t>
            </a:r>
            <a:r>
              <a:rPr lang="en-US" sz="1000" b="1" dirty="0" smtClean="0">
                <a:latin typeface="Calibri" pitchFamily="34" charset="0"/>
              </a:rPr>
              <a:t> </a:t>
            </a:r>
            <a:r>
              <a:rPr lang="en-US" sz="1000" b="1" dirty="0" err="1" smtClean="0">
                <a:latin typeface="Calibri" pitchFamily="34" charset="0"/>
              </a:rPr>
              <a:t>библиотека</a:t>
            </a:r>
            <a:r>
              <a:rPr lang="en-US" sz="1000" b="1" dirty="0" smtClean="0">
                <a:latin typeface="Calibri" pitchFamily="34" charset="0"/>
              </a:rPr>
              <a:t> </a:t>
            </a:r>
            <a:r>
              <a:rPr lang="en-US" sz="1000" b="1" dirty="0" err="1" smtClean="0">
                <a:latin typeface="Calibri" pitchFamily="34" charset="0"/>
              </a:rPr>
              <a:t>КиберЛенинка</a:t>
            </a:r>
            <a:r>
              <a:rPr lang="en-US" sz="1000" b="1" dirty="0" smtClean="0">
                <a:latin typeface="Calibri" pitchFamily="34" charset="0"/>
              </a:rPr>
              <a:t>: </a:t>
            </a:r>
            <a:r>
              <a:rPr lang="en-US" sz="1000" b="1" dirty="0" smtClean="0">
                <a:latin typeface="Calibri" pitchFamily="34" charset="0"/>
                <a:hlinkClick r:id="rId2"/>
              </a:rPr>
              <a:t>http://cyberleninka.ru/article/n/primenenie-teorii-kognitivnoy-nagruzki-pri-izuchenii-inostrannyh-yazykov#ixzz462k6VF2f</a:t>
            </a:r>
            <a:r>
              <a:rPr lang="ru-RU" sz="1000" b="1" dirty="0" smtClean="0">
                <a:latin typeface="Calibri" pitchFamily="34" charset="0"/>
              </a:rPr>
              <a:t/>
            </a:r>
            <a:br>
              <a:rPr lang="ru-RU" sz="1000" b="1" dirty="0" smtClean="0">
                <a:latin typeface="Calibri" pitchFamily="34" charset="0"/>
              </a:rPr>
            </a:br>
            <a:endParaRPr lang="ru-RU" sz="1000" b="1" dirty="0" smtClean="0">
              <a:latin typeface="Calibri"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784" y="251445"/>
            <a:ext cx="9577064" cy="6559168"/>
          </a:xfrm>
          <a:prstGeom prst="rect">
            <a:avLst/>
          </a:prstGeom>
          <a:noFill/>
        </p:spPr>
        <p:txBody>
          <a:bodyPr wrap="square" rtlCol="0">
            <a:spAutoFit/>
          </a:bodyPr>
          <a:lstStyle/>
          <a:p>
            <a:pPr lvl="0"/>
            <a:r>
              <a:rPr lang="en-US" sz="1400" b="1" dirty="0" smtClean="0">
                <a:solidFill>
                  <a:srgbClr val="790000"/>
                </a:solidFill>
                <a:latin typeface="Calibri" pitchFamily="34" charset="0"/>
                <a:cs typeface="Arial" pitchFamily="34" charset="0"/>
              </a:rPr>
              <a:t>THE ARCHITECTURE OF COGNITION. </a:t>
            </a:r>
            <a:r>
              <a:rPr lang="en-US" sz="1400" dirty="0" smtClean="0"/>
              <a:t> </a:t>
            </a:r>
            <a:r>
              <a:rPr lang="ru-RU" sz="1400" b="1" dirty="0" smtClean="0">
                <a:solidFill>
                  <a:srgbClr val="790000"/>
                </a:solidFill>
                <a:latin typeface="Calibri" pitchFamily="34" charset="0"/>
                <a:cs typeface="Arial" pitchFamily="34" charset="0"/>
              </a:rPr>
              <a:t>ACT (J. </a:t>
            </a:r>
            <a:r>
              <a:rPr lang="ru-RU" sz="1400" b="1" dirty="0" err="1" smtClean="0">
                <a:solidFill>
                  <a:srgbClr val="790000"/>
                </a:solidFill>
                <a:latin typeface="Calibri" pitchFamily="34" charset="0"/>
                <a:cs typeface="Arial" pitchFamily="34" charset="0"/>
              </a:rPr>
              <a:t>Anderson</a:t>
            </a:r>
            <a:r>
              <a:rPr lang="ru-RU" sz="1400" b="1" dirty="0" smtClean="0">
                <a:solidFill>
                  <a:srgbClr val="790000"/>
                </a:solidFill>
                <a:latin typeface="Calibri" pitchFamily="34" charset="0"/>
                <a:cs typeface="Arial" pitchFamily="34" charset="0"/>
              </a:rPr>
              <a:t>) - теория архитектуры познания</a:t>
            </a:r>
          </a:p>
          <a:p>
            <a:pPr lvl="0"/>
            <a:endParaRPr lang="ru-RU" sz="1200" b="1" dirty="0" smtClean="0">
              <a:latin typeface="Calibri" pitchFamily="34" charset="0"/>
            </a:endParaRPr>
          </a:p>
          <a:p>
            <a:pPr>
              <a:spcBef>
                <a:spcPts val="400"/>
              </a:spcBef>
              <a:spcAft>
                <a:spcPts val="400"/>
              </a:spcAft>
            </a:pPr>
            <a:r>
              <a:rPr lang="ru-RU" sz="1200" b="1" dirty="0" smtClean="0">
                <a:latin typeface="Calibri" pitchFamily="34" charset="0"/>
              </a:rPr>
              <a:t> ACT — общая теория познания</a:t>
            </a:r>
            <a:r>
              <a:rPr lang="ru-RU" sz="1200" dirty="0" smtClean="0">
                <a:latin typeface="Calibri" pitchFamily="34" charset="0"/>
              </a:rPr>
              <a:t>, разработанная под руководством </a:t>
            </a:r>
            <a:r>
              <a:rPr lang="ru-RU" sz="1200" dirty="0" err="1" smtClean="0">
                <a:solidFill>
                  <a:srgbClr val="C00000"/>
                </a:solidFill>
                <a:latin typeface="Calibri" pitchFamily="34" charset="0"/>
              </a:rPr>
              <a:t>John</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Anderson</a:t>
            </a:r>
            <a:r>
              <a:rPr lang="ru-RU" sz="1200" dirty="0" smtClean="0">
                <a:solidFill>
                  <a:srgbClr val="C00000"/>
                </a:solidFill>
                <a:latin typeface="Calibri" pitchFamily="34" charset="0"/>
              </a:rPr>
              <a:t> </a:t>
            </a:r>
            <a:r>
              <a:rPr lang="ru-RU" sz="1200" dirty="0" smtClean="0">
                <a:latin typeface="Calibri" pitchFamily="34" charset="0"/>
              </a:rPr>
              <a:t>в </a:t>
            </a:r>
            <a:r>
              <a:rPr lang="ru-RU" sz="1200" dirty="0" err="1" smtClean="0">
                <a:solidFill>
                  <a:srgbClr val="C00000"/>
                </a:solidFill>
                <a:latin typeface="Calibri" pitchFamily="34" charset="0"/>
              </a:rPr>
              <a:t>Сarnegy</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Mellon</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University</a:t>
            </a:r>
            <a:r>
              <a:rPr lang="ru-RU" sz="1200" dirty="0" smtClean="0">
                <a:latin typeface="Calibri" pitchFamily="34" charset="0"/>
              </a:rPr>
              <a:t>. ACT представляет из себя усовершенствование первоначальной ACT-теории (</a:t>
            </a:r>
            <a:r>
              <a:rPr lang="ru-RU" sz="1200" dirty="0" err="1" smtClean="0">
                <a:latin typeface="Calibri" pitchFamily="34" charset="0"/>
              </a:rPr>
              <a:t>Anderson</a:t>
            </a:r>
            <a:r>
              <a:rPr lang="ru-RU" sz="1200" dirty="0" smtClean="0">
                <a:latin typeface="Calibri" pitchFamily="34" charset="0"/>
              </a:rPr>
              <a:t>, 1976) и построена на основе HAM, модели семантической памяти, предложенной </a:t>
            </a:r>
            <a:r>
              <a:rPr lang="ru-RU" sz="1200" dirty="0" err="1" smtClean="0">
                <a:latin typeface="Calibri" pitchFamily="34" charset="0"/>
              </a:rPr>
              <a:t>Anderson&amp;Bower</a:t>
            </a:r>
            <a:r>
              <a:rPr lang="ru-RU" sz="1200" dirty="0" smtClean="0">
                <a:latin typeface="Calibri" pitchFamily="34" charset="0"/>
              </a:rPr>
              <a:t> (1973). </a:t>
            </a:r>
            <a:r>
              <a:rPr lang="ru-RU" sz="1200" dirty="0" err="1" smtClean="0">
                <a:latin typeface="Calibri" pitchFamily="34" charset="0"/>
              </a:rPr>
              <a:t>Anderson</a:t>
            </a:r>
            <a:r>
              <a:rPr lang="ru-RU" sz="1200" dirty="0" smtClean="0">
                <a:latin typeface="Calibri" pitchFamily="34" charset="0"/>
              </a:rPr>
              <a:t> (1983) предложил завершенное описание ACT. Впоследствии (1990) </a:t>
            </a:r>
            <a:r>
              <a:rPr lang="ru-RU" sz="1200" dirty="0" err="1" smtClean="0">
                <a:latin typeface="Calibri" pitchFamily="34" charset="0"/>
              </a:rPr>
              <a:t>Anderson</a:t>
            </a:r>
            <a:r>
              <a:rPr lang="ru-RU" sz="1200" dirty="0" smtClean="0">
                <a:latin typeface="Calibri" pitchFamily="34" charset="0"/>
              </a:rPr>
              <a:t> внес некоторые поправки, и он же (1993) наметил направления для более широкого развития теории. </a:t>
            </a:r>
          </a:p>
          <a:p>
            <a:pPr>
              <a:spcBef>
                <a:spcPts val="400"/>
              </a:spcBef>
              <a:spcAft>
                <a:spcPts val="400"/>
              </a:spcAft>
            </a:pPr>
            <a:r>
              <a:rPr lang="ru-RU" sz="1200" dirty="0" smtClean="0">
                <a:latin typeface="Calibri" pitchFamily="34" charset="0"/>
              </a:rPr>
              <a:t>ACT различает </a:t>
            </a:r>
            <a:r>
              <a:rPr lang="ru-RU" sz="1200" dirty="0" smtClean="0">
                <a:solidFill>
                  <a:srgbClr val="C00000"/>
                </a:solidFill>
                <a:latin typeface="Calibri" pitchFamily="34" charset="0"/>
              </a:rPr>
              <a:t>три типа памяти: декларативную, процедурную и рабочую</a:t>
            </a:r>
            <a:r>
              <a:rPr lang="ru-RU" sz="1200" dirty="0" smtClean="0">
                <a:latin typeface="Calibri" pitchFamily="34" charset="0"/>
              </a:rPr>
              <a:t>.                                                                                                                 </a:t>
            </a:r>
            <a:r>
              <a:rPr lang="ru-RU" sz="1200" i="1" dirty="0" smtClean="0">
                <a:latin typeface="Calibri" pitchFamily="34" charset="0"/>
              </a:rPr>
              <a:t>Декларативная память </a:t>
            </a:r>
            <a:r>
              <a:rPr lang="ru-RU" sz="1200" dirty="0" smtClean="0">
                <a:latin typeface="Calibri" pitchFamily="34" charset="0"/>
              </a:rPr>
              <a:t>представляет из себя семантическую сеть, связывающую утверждения, образы и следствия.                                 </a:t>
            </a:r>
            <a:r>
              <a:rPr lang="ru-RU" sz="1200" i="1" dirty="0" smtClean="0">
                <a:latin typeface="Calibri" pitchFamily="34" charset="0"/>
              </a:rPr>
              <a:t>Процедурная (или долговременная) </a:t>
            </a:r>
            <a:r>
              <a:rPr lang="ru-RU" sz="1200" dirty="0" smtClean="0">
                <a:latin typeface="Calibri" pitchFamily="34" charset="0"/>
              </a:rPr>
              <a:t>память представляет информацию в виде образов; каждый образ связан с набором условий и действий, находящихся в декларативной памяти. Узловые пункты долговременной памяти имеют некоторую степень активизации, и </a:t>
            </a:r>
            <a:r>
              <a:rPr lang="ru-RU" sz="1200" i="1" dirty="0" smtClean="0">
                <a:latin typeface="Calibri" pitchFamily="34" charset="0"/>
              </a:rPr>
              <a:t>рабочая память </a:t>
            </a:r>
            <a:r>
              <a:rPr lang="ru-RU" sz="1200" dirty="0" smtClean="0">
                <a:latin typeface="Calibri" pitchFamily="34" charset="0"/>
              </a:rPr>
              <a:t>— это наиболее активизированная часть долговременной памяти.  В соответствии с ACT, </a:t>
            </a:r>
            <a:r>
              <a:rPr lang="ru-RU" sz="1200" dirty="0" smtClean="0">
                <a:solidFill>
                  <a:srgbClr val="C00000"/>
                </a:solidFill>
                <a:latin typeface="Calibri" pitchFamily="34" charset="0"/>
              </a:rPr>
              <a:t>любое знание начинается с декларативной информации</a:t>
            </a:r>
            <a:r>
              <a:rPr lang="ru-RU" sz="1200" dirty="0" smtClean="0">
                <a:latin typeface="Calibri" pitchFamily="34" charset="0"/>
              </a:rPr>
              <a:t>. Процедурные знания приобретаются путем выводов из уже имеющихся знаний, основанных на фактах. ACT </a:t>
            </a:r>
            <a:r>
              <a:rPr lang="ru-RU" sz="1200" dirty="0" smtClean="0">
                <a:solidFill>
                  <a:srgbClr val="C00000"/>
                </a:solidFill>
                <a:latin typeface="Calibri" pitchFamily="34" charset="0"/>
              </a:rPr>
              <a:t>поддерживает три фундаментальных типа обучения: обобщение, при котором образ становится шире в своей сфере применения, сужение, и усиление</a:t>
            </a:r>
            <a:r>
              <a:rPr lang="ru-RU" sz="1200" dirty="0" smtClean="0">
                <a:latin typeface="Calibri" pitchFamily="34" charset="0"/>
              </a:rPr>
              <a:t>, при котором некоторые образы применяются чаще других. Новые образы формируются путем объединения или разъединения существующих образов.</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solidFill>
                  <a:srgbClr val="00B050"/>
                </a:solidFill>
                <a:latin typeface="Calibri" pitchFamily="34" charset="0"/>
              </a:rPr>
              <a:t>Применение:  </a:t>
            </a:r>
            <a:r>
              <a:rPr lang="ru-RU" sz="1200" dirty="0" smtClean="0">
                <a:solidFill>
                  <a:srgbClr val="00B050"/>
                </a:solidFill>
                <a:latin typeface="Calibri" pitchFamily="34" charset="0"/>
              </a:rPr>
              <a:t>ACT в состоянии объяснить многие эффекты, связанные с памятью, а также помочь в оценке таких сложных навыков, как доказательство в геометрии, программирование или изучение иностранного языка (см. </a:t>
            </a:r>
            <a:r>
              <a:rPr lang="ru-RU" sz="1200" dirty="0" err="1" smtClean="0">
                <a:solidFill>
                  <a:srgbClr val="00B050"/>
                </a:solidFill>
                <a:latin typeface="Calibri" pitchFamily="34" charset="0"/>
              </a:rPr>
              <a:t>Anderson</a:t>
            </a:r>
            <a:r>
              <a:rPr lang="ru-RU" sz="1200" dirty="0" smtClean="0">
                <a:solidFill>
                  <a:srgbClr val="00B050"/>
                </a:solidFill>
                <a:latin typeface="Calibri" pitchFamily="34" charset="0"/>
              </a:rPr>
              <a:t>, 1983; 1990). ACT может помочь в преподавании (</a:t>
            </a:r>
            <a:r>
              <a:rPr lang="ru-RU" sz="1200" dirty="0" err="1" smtClean="0">
                <a:solidFill>
                  <a:srgbClr val="00B050"/>
                </a:solidFill>
                <a:latin typeface="Calibri" pitchFamily="34" charset="0"/>
              </a:rPr>
              <a:t>Anderson</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Boyle</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Farrell&amp;Reiser</a:t>
            </a:r>
            <a:r>
              <a:rPr lang="ru-RU" sz="1200" dirty="0" smtClean="0">
                <a:solidFill>
                  <a:srgbClr val="00B050"/>
                </a:solidFill>
                <a:latin typeface="Calibri" pitchFamily="34" charset="0"/>
              </a:rPr>
              <a:t>, 1987).</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1. Идентифицировать целевую структуру на проблемном пространстве.    </a:t>
            </a:r>
            <a:br>
              <a:rPr lang="ru-RU" sz="1200" dirty="0" smtClean="0">
                <a:latin typeface="Calibri" pitchFamily="34" charset="0"/>
              </a:rPr>
            </a:br>
            <a:r>
              <a:rPr lang="ru-RU" sz="1200" dirty="0" smtClean="0">
                <a:latin typeface="Calibri" pitchFamily="34" charset="0"/>
              </a:rPr>
              <a:t>    2. Обеспечить инструкцию в контексте решения задачи.</a:t>
            </a:r>
            <a:br>
              <a:rPr lang="ru-RU" sz="1200" dirty="0" smtClean="0">
                <a:latin typeface="Calibri" pitchFamily="34" charset="0"/>
              </a:rPr>
            </a:br>
            <a:r>
              <a:rPr lang="ru-RU" sz="1200" dirty="0" smtClean="0">
                <a:latin typeface="Calibri" pitchFamily="34" charset="0"/>
              </a:rPr>
              <a:t>    3. Обеспечить немедленную обратную связь на случай ошибок.</a:t>
            </a:r>
            <a:br>
              <a:rPr lang="ru-RU" sz="1200" dirty="0" smtClean="0">
                <a:latin typeface="Calibri" pitchFamily="34" charset="0"/>
              </a:rPr>
            </a:br>
            <a:r>
              <a:rPr lang="ru-RU" sz="1200" dirty="0" smtClean="0">
                <a:latin typeface="Calibri" pitchFamily="34" charset="0"/>
              </a:rPr>
              <a:t>    4. Минимизировать объем рабочей памяти.</a:t>
            </a:r>
            <a:br>
              <a:rPr lang="ru-RU" sz="1200" dirty="0" smtClean="0">
                <a:latin typeface="Calibri" pitchFamily="34" charset="0"/>
              </a:rPr>
            </a:br>
            <a:r>
              <a:rPr lang="ru-RU" sz="1200" dirty="0" smtClean="0">
                <a:latin typeface="Calibri" pitchFamily="34" charset="0"/>
              </a:rPr>
              <a:t>    5. Привести скрупулезность инструкции в соответствие с оценкой процесса накопления знаний.</a:t>
            </a:r>
            <a:br>
              <a:rPr lang="ru-RU" sz="1200" dirty="0" smtClean="0">
                <a:latin typeface="Calibri" pitchFamily="34" charset="0"/>
              </a:rPr>
            </a:br>
            <a:r>
              <a:rPr lang="ru-RU" sz="1200" dirty="0" smtClean="0">
                <a:latin typeface="Calibri" pitchFamily="34" charset="0"/>
              </a:rPr>
              <a:t>    6. Обеспечить обучаемому возможность использовать оптимальный инструмент.</a:t>
            </a:r>
          </a:p>
          <a:p>
            <a:pPr>
              <a:spcBef>
                <a:spcPts val="400"/>
              </a:spcBef>
              <a:spcAft>
                <a:spcPts val="400"/>
              </a:spcAft>
            </a:pP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Anderson</a:t>
            </a:r>
            <a:r>
              <a:rPr lang="ru-RU" sz="1200" dirty="0" smtClean="0">
                <a:latin typeface="Calibri" pitchFamily="34" charset="0"/>
              </a:rPr>
              <a:t>, J. (1976). </a:t>
            </a:r>
            <a:r>
              <a:rPr lang="ru-RU" sz="1200" dirty="0" err="1" smtClean="0">
                <a:latin typeface="Calibri" pitchFamily="34" charset="0"/>
              </a:rPr>
              <a:t>Language</a:t>
            </a:r>
            <a:r>
              <a:rPr lang="ru-RU" sz="1200" dirty="0" smtClean="0">
                <a:latin typeface="Calibri" pitchFamily="34" charset="0"/>
              </a:rPr>
              <a:t>, </a:t>
            </a:r>
            <a:r>
              <a:rPr lang="ru-RU" sz="1200" dirty="0" err="1" smtClean="0">
                <a:latin typeface="Calibri" pitchFamily="34" charset="0"/>
              </a:rPr>
              <a:t>Memory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Thought</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Associates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Anderson</a:t>
            </a:r>
            <a:r>
              <a:rPr lang="ru-RU" sz="1200" dirty="0" smtClean="0">
                <a:latin typeface="Calibri" pitchFamily="34" charset="0"/>
              </a:rPr>
              <a:t>, J. (1983).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Architecture</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Cambridge</a:t>
            </a:r>
            <a:r>
              <a:rPr lang="ru-RU" sz="1200" dirty="0" smtClean="0">
                <a:latin typeface="Calibri" pitchFamily="34" charset="0"/>
              </a:rPr>
              <a:t>, MA: </a:t>
            </a:r>
            <a:r>
              <a:rPr lang="ru-RU" sz="1200" dirty="0" err="1" smtClean="0">
                <a:latin typeface="Calibri" pitchFamily="34" charset="0"/>
              </a:rPr>
              <a:t>Harvard</a:t>
            </a:r>
            <a:r>
              <a:rPr lang="ru-RU" sz="1200" dirty="0" smtClean="0">
                <a:latin typeface="Calibri" pitchFamily="34" charset="0"/>
              </a:rPr>
              <a:t> </a:t>
            </a:r>
            <a:r>
              <a:rPr lang="ru-RU" sz="1200" dirty="0" err="1" smtClean="0">
                <a:latin typeface="Calibri" pitchFamily="34" charset="0"/>
              </a:rPr>
              <a:t>University</a:t>
            </a:r>
            <a:r>
              <a:rPr lang="ru-RU" sz="1200" dirty="0" smtClean="0">
                <a:latin typeface="Calibri" pitchFamily="34" charset="0"/>
              </a:rPr>
              <a:t> </a:t>
            </a:r>
            <a:r>
              <a:rPr lang="ru-RU" sz="1200" dirty="0" err="1" smtClean="0">
                <a:latin typeface="Calibri" pitchFamily="34" charset="0"/>
              </a:rPr>
              <a:t>Press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Anderson</a:t>
            </a:r>
            <a:r>
              <a:rPr lang="ru-RU" sz="1200" dirty="0" smtClean="0">
                <a:latin typeface="Calibri" pitchFamily="34" charset="0"/>
              </a:rPr>
              <a:t>, J. (1990).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Adaptive</a:t>
            </a:r>
            <a:r>
              <a:rPr lang="ru-RU" sz="1200" dirty="0" smtClean="0">
                <a:latin typeface="Calibri" pitchFamily="34" charset="0"/>
              </a:rPr>
              <a:t> </a:t>
            </a:r>
            <a:r>
              <a:rPr lang="ru-RU" sz="1200" dirty="0" err="1" smtClean="0">
                <a:latin typeface="Calibri" pitchFamily="34" charset="0"/>
              </a:rPr>
              <a:t>Character</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Thought</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Associates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Anderson</a:t>
            </a:r>
            <a:r>
              <a:rPr lang="ru-RU" sz="1200" dirty="0" smtClean="0">
                <a:latin typeface="Calibri" pitchFamily="34" charset="0"/>
              </a:rPr>
              <a:t>, J. (1993). </a:t>
            </a:r>
            <a:r>
              <a:rPr lang="ru-RU" sz="1200" dirty="0" err="1" smtClean="0">
                <a:latin typeface="Calibri" pitchFamily="34" charset="0"/>
              </a:rPr>
              <a:t>Rules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Mind</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Anderson</a:t>
            </a:r>
            <a:r>
              <a:rPr lang="ru-RU" sz="1200" dirty="0" smtClean="0">
                <a:latin typeface="Calibri" pitchFamily="34" charset="0"/>
              </a:rPr>
              <a:t>, J. &amp; </a:t>
            </a:r>
            <a:r>
              <a:rPr lang="ru-RU" sz="1200" dirty="0" err="1" smtClean="0">
                <a:latin typeface="Calibri" pitchFamily="34" charset="0"/>
              </a:rPr>
              <a:t>Bower</a:t>
            </a:r>
            <a:r>
              <a:rPr lang="ru-RU" sz="1200" dirty="0" smtClean="0">
                <a:latin typeface="Calibri" pitchFamily="34" charset="0"/>
              </a:rPr>
              <a:t>, G. (1973). </a:t>
            </a:r>
            <a:r>
              <a:rPr lang="ru-RU" sz="1200" dirty="0" err="1" smtClean="0">
                <a:latin typeface="Calibri" pitchFamily="34" charset="0"/>
              </a:rPr>
              <a:t>Human</a:t>
            </a:r>
            <a:r>
              <a:rPr lang="ru-RU" sz="1200" dirty="0" smtClean="0">
                <a:latin typeface="Calibri" pitchFamily="34" charset="0"/>
              </a:rPr>
              <a:t> </a:t>
            </a:r>
            <a:r>
              <a:rPr lang="ru-RU" sz="1200" dirty="0" err="1" smtClean="0">
                <a:latin typeface="Calibri" pitchFamily="34" charset="0"/>
              </a:rPr>
              <a:t>Associative</a:t>
            </a:r>
            <a:r>
              <a:rPr lang="ru-RU" sz="1200" dirty="0" smtClean="0">
                <a:latin typeface="Calibri" pitchFamily="34" charset="0"/>
              </a:rPr>
              <a:t> </a:t>
            </a:r>
            <a:r>
              <a:rPr lang="ru-RU" sz="1200" dirty="0" err="1" smtClean="0">
                <a:latin typeface="Calibri" pitchFamily="34" charset="0"/>
              </a:rPr>
              <a:t>Memory</a:t>
            </a:r>
            <a:r>
              <a:rPr lang="ru-RU" sz="1200" dirty="0" smtClean="0">
                <a:latin typeface="Calibri" pitchFamily="34" charset="0"/>
              </a:rPr>
              <a:t>. </a:t>
            </a:r>
            <a:r>
              <a:rPr lang="ru-RU" sz="1200" dirty="0" err="1" smtClean="0">
                <a:latin typeface="Calibri" pitchFamily="34" charset="0"/>
              </a:rPr>
              <a:t>Washington</a:t>
            </a:r>
            <a:r>
              <a:rPr lang="ru-RU" sz="1200" dirty="0" smtClean="0">
                <a:latin typeface="Calibri" pitchFamily="34" charset="0"/>
              </a:rPr>
              <a:t>, DC: </a:t>
            </a:r>
            <a:r>
              <a:rPr lang="ru-RU" sz="1200" dirty="0" err="1" smtClean="0">
                <a:latin typeface="Calibri" pitchFamily="34" charset="0"/>
              </a:rPr>
              <a:t>Winston</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Anderson</a:t>
            </a:r>
            <a:r>
              <a:rPr lang="ru-RU" sz="1200" dirty="0" smtClean="0">
                <a:latin typeface="Calibri" pitchFamily="34" charset="0"/>
              </a:rPr>
              <a:t>, J., </a:t>
            </a:r>
            <a:r>
              <a:rPr lang="ru-RU" sz="1200" dirty="0" err="1" smtClean="0">
                <a:latin typeface="Calibri" pitchFamily="34" charset="0"/>
              </a:rPr>
              <a:t>Boyle</a:t>
            </a:r>
            <a:r>
              <a:rPr lang="ru-RU" sz="1200" dirty="0" smtClean="0">
                <a:latin typeface="Calibri" pitchFamily="34" charset="0"/>
              </a:rPr>
              <a:t>, C., </a:t>
            </a:r>
            <a:r>
              <a:rPr lang="ru-RU" sz="1200" dirty="0" err="1" smtClean="0">
                <a:latin typeface="Calibri" pitchFamily="34" charset="0"/>
              </a:rPr>
              <a:t>Farrell</a:t>
            </a:r>
            <a:r>
              <a:rPr lang="ru-RU" sz="1200" dirty="0" smtClean="0">
                <a:latin typeface="Calibri" pitchFamily="34" charset="0"/>
              </a:rPr>
              <a:t>, R. &amp; </a:t>
            </a:r>
            <a:r>
              <a:rPr lang="ru-RU" sz="1200" dirty="0" err="1" smtClean="0">
                <a:latin typeface="Calibri" pitchFamily="34" charset="0"/>
              </a:rPr>
              <a:t>Reiser</a:t>
            </a:r>
            <a:r>
              <a:rPr lang="ru-RU" sz="1200" dirty="0" smtClean="0">
                <a:latin typeface="Calibri" pitchFamily="34" charset="0"/>
              </a:rPr>
              <a:t>, B. (1987).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principles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design</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computer</a:t>
            </a:r>
            <a:r>
              <a:rPr lang="ru-RU" sz="1200" dirty="0" smtClean="0">
                <a:latin typeface="Calibri" pitchFamily="34" charset="0"/>
              </a:rPr>
              <a:t> </a:t>
            </a:r>
            <a:r>
              <a:rPr lang="ru-RU" sz="1200" dirty="0" err="1" smtClean="0">
                <a:latin typeface="Calibri" pitchFamily="34" charset="0"/>
              </a:rPr>
              <a:t>tutors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P. </a:t>
            </a:r>
            <a:r>
              <a:rPr lang="ru-RU" sz="1200" dirty="0" err="1" smtClean="0">
                <a:latin typeface="Calibri" pitchFamily="34" charset="0"/>
              </a:rPr>
              <a:t>Morris</a:t>
            </a:r>
            <a:r>
              <a:rPr lang="ru-RU" sz="1200" dirty="0" smtClean="0">
                <a:latin typeface="Calibri" pitchFamily="34" charset="0"/>
              </a:rPr>
              <a:t>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Modeling</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NY: </a:t>
            </a:r>
            <a:r>
              <a:rPr lang="ru-RU" sz="1200" dirty="0" err="1" smtClean="0">
                <a:latin typeface="Calibri" pitchFamily="34" charset="0"/>
              </a:rPr>
              <a:t>John</a:t>
            </a:r>
            <a:r>
              <a:rPr lang="ru-RU" sz="1200" dirty="0" smtClean="0">
                <a:latin typeface="Calibri" pitchFamily="34" charset="0"/>
              </a:rPr>
              <a:t> </a:t>
            </a:r>
            <a:r>
              <a:rPr lang="ru-RU" sz="1200" dirty="0" err="1" smtClean="0">
                <a:latin typeface="Calibri" pitchFamily="34" charset="0"/>
              </a:rPr>
              <a:t>Wiley</a:t>
            </a:r>
            <a:endParaRPr lang="ru-RU" sz="1200" dirty="0">
              <a:latin typeface="Calibri" pitchFamily="34" charset="0"/>
            </a:endParaRPr>
          </a:p>
        </p:txBody>
      </p:sp>
      <p:sp>
        <p:nvSpPr>
          <p:cNvPr id="8" name="TextBox 7"/>
          <p:cNvSpPr txBox="1"/>
          <p:nvPr/>
        </p:nvSpPr>
        <p:spPr>
          <a:xfrm>
            <a:off x="503808" y="7236221"/>
            <a:ext cx="5616624" cy="235449"/>
          </a:xfrm>
          <a:prstGeom prst="rect">
            <a:avLst/>
          </a:prstGeom>
          <a:noFill/>
        </p:spPr>
        <p:txBody>
          <a:bodyPr wrap="square" rtlCol="0">
            <a:spAutoFit/>
          </a:bodyPr>
          <a:lstStyle/>
          <a:p>
            <a:r>
              <a:rPr lang="en-US" sz="1000" dirty="0" smtClean="0">
                <a:latin typeface="Calibri" pitchFamily="34" charset="0"/>
              </a:rPr>
              <a:t>http://www.voppsy.ru/issues/1986/866/866145.htm</a:t>
            </a:r>
            <a:endParaRPr lang="ru-RU" sz="1000" dirty="0">
              <a:latin typeface="Calibri" pitchFamily="34" charset="0"/>
            </a:endParaRPr>
          </a:p>
        </p:txBody>
      </p:sp>
      <p:sp>
        <p:nvSpPr>
          <p:cNvPr id="9" name="TextBox 8"/>
          <p:cNvSpPr txBox="1"/>
          <p:nvPr/>
        </p:nvSpPr>
        <p:spPr>
          <a:xfrm>
            <a:off x="503808" y="7020197"/>
            <a:ext cx="2808312" cy="235449"/>
          </a:xfrm>
          <a:prstGeom prst="rect">
            <a:avLst/>
          </a:prstGeom>
          <a:noFill/>
        </p:spPr>
        <p:txBody>
          <a:bodyPr wrap="square" rtlCol="0">
            <a:spAutoFit/>
          </a:bodyPr>
          <a:lstStyle/>
          <a:p>
            <a:r>
              <a:rPr lang="ru-RU" sz="1000" dirty="0" smtClean="0">
                <a:latin typeface="Calibri" pitchFamily="34" charset="0"/>
              </a:rPr>
              <a:t>http://act-r.psy.cmu.ed</a:t>
            </a:r>
            <a:endParaRPr lang="ru-RU" sz="10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9792" y="611485"/>
            <a:ext cx="9289032" cy="6073779"/>
          </a:xfrm>
          <a:prstGeom prst="rect">
            <a:avLst/>
          </a:prstGeom>
          <a:noFill/>
        </p:spPr>
        <p:txBody>
          <a:bodyPr wrap="square" rtlCol="0">
            <a:spAutoFit/>
          </a:bodyPr>
          <a:lstStyle/>
          <a:p>
            <a:endParaRPr lang="ru-RU" sz="800" dirty="0" smtClean="0"/>
          </a:p>
          <a:p>
            <a:r>
              <a:rPr lang="ru-RU" sz="1400" b="1" dirty="0" smtClean="0">
                <a:solidFill>
                  <a:srgbClr val="790000"/>
                </a:solidFill>
                <a:latin typeface="Calibri" pitchFamily="34" charset="0"/>
                <a:cs typeface="Arial" pitchFamily="34" charset="0"/>
              </a:rPr>
              <a:t>ТЕОРИЯ ОБРАБОТКИ ИНФОРМАЦИИ (</a:t>
            </a:r>
            <a:r>
              <a:rPr lang="ru-RU" sz="1400" b="1" dirty="0" err="1" smtClean="0">
                <a:solidFill>
                  <a:srgbClr val="790000"/>
                </a:solidFill>
                <a:latin typeface="Calibri" pitchFamily="34" charset="0"/>
                <a:cs typeface="Arial" pitchFamily="34" charset="0"/>
              </a:rPr>
              <a:t>Information</a:t>
            </a:r>
            <a:r>
              <a:rPr lang="ru-RU" sz="1400" b="1" dirty="0" smtClean="0">
                <a:solidFill>
                  <a:srgbClr val="790000"/>
                </a:solidFill>
                <a:latin typeface="Calibri" pitchFamily="34" charset="0"/>
                <a:cs typeface="Arial" pitchFamily="34" charset="0"/>
              </a:rPr>
              <a:t> </a:t>
            </a:r>
            <a:r>
              <a:rPr lang="ru-RU" sz="1400" b="1" dirty="0" err="1" smtClean="0">
                <a:solidFill>
                  <a:srgbClr val="790000"/>
                </a:solidFill>
                <a:latin typeface="Calibri" pitchFamily="34" charset="0"/>
                <a:cs typeface="Arial" pitchFamily="34" charset="0"/>
              </a:rPr>
              <a:t>Processing</a:t>
            </a:r>
            <a:r>
              <a:rPr lang="ru-RU" sz="1400" b="1" dirty="0" smtClean="0">
                <a:solidFill>
                  <a:srgbClr val="790000"/>
                </a:solidFill>
                <a:latin typeface="Calibri" pitchFamily="34" charset="0"/>
                <a:cs typeface="Arial" pitchFamily="34" charset="0"/>
              </a:rPr>
              <a:t> </a:t>
            </a:r>
            <a:r>
              <a:rPr lang="ru-RU" sz="1400" b="1" dirty="0" err="1" smtClean="0">
                <a:solidFill>
                  <a:srgbClr val="790000"/>
                </a:solidFill>
                <a:latin typeface="Calibri" pitchFamily="34" charset="0"/>
                <a:cs typeface="Arial" pitchFamily="34" charset="0"/>
              </a:rPr>
              <a:t>Theory</a:t>
            </a:r>
            <a:r>
              <a:rPr lang="ru-RU" sz="1400" b="1" dirty="0" smtClean="0">
                <a:solidFill>
                  <a:srgbClr val="790000"/>
                </a:solidFill>
                <a:latin typeface="Calibri" pitchFamily="34" charset="0"/>
                <a:cs typeface="Arial" pitchFamily="34" charset="0"/>
              </a:rPr>
              <a:t>, G. </a:t>
            </a:r>
            <a:r>
              <a:rPr lang="ru-RU" sz="1400" b="1" dirty="0" err="1" smtClean="0">
                <a:solidFill>
                  <a:srgbClr val="790000"/>
                </a:solidFill>
                <a:latin typeface="Calibri" pitchFamily="34" charset="0"/>
                <a:cs typeface="Arial" pitchFamily="34" charset="0"/>
              </a:rPr>
              <a:t>Miller</a:t>
            </a:r>
            <a:r>
              <a:rPr lang="ru-RU" sz="1400" b="1" dirty="0" smtClean="0">
                <a:solidFill>
                  <a:srgbClr val="790000"/>
                </a:solidFill>
                <a:latin typeface="Calibri" pitchFamily="34" charset="0"/>
                <a:cs typeface="Arial" pitchFamily="34" charset="0"/>
              </a:rPr>
              <a:t>)</a:t>
            </a:r>
          </a:p>
          <a:p>
            <a:endParaRPr lang="ru-RU" sz="1200" dirty="0" smtClean="0">
              <a:latin typeface="Calibri" pitchFamily="34" charset="0"/>
            </a:endParaRPr>
          </a:p>
          <a:p>
            <a:r>
              <a:rPr lang="ru-RU" sz="1200" dirty="0" err="1" smtClean="0">
                <a:latin typeface="Calibri" pitchFamily="34" charset="0"/>
              </a:rPr>
              <a:t>George</a:t>
            </a:r>
            <a:r>
              <a:rPr lang="ru-RU" sz="1200" dirty="0" smtClean="0">
                <a:latin typeface="Calibri" pitchFamily="34" charset="0"/>
              </a:rPr>
              <a:t> A. </a:t>
            </a:r>
            <a:r>
              <a:rPr lang="ru-RU" sz="1200" dirty="0" err="1" smtClean="0">
                <a:latin typeface="Calibri" pitchFamily="34" charset="0"/>
              </a:rPr>
              <a:t>Miller</a:t>
            </a:r>
            <a:r>
              <a:rPr lang="ru-RU" sz="1200" dirty="0" smtClean="0">
                <a:latin typeface="Calibri" pitchFamily="34" charset="0"/>
              </a:rPr>
              <a:t> выдвинул две теоретические идеи, которые являются фундаментальными в когнитивной психологии и вопросах обработки информации.</a:t>
            </a:r>
          </a:p>
          <a:p>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Первое понятие — </a:t>
            </a:r>
            <a:r>
              <a:rPr lang="ru-RU" sz="1200" dirty="0" smtClean="0">
                <a:solidFill>
                  <a:srgbClr val="C00000"/>
                </a:solidFill>
                <a:latin typeface="Calibri" pitchFamily="34" charset="0"/>
              </a:rPr>
              <a:t>“</a:t>
            </a:r>
            <a:r>
              <a:rPr lang="ru-RU" sz="1200" dirty="0" err="1" smtClean="0">
                <a:solidFill>
                  <a:srgbClr val="C00000"/>
                </a:solidFill>
                <a:latin typeface="Calibri" pitchFamily="34" charset="0"/>
              </a:rPr>
              <a:t>chunking</a:t>
            </a:r>
            <a:r>
              <a:rPr lang="ru-RU" sz="1200" dirty="0" smtClean="0">
                <a:solidFill>
                  <a:srgbClr val="C00000"/>
                </a:solidFill>
                <a:latin typeface="Calibri" pitchFamily="34" charset="0"/>
              </a:rPr>
              <a:t>” </a:t>
            </a:r>
            <a:r>
              <a:rPr lang="ru-RU" sz="1200" dirty="0" smtClean="0">
                <a:latin typeface="Calibri" pitchFamily="34" charset="0"/>
              </a:rPr>
              <a:t>и </a:t>
            </a:r>
            <a:r>
              <a:rPr lang="ru-RU" sz="1200" dirty="0" smtClean="0">
                <a:solidFill>
                  <a:srgbClr val="C00000"/>
                </a:solidFill>
                <a:latin typeface="Calibri" pitchFamily="34" charset="0"/>
              </a:rPr>
              <a:t>возможности кратковременной памяти</a:t>
            </a:r>
            <a:r>
              <a:rPr lang="ru-RU" sz="1200" dirty="0" smtClean="0">
                <a:latin typeface="Calibri" pitchFamily="34" charset="0"/>
              </a:rPr>
              <a:t>. </a:t>
            </a:r>
            <a:r>
              <a:rPr lang="ru-RU" sz="1200" dirty="0" err="1" smtClean="0">
                <a:latin typeface="Calibri" pitchFamily="34" charset="0"/>
              </a:rPr>
              <a:t>Miller</a:t>
            </a:r>
            <a:r>
              <a:rPr lang="ru-RU" sz="1200" dirty="0" smtClean="0">
                <a:latin typeface="Calibri" pitchFamily="34" charset="0"/>
              </a:rPr>
              <a:t> (1956) выдвинул идею о том, что кратковременная память может удержать лишь 5-9 объектов (7 плюс-минус 2). Эти объекты могут быть числами, словами, шахматными позициями, человеческими лицами. Понятие “</a:t>
            </a:r>
            <a:r>
              <a:rPr lang="ru-RU" sz="1200" dirty="0" err="1" smtClean="0">
                <a:latin typeface="Calibri" pitchFamily="34" charset="0"/>
              </a:rPr>
              <a:t>chunking</a:t>
            </a:r>
            <a:r>
              <a:rPr lang="ru-RU" sz="1200" dirty="0" smtClean="0">
                <a:latin typeface="Calibri" pitchFamily="34" charset="0"/>
              </a:rPr>
              <a:t>” и идея об ограниченных возможностях кратковременной памяти стали основными элементами всех последующих теорий о памяти.</a:t>
            </a:r>
          </a:p>
          <a:p>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Следующее понятие, предложенное </a:t>
            </a:r>
            <a:r>
              <a:rPr lang="ru-RU" sz="1200" dirty="0" err="1" smtClean="0">
                <a:latin typeface="Calibri" pitchFamily="34" charset="0"/>
              </a:rPr>
              <a:t>Miller</a:t>
            </a:r>
            <a:r>
              <a:rPr lang="ru-RU" sz="1200" dirty="0" smtClean="0">
                <a:latin typeface="Calibri" pitchFamily="34" charset="0"/>
              </a:rPr>
              <a:t>, </a:t>
            </a:r>
            <a:r>
              <a:rPr lang="ru-RU" sz="1200" dirty="0" err="1" smtClean="0">
                <a:latin typeface="Calibri" pitchFamily="34" charset="0"/>
              </a:rPr>
              <a:t>Galanter</a:t>
            </a:r>
            <a:r>
              <a:rPr lang="ru-RU" sz="1200" dirty="0" smtClean="0">
                <a:latin typeface="Calibri" pitchFamily="34" charset="0"/>
              </a:rPr>
              <a:t> &amp; </a:t>
            </a:r>
            <a:r>
              <a:rPr lang="ru-RU" sz="1200" dirty="0" err="1" smtClean="0">
                <a:latin typeface="Calibri" pitchFamily="34" charset="0"/>
              </a:rPr>
              <a:t>Pribram</a:t>
            </a:r>
            <a:r>
              <a:rPr lang="ru-RU" sz="1200" dirty="0" smtClean="0">
                <a:latin typeface="Calibri" pitchFamily="34" charset="0"/>
              </a:rPr>
              <a:t> (1960) — </a:t>
            </a:r>
            <a:r>
              <a:rPr lang="ru-RU" sz="1200" dirty="0" smtClean="0">
                <a:solidFill>
                  <a:srgbClr val="C00000"/>
                </a:solidFill>
                <a:latin typeface="Calibri" pitchFamily="34" charset="0"/>
              </a:rPr>
              <a:t>TOTE (</a:t>
            </a:r>
            <a:r>
              <a:rPr lang="ru-RU" sz="1200" dirty="0" err="1" smtClean="0">
                <a:solidFill>
                  <a:srgbClr val="C00000"/>
                </a:solidFill>
                <a:latin typeface="Calibri" pitchFamily="34" charset="0"/>
              </a:rPr>
              <a:t>Test-Operate-Test-Exit</a:t>
            </a:r>
            <a:r>
              <a:rPr lang="ru-RU" sz="1200" dirty="0" smtClean="0">
                <a:solidFill>
                  <a:srgbClr val="C00000"/>
                </a:solidFill>
                <a:latin typeface="Calibri" pitchFamily="34" charset="0"/>
              </a:rPr>
              <a:t>). </a:t>
            </a:r>
            <a:r>
              <a:rPr lang="ru-RU" sz="1200" dirty="0" err="1" smtClean="0">
                <a:latin typeface="Calibri" pitchFamily="34" charset="0"/>
              </a:rPr>
              <a:t>Miller</a:t>
            </a:r>
            <a:r>
              <a:rPr lang="ru-RU" sz="1200" dirty="0" smtClean="0">
                <a:latin typeface="Calibri" pitchFamily="34" charset="0"/>
              </a:rPr>
              <a:t> также предложил сделать TOTE (взамен стимула и действия) основной единицей поведения. В рамках блока TOTE сначала выясняется, достигнута ли цель, и если нет, выполняются действия для ее достижения. Этот цикл проверки и исполнения повторяется до тех пор, пока цель не будет или достигнута, или оставлена. TOTE лежит в основе многих теорий решения задач (например, GPS).</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solidFill>
                  <a:srgbClr val="00B050"/>
                </a:solidFill>
                <a:latin typeface="Calibri" pitchFamily="34" charset="0"/>
              </a:rPr>
              <a:t>Применение:  </a:t>
            </a:r>
            <a:r>
              <a:rPr lang="ru-RU" sz="1200" dirty="0" smtClean="0">
                <a:solidFill>
                  <a:srgbClr val="00B050"/>
                </a:solidFill>
                <a:latin typeface="Calibri" pitchFamily="34" charset="0"/>
              </a:rPr>
              <a:t>Теория обработки информации стала общей теорией познания; явление “</a:t>
            </a:r>
            <a:r>
              <a:rPr lang="ru-RU" sz="1200" dirty="0" err="1" smtClean="0">
                <a:solidFill>
                  <a:srgbClr val="00B050"/>
                </a:solidFill>
                <a:latin typeface="Calibri" pitchFamily="34" charset="0"/>
              </a:rPr>
              <a:t>chunking</a:t>
            </a:r>
            <a:r>
              <a:rPr lang="ru-RU" sz="1200" dirty="0" smtClean="0">
                <a:solidFill>
                  <a:srgbClr val="00B050"/>
                </a:solidFill>
                <a:latin typeface="Calibri" pitchFamily="34" charset="0"/>
              </a:rPr>
              <a:t>” было протестировано на всех уровнях процесса познания.</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Пример:</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Простейший пример “</a:t>
            </a:r>
            <a:r>
              <a:rPr lang="ru-RU" sz="1200" dirty="0" err="1" smtClean="0">
                <a:latin typeface="Calibri" pitchFamily="34" charset="0"/>
              </a:rPr>
              <a:t>chunks</a:t>
            </a:r>
            <a:r>
              <a:rPr lang="ru-RU" sz="1200" dirty="0" smtClean="0">
                <a:latin typeface="Calibri" pitchFamily="34" charset="0"/>
              </a:rPr>
              <a:t>” — способность запоминать длинную последовательность двоичных чисел, поскольку они могут быть представлены в десятичной форме. Например, последовательность 10100 01001 11001 101 1010 можно представить как 20 9 25 5 10. Конечно, это поможет только тому, кто может преобразовать двоичные числа в десятичные.</a:t>
            </a:r>
            <a:br>
              <a:rPr lang="ru-RU" sz="1200" dirty="0" smtClean="0">
                <a:latin typeface="Calibri" pitchFamily="34" charset="0"/>
              </a:rPr>
            </a:br>
            <a:r>
              <a:rPr lang="ru-RU" sz="1200" dirty="0" smtClean="0">
                <a:latin typeface="Calibri" pitchFamily="34" charset="0"/>
              </a:rPr>
              <a:t> Классический пример TOTE — забивание гвоздя. По ходу работы устанавливают, полностью ли он забит. Если гвоздь выступает над поверхностью, проверяют, поднят ли молоток (если это не выполнено, его поднимают) и наносят удар по гвоздю.</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1. Кратковременная память ограничивается семью единицами информации.</a:t>
            </a:r>
            <a:br>
              <a:rPr lang="ru-RU" sz="1200" dirty="0" smtClean="0">
                <a:latin typeface="Calibri" pitchFamily="34" charset="0"/>
              </a:rPr>
            </a:br>
            <a:r>
              <a:rPr lang="ru-RU" sz="1200" dirty="0" smtClean="0">
                <a:latin typeface="Calibri" pitchFamily="34" charset="0"/>
              </a:rPr>
              <a:t>    2. Планирование (согласно TOTE) является основным процессом в познании.</a:t>
            </a:r>
            <a:br>
              <a:rPr lang="ru-RU" sz="1200" dirty="0" smtClean="0">
                <a:latin typeface="Calibri" pitchFamily="34" charset="0"/>
              </a:rPr>
            </a:br>
            <a:r>
              <a:rPr lang="ru-RU" sz="1200" dirty="0" smtClean="0">
                <a:latin typeface="Calibri" pitchFamily="34" charset="0"/>
              </a:rPr>
              <a:t>    3. Поведение имеет иерархическую структуру (например, </a:t>
            </a:r>
            <a:r>
              <a:rPr lang="ru-RU" sz="1200" dirty="0" err="1" smtClean="0">
                <a:latin typeface="Calibri" pitchFamily="34" charset="0"/>
              </a:rPr>
              <a:t>chunks</a:t>
            </a:r>
            <a:r>
              <a:rPr lang="ru-RU" sz="1200" dirty="0" smtClean="0">
                <a:latin typeface="Calibri" pitchFamily="34" charset="0"/>
              </a:rPr>
              <a:t>, блоки TOTE).</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Miller</a:t>
            </a:r>
            <a:r>
              <a:rPr lang="ru-RU" sz="1200" dirty="0" smtClean="0">
                <a:latin typeface="Calibri" pitchFamily="34" charset="0"/>
              </a:rPr>
              <a:t>, G.A. (1956).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magical</a:t>
            </a:r>
            <a:r>
              <a:rPr lang="ru-RU" sz="1200" dirty="0" smtClean="0">
                <a:latin typeface="Calibri" pitchFamily="34" charset="0"/>
              </a:rPr>
              <a:t> </a:t>
            </a:r>
            <a:r>
              <a:rPr lang="ru-RU" sz="1200" dirty="0" err="1" smtClean="0">
                <a:latin typeface="Calibri" pitchFamily="34" charset="0"/>
              </a:rPr>
              <a:t>number</a:t>
            </a:r>
            <a:r>
              <a:rPr lang="ru-RU" sz="1200" dirty="0" smtClean="0">
                <a:latin typeface="Calibri" pitchFamily="34" charset="0"/>
              </a:rPr>
              <a:t> </a:t>
            </a:r>
            <a:r>
              <a:rPr lang="ru-RU" sz="1200" dirty="0" err="1" smtClean="0">
                <a:latin typeface="Calibri" pitchFamily="34" charset="0"/>
              </a:rPr>
              <a:t>seven</a:t>
            </a:r>
            <a:r>
              <a:rPr lang="ru-RU" sz="1200" dirty="0" smtClean="0">
                <a:latin typeface="Calibri" pitchFamily="34" charset="0"/>
              </a:rPr>
              <a:t>, </a:t>
            </a:r>
            <a:r>
              <a:rPr lang="ru-RU" sz="1200" dirty="0" err="1" smtClean="0">
                <a:latin typeface="Calibri" pitchFamily="34" charset="0"/>
              </a:rPr>
              <a:t>plus</a:t>
            </a:r>
            <a:r>
              <a:rPr lang="ru-RU" sz="1200" dirty="0" smtClean="0">
                <a:latin typeface="Calibri" pitchFamily="34" charset="0"/>
              </a:rPr>
              <a:t> </a:t>
            </a:r>
            <a:r>
              <a:rPr lang="ru-RU" sz="1200" dirty="0" err="1" smtClean="0">
                <a:latin typeface="Calibri" pitchFamily="34" charset="0"/>
              </a:rPr>
              <a:t>or</a:t>
            </a:r>
            <a:r>
              <a:rPr lang="ru-RU" sz="1200" dirty="0" smtClean="0">
                <a:latin typeface="Calibri" pitchFamily="34" charset="0"/>
              </a:rPr>
              <a:t> </a:t>
            </a:r>
            <a:r>
              <a:rPr lang="ru-RU" sz="1200" dirty="0" err="1" smtClean="0">
                <a:latin typeface="Calibri" pitchFamily="34" charset="0"/>
              </a:rPr>
              <a:t>minus</a:t>
            </a:r>
            <a:r>
              <a:rPr lang="ru-RU" sz="1200" dirty="0" smtClean="0">
                <a:latin typeface="Calibri" pitchFamily="34" charset="0"/>
              </a:rPr>
              <a:t> </a:t>
            </a:r>
            <a:r>
              <a:rPr lang="ru-RU" sz="1200" dirty="0" err="1" smtClean="0">
                <a:latin typeface="Calibri" pitchFamily="34" charset="0"/>
              </a:rPr>
              <a:t>two</a:t>
            </a:r>
            <a:r>
              <a:rPr lang="ru-RU" sz="1200" dirty="0" smtClean="0">
                <a:latin typeface="Calibri" pitchFamily="34" charset="0"/>
              </a:rPr>
              <a:t>: </a:t>
            </a:r>
            <a:r>
              <a:rPr lang="ru-RU" sz="1200" dirty="0" err="1" smtClean="0">
                <a:latin typeface="Calibri" pitchFamily="34" charset="0"/>
              </a:rPr>
              <a:t>Some</a:t>
            </a:r>
            <a:r>
              <a:rPr lang="ru-RU" sz="1200" dirty="0" smtClean="0">
                <a:latin typeface="Calibri" pitchFamily="34" charset="0"/>
              </a:rPr>
              <a:t> </a:t>
            </a:r>
            <a:r>
              <a:rPr lang="ru-RU" sz="1200" dirty="0" err="1" smtClean="0">
                <a:latin typeface="Calibri" pitchFamily="34" charset="0"/>
              </a:rPr>
              <a:t>limits</a:t>
            </a:r>
            <a:r>
              <a:rPr lang="ru-RU" sz="1200" dirty="0" smtClean="0">
                <a:latin typeface="Calibri" pitchFamily="34" charset="0"/>
              </a:rPr>
              <a:t> </a:t>
            </a:r>
            <a:r>
              <a:rPr lang="ru-RU" sz="1200" dirty="0" err="1" smtClean="0">
                <a:latin typeface="Calibri" pitchFamily="34" charset="0"/>
              </a:rPr>
              <a:t>on</a:t>
            </a:r>
            <a:r>
              <a:rPr lang="ru-RU" sz="1200" dirty="0" smtClean="0">
                <a:latin typeface="Calibri" pitchFamily="34" charset="0"/>
              </a:rPr>
              <a:t> </a:t>
            </a:r>
            <a:r>
              <a:rPr lang="ru-RU" sz="1200" dirty="0" err="1" smtClean="0">
                <a:latin typeface="Calibri" pitchFamily="34" charset="0"/>
              </a:rPr>
              <a:t>our</a:t>
            </a:r>
            <a:r>
              <a:rPr lang="ru-RU" sz="1200" dirty="0" smtClean="0">
                <a:latin typeface="Calibri" pitchFamily="34" charset="0"/>
              </a:rPr>
              <a:t> </a:t>
            </a:r>
            <a:r>
              <a:rPr lang="ru-RU" sz="1200" dirty="0" err="1" smtClean="0">
                <a:latin typeface="Calibri" pitchFamily="34" charset="0"/>
              </a:rPr>
              <a:t>capacity</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processing</a:t>
            </a:r>
            <a:r>
              <a:rPr lang="ru-RU" sz="1200" dirty="0" smtClean="0">
                <a:latin typeface="Calibri" pitchFamily="34" charset="0"/>
              </a:rPr>
              <a:t> </a:t>
            </a:r>
            <a:r>
              <a:rPr lang="ru-RU" sz="1200" dirty="0" err="1" smtClean="0">
                <a:latin typeface="Calibri" pitchFamily="34" charset="0"/>
              </a:rPr>
              <a:t>information</a:t>
            </a:r>
            <a:r>
              <a:rPr lang="ru-RU" sz="1200" dirty="0" smtClean="0">
                <a:latin typeface="Calibri" pitchFamily="34" charset="0"/>
              </a:rPr>
              <a:t>. </a:t>
            </a:r>
            <a:r>
              <a:rPr lang="ru-RU" sz="1200" dirty="0" err="1" smtClean="0">
                <a:latin typeface="Calibri" pitchFamily="34" charset="0"/>
              </a:rPr>
              <a:t>Psychological</a:t>
            </a:r>
            <a:r>
              <a:rPr lang="ru-RU" sz="1200" dirty="0" smtClean="0">
                <a:latin typeface="Calibri" pitchFamily="34" charset="0"/>
              </a:rPr>
              <a:t> </a:t>
            </a:r>
            <a:r>
              <a:rPr lang="ru-RU" sz="1200" dirty="0" err="1" smtClean="0">
                <a:latin typeface="Calibri" pitchFamily="34" charset="0"/>
              </a:rPr>
              <a:t>Review</a:t>
            </a:r>
            <a:r>
              <a:rPr lang="ru-RU" sz="1200" dirty="0" smtClean="0">
                <a:latin typeface="Calibri" pitchFamily="34" charset="0"/>
              </a:rPr>
              <a:t>, 63, 81-97.</a:t>
            </a:r>
            <a:br>
              <a:rPr lang="ru-RU" sz="1200" dirty="0" smtClean="0">
                <a:latin typeface="Calibri" pitchFamily="34" charset="0"/>
              </a:rPr>
            </a:br>
            <a:r>
              <a:rPr lang="ru-RU" sz="1200" dirty="0" err="1" smtClean="0">
                <a:latin typeface="Calibri" pitchFamily="34" charset="0"/>
              </a:rPr>
              <a:t>Miller</a:t>
            </a:r>
            <a:r>
              <a:rPr lang="ru-RU" sz="1200" dirty="0" smtClean="0">
                <a:latin typeface="Calibri" pitchFamily="34" charset="0"/>
              </a:rPr>
              <a:t>, G.A., </a:t>
            </a:r>
            <a:r>
              <a:rPr lang="ru-RU" sz="1200" dirty="0" err="1" smtClean="0">
                <a:latin typeface="Calibri" pitchFamily="34" charset="0"/>
              </a:rPr>
              <a:t>Galanter</a:t>
            </a:r>
            <a:r>
              <a:rPr lang="ru-RU" sz="1200" dirty="0" smtClean="0">
                <a:latin typeface="Calibri" pitchFamily="34" charset="0"/>
              </a:rPr>
              <a:t>, E., &amp; </a:t>
            </a:r>
            <a:r>
              <a:rPr lang="ru-RU" sz="1200" dirty="0" err="1" smtClean="0">
                <a:latin typeface="Calibri" pitchFamily="34" charset="0"/>
              </a:rPr>
              <a:t>Pribram</a:t>
            </a:r>
            <a:r>
              <a:rPr lang="ru-RU" sz="1200" dirty="0" smtClean="0">
                <a:latin typeface="Calibri" pitchFamily="34" charset="0"/>
              </a:rPr>
              <a:t>, K.H. (1960). </a:t>
            </a:r>
            <a:r>
              <a:rPr lang="ru-RU" sz="1200" dirty="0" err="1" smtClean="0">
                <a:latin typeface="Calibri" pitchFamily="34" charset="0"/>
              </a:rPr>
              <a:t>Plans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Structure</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Behavior</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a:t>
            </a:r>
            <a:r>
              <a:rPr lang="ru-RU" sz="1200" dirty="0" smtClean="0">
                <a:latin typeface="Calibri" pitchFamily="34" charset="0"/>
              </a:rPr>
              <a:t>: </a:t>
            </a:r>
            <a:r>
              <a:rPr lang="ru-RU" sz="1200" dirty="0" err="1" smtClean="0">
                <a:latin typeface="Calibri" pitchFamily="34" charset="0"/>
              </a:rPr>
              <a:t>Holt</a:t>
            </a:r>
            <a:r>
              <a:rPr lang="ru-RU" sz="1200" dirty="0" smtClean="0">
                <a:latin typeface="Calibri" pitchFamily="34" charset="0"/>
              </a:rPr>
              <a:t>, </a:t>
            </a:r>
            <a:r>
              <a:rPr lang="ru-RU" sz="1200" dirty="0" err="1" smtClean="0">
                <a:latin typeface="Calibri" pitchFamily="34" charset="0"/>
              </a:rPr>
              <a:t>Rinehart</a:t>
            </a:r>
            <a:r>
              <a:rPr lang="ru-RU" sz="1200" dirty="0" smtClean="0">
                <a:latin typeface="Calibri" pitchFamily="34" charset="0"/>
              </a:rPr>
              <a:t> &amp; </a:t>
            </a:r>
            <a:r>
              <a:rPr lang="ru-RU" sz="1200" dirty="0" err="1" smtClean="0">
                <a:latin typeface="Calibri" pitchFamily="34" charset="0"/>
              </a:rPr>
              <a:t>Winst</a:t>
            </a:r>
            <a:endParaRPr lang="ru-RU" sz="1200" dirty="0">
              <a:latin typeface="Calibri" pitchFamily="34" charset="0"/>
            </a:endParaRPr>
          </a:p>
        </p:txBody>
      </p:sp>
      <p:sp>
        <p:nvSpPr>
          <p:cNvPr id="7" name="TextBox 6"/>
          <p:cNvSpPr txBox="1"/>
          <p:nvPr/>
        </p:nvSpPr>
        <p:spPr>
          <a:xfrm>
            <a:off x="503808" y="7020197"/>
            <a:ext cx="6120680" cy="235449"/>
          </a:xfrm>
          <a:prstGeom prst="rect">
            <a:avLst/>
          </a:prstGeom>
          <a:noFill/>
        </p:spPr>
        <p:txBody>
          <a:bodyPr wrap="square" rtlCol="0">
            <a:spAutoFit/>
          </a:bodyPr>
          <a:lstStyle/>
          <a:p>
            <a:r>
              <a:rPr lang="en-US" sz="1000" dirty="0" smtClean="0">
                <a:latin typeface="Calibri" pitchFamily="34" charset="0"/>
              </a:rPr>
              <a:t>http://www.instructionaldesign.org/theories/information-processing.html</a:t>
            </a:r>
            <a:endParaRPr lang="ru-RU" sz="1000" dirty="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59792" y="611485"/>
            <a:ext cx="9505056" cy="6617453"/>
          </a:xfrm>
          <a:prstGeom prst="rect">
            <a:avLst/>
          </a:prstGeom>
          <a:noFill/>
        </p:spPr>
        <p:txBody>
          <a:bodyPr wrap="square" rtlCol="0">
            <a:spAutoFit/>
          </a:bodyPr>
          <a:lstStyle/>
          <a:p>
            <a:pPr lvl="0"/>
            <a:r>
              <a:rPr lang="ru-RU" sz="1400" b="1" dirty="0" smtClean="0">
                <a:solidFill>
                  <a:srgbClr val="790000"/>
                </a:solidFill>
                <a:latin typeface="Calibri" pitchFamily="34" charset="0"/>
                <a:cs typeface="Arial" pitchFamily="34" charset="0"/>
              </a:rPr>
              <a:t>“ЯКОРНАЯ” ТЕХНОЛОГИЯ (</a:t>
            </a:r>
            <a:r>
              <a:rPr lang="ru-RU" sz="1400" b="1" dirty="0" err="1" smtClean="0">
                <a:solidFill>
                  <a:srgbClr val="790000"/>
                </a:solidFill>
                <a:latin typeface="Calibri" pitchFamily="34" charset="0"/>
                <a:cs typeface="Arial" pitchFamily="34" charset="0"/>
              </a:rPr>
              <a:t>Anchored</a:t>
            </a:r>
            <a:r>
              <a:rPr lang="ru-RU" sz="1400" b="1" dirty="0" smtClean="0">
                <a:solidFill>
                  <a:srgbClr val="790000"/>
                </a:solidFill>
                <a:latin typeface="Calibri" pitchFamily="34" charset="0"/>
                <a:cs typeface="Arial" pitchFamily="34" charset="0"/>
              </a:rPr>
              <a:t> </a:t>
            </a:r>
            <a:r>
              <a:rPr lang="ru-RU" sz="1400" b="1" dirty="0" err="1" smtClean="0">
                <a:solidFill>
                  <a:srgbClr val="790000"/>
                </a:solidFill>
                <a:latin typeface="Calibri" pitchFamily="34" charset="0"/>
                <a:cs typeface="Arial" pitchFamily="34" charset="0"/>
              </a:rPr>
              <a:t>Instruction</a:t>
            </a:r>
            <a:r>
              <a:rPr lang="ru-RU" sz="1400" b="1" dirty="0" smtClean="0">
                <a:solidFill>
                  <a:srgbClr val="790000"/>
                </a:solidFill>
                <a:latin typeface="Calibri" pitchFamily="34" charset="0"/>
                <a:cs typeface="Arial" pitchFamily="34" charset="0"/>
              </a:rPr>
              <a:t>) (</a:t>
            </a:r>
            <a:r>
              <a:rPr lang="ru-RU" sz="1400" b="1" dirty="0" err="1" smtClean="0">
                <a:solidFill>
                  <a:srgbClr val="790000"/>
                </a:solidFill>
                <a:latin typeface="Calibri" pitchFamily="34" charset="0"/>
                <a:cs typeface="Arial" pitchFamily="34" charset="0"/>
              </a:rPr>
              <a:t>John</a:t>
            </a:r>
            <a:r>
              <a:rPr lang="ru-RU" sz="1400" b="1" dirty="0" smtClean="0">
                <a:solidFill>
                  <a:srgbClr val="790000"/>
                </a:solidFill>
                <a:latin typeface="Calibri" pitchFamily="34" charset="0"/>
                <a:cs typeface="Arial" pitchFamily="34" charset="0"/>
              </a:rPr>
              <a:t> </a:t>
            </a:r>
            <a:r>
              <a:rPr lang="ru-RU" sz="1400" b="1" dirty="0" err="1" smtClean="0">
                <a:solidFill>
                  <a:srgbClr val="790000"/>
                </a:solidFill>
                <a:latin typeface="Calibri" pitchFamily="34" charset="0"/>
                <a:cs typeface="Arial" pitchFamily="34" charset="0"/>
              </a:rPr>
              <a:t>Bransford</a:t>
            </a:r>
            <a:r>
              <a:rPr lang="ru-RU" sz="1400" b="1" dirty="0" smtClean="0">
                <a:solidFill>
                  <a:srgbClr val="790000"/>
                </a:solidFill>
                <a:latin typeface="Calibri" pitchFamily="34" charset="0"/>
                <a:cs typeface="Arial" pitchFamily="34" charset="0"/>
              </a:rPr>
              <a:t> &amp; </a:t>
            </a:r>
            <a:r>
              <a:rPr lang="ru-RU" sz="1400" b="1" dirty="0" err="1" smtClean="0">
                <a:solidFill>
                  <a:srgbClr val="790000"/>
                </a:solidFill>
                <a:latin typeface="Calibri" pitchFamily="34" charset="0"/>
                <a:cs typeface="Arial" pitchFamily="34" charset="0"/>
              </a:rPr>
              <a:t>the</a:t>
            </a:r>
            <a:r>
              <a:rPr lang="ru-RU" sz="1400" b="1" dirty="0" smtClean="0">
                <a:solidFill>
                  <a:srgbClr val="790000"/>
                </a:solidFill>
                <a:latin typeface="Calibri" pitchFamily="34" charset="0"/>
                <a:cs typeface="Arial" pitchFamily="34" charset="0"/>
              </a:rPr>
              <a:t> CTGV)</a:t>
            </a:r>
          </a:p>
          <a:p>
            <a:endParaRPr lang="ru-RU" sz="1200" dirty="0" smtClean="0">
              <a:latin typeface="Calibri" pitchFamily="34" charset="0"/>
            </a:endParaRPr>
          </a:p>
          <a:p>
            <a:r>
              <a:rPr lang="ru-RU" sz="1200" b="1" dirty="0" smtClean="0">
                <a:latin typeface="Calibri" pitchFamily="34" charset="0"/>
              </a:rPr>
              <a:t>«Якорная» технология </a:t>
            </a:r>
            <a:r>
              <a:rPr lang="ru-RU" sz="1200" dirty="0" smtClean="0">
                <a:latin typeface="Calibri" pitchFamily="34" charset="0"/>
              </a:rPr>
              <a:t>— это основная парадигма технологически ориентированного обучения, которая была разработана </a:t>
            </a:r>
            <a:r>
              <a:rPr lang="ru-RU" sz="1200" dirty="0" err="1" smtClean="0">
                <a:solidFill>
                  <a:srgbClr val="C00000"/>
                </a:solidFill>
                <a:latin typeface="Calibri" pitchFamily="34" charset="0"/>
              </a:rPr>
              <a:t>Cognition&amp;Technology</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Group</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at</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Vanderb</a:t>
            </a:r>
            <a:r>
              <a:rPr lang="ru-RU" sz="1200" dirty="0" smtClean="0">
                <a:solidFill>
                  <a:srgbClr val="C00000"/>
                </a:solidFill>
                <a:latin typeface="Calibri" pitchFamily="34" charset="0"/>
              </a:rPr>
              <a:t> (CTGV</a:t>
            </a:r>
            <a:r>
              <a:rPr lang="ru-RU" sz="1200" dirty="0" smtClean="0">
                <a:latin typeface="Calibri" pitchFamily="34" charset="0"/>
              </a:rPr>
              <a:t>) под руководством </a:t>
            </a:r>
            <a:r>
              <a:rPr lang="ru-RU" sz="1200" dirty="0" err="1" smtClean="0">
                <a:latin typeface="Calibri" pitchFamily="34" charset="0"/>
              </a:rPr>
              <a:t>John</a:t>
            </a:r>
            <a:r>
              <a:rPr lang="ru-RU" sz="1200" dirty="0" smtClean="0">
                <a:latin typeface="Calibri" pitchFamily="34" charset="0"/>
              </a:rPr>
              <a:t> </a:t>
            </a:r>
            <a:r>
              <a:rPr lang="ru-RU" sz="1200" dirty="0" err="1" smtClean="0">
                <a:latin typeface="Calibri" pitchFamily="34" charset="0"/>
              </a:rPr>
              <a:t>Bransford</a:t>
            </a:r>
            <a:r>
              <a:rPr lang="ru-RU" sz="1200" dirty="0" smtClean="0">
                <a:latin typeface="Calibri" pitchFamily="34" charset="0"/>
              </a:rPr>
              <a:t>. В развитие данной теории внесли вклад многие исследователи, но </a:t>
            </a:r>
            <a:r>
              <a:rPr lang="ru-RU" sz="1200" dirty="0" err="1" smtClean="0">
                <a:latin typeface="Calibri" pitchFamily="34" charset="0"/>
              </a:rPr>
              <a:t>Bransford</a:t>
            </a:r>
            <a:r>
              <a:rPr lang="ru-RU" sz="1200" dirty="0" smtClean="0">
                <a:latin typeface="Calibri" pitchFamily="34" charset="0"/>
              </a:rPr>
              <a:t> считается ее основным создателем.</a:t>
            </a:r>
            <a:br>
              <a:rPr lang="ru-RU" sz="1200" dirty="0" smtClean="0">
                <a:latin typeface="Calibri" pitchFamily="34" charset="0"/>
              </a:rPr>
            </a:br>
            <a:endParaRPr lang="ru-RU" sz="1200" dirty="0" smtClean="0">
              <a:latin typeface="Calibri" pitchFamily="34" charset="0"/>
            </a:endParaRPr>
          </a:p>
          <a:p>
            <a:r>
              <a:rPr lang="ru-RU" sz="1200" b="1" dirty="0" smtClean="0">
                <a:latin typeface="Calibri" pitchFamily="34" charset="0"/>
              </a:rPr>
              <a:t>Основная идея этой работы </a:t>
            </a:r>
            <a:r>
              <a:rPr lang="ru-RU" sz="1200" dirty="0" smtClean="0">
                <a:latin typeface="Calibri" pitchFamily="34" charset="0"/>
              </a:rPr>
              <a:t>— создание интерактивных инструментов, которые могли бы вдохновить студентов и учителей на то, чтобы ставить и решать сложные, реалистические задачи. Видеоматериалы служат как “якоря” (</a:t>
            </a:r>
            <a:r>
              <a:rPr lang="ru-RU" sz="1200" dirty="0" err="1" smtClean="0">
                <a:latin typeface="Calibri" pitchFamily="34" charset="0"/>
              </a:rPr>
              <a:t>макроконтекст</a:t>
            </a:r>
            <a:r>
              <a:rPr lang="ru-RU" sz="1200" dirty="0" smtClean="0">
                <a:latin typeface="Calibri" pitchFamily="34" charset="0"/>
              </a:rPr>
              <a:t>) для всего последующего обучения. Как сказано в CTGV (1993, с. 52): “Составление этих “якорей” заметно отличается от создания видеоматериалов, обычно используемых в образовании... Наша цель — придать им интересное, реалистическое содержание, которое подталкивало бы обучаемого к овладению знаниями. Наши “якоря” — скорее не лекции, а рассказы”. Использование технологии с интерактивными видеодисками позволяет легко просматривать весь объем содержимого.</a:t>
            </a:r>
            <a:br>
              <a:rPr lang="ru-RU" sz="1200" dirty="0" smtClean="0">
                <a:latin typeface="Calibri" pitchFamily="34" charset="0"/>
              </a:rPr>
            </a:br>
            <a:endParaRPr lang="ru-RU" sz="1200" dirty="0" smtClean="0">
              <a:latin typeface="Calibri" pitchFamily="34" charset="0"/>
            </a:endParaRPr>
          </a:p>
          <a:p>
            <a:r>
              <a:rPr lang="ru-RU" sz="1200" dirty="0" smtClean="0">
                <a:latin typeface="Calibri" pitchFamily="34" charset="0"/>
              </a:rPr>
              <a:t> “Якорная” технология тесно связана с разработкой </a:t>
            </a:r>
            <a:r>
              <a:rPr lang="ru-RU" sz="1200" dirty="0" err="1" smtClean="0">
                <a:solidFill>
                  <a:srgbClr val="C00000"/>
                </a:solidFill>
                <a:latin typeface="Calibri" pitchFamily="34" charset="0"/>
              </a:rPr>
              <a:t>situated</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learning</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framework</a:t>
            </a:r>
            <a:r>
              <a:rPr lang="ru-RU" sz="1200" dirty="0" smtClean="0">
                <a:solidFill>
                  <a:srgbClr val="C00000"/>
                </a:solidFill>
                <a:latin typeface="Calibri" pitchFamily="34" charset="0"/>
              </a:rPr>
              <a:t> </a:t>
            </a:r>
            <a:r>
              <a:rPr lang="ru-RU" sz="1200" dirty="0" smtClean="0">
                <a:latin typeface="Calibri" pitchFamily="34" charset="0"/>
              </a:rPr>
              <a:t>(CTGV, 1990, 1993), а также с </a:t>
            </a:r>
            <a:r>
              <a:rPr lang="ru-RU" sz="1200" dirty="0" smtClean="0">
                <a:solidFill>
                  <a:srgbClr val="C00000"/>
                </a:solidFill>
                <a:latin typeface="Calibri" pitchFamily="34" charset="0"/>
              </a:rPr>
              <a:t>теорией </a:t>
            </a:r>
            <a:r>
              <a:rPr lang="ru-RU" sz="1200" dirty="0" err="1" smtClean="0">
                <a:solidFill>
                  <a:srgbClr val="C00000"/>
                </a:solidFill>
                <a:latin typeface="Calibri" pitchFamily="34" charset="0"/>
              </a:rPr>
              <a:t>Cognitive</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Flexibility</a:t>
            </a:r>
            <a:r>
              <a:rPr lang="ru-RU" sz="1200" dirty="0" smtClean="0">
                <a:latin typeface="Calibri" pitchFamily="34" charset="0"/>
              </a:rPr>
              <a:t> в своем использовании технологически ориентированного обучения.</a:t>
            </a:r>
            <a:br>
              <a:rPr lang="ru-RU" sz="1200" dirty="0" smtClean="0">
                <a:latin typeface="Calibri" pitchFamily="34" charset="0"/>
              </a:rPr>
            </a:br>
            <a:r>
              <a:rPr lang="ru-RU" sz="1200" dirty="0" smtClean="0">
                <a:latin typeface="Calibri" pitchFamily="34" charset="0"/>
              </a:rPr>
              <a:t>    </a:t>
            </a:r>
            <a:br>
              <a:rPr lang="ru-RU" sz="1200" dirty="0" smtClean="0">
                <a:latin typeface="Calibri" pitchFamily="34" charset="0"/>
              </a:rPr>
            </a:br>
            <a:r>
              <a:rPr lang="ru-RU" sz="1200" dirty="0" smtClean="0">
                <a:solidFill>
                  <a:srgbClr val="00B050"/>
                </a:solidFill>
                <a:latin typeface="Calibri" pitchFamily="34" charset="0"/>
              </a:rPr>
              <a:t>Применение: основное применение “якорной” технологии — обучение чтению, изучению языков и математическим навыкам. В рамках CLGV разработана серия программ на интерактивных видеодисках под названием “</a:t>
            </a:r>
            <a:r>
              <a:rPr lang="ru-RU" sz="1200" dirty="0" err="1" smtClean="0">
                <a:solidFill>
                  <a:srgbClr val="00B050"/>
                </a:solidFill>
                <a:latin typeface="Calibri" pitchFamily="34" charset="0"/>
              </a:rPr>
              <a:t>Jasper</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Woodbury</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Problem</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Solving</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Series</a:t>
            </a:r>
            <a:r>
              <a:rPr lang="ru-RU" sz="1200" dirty="0" smtClean="0">
                <a:solidFill>
                  <a:srgbClr val="00B050"/>
                </a:solidFill>
                <a:latin typeface="Calibri" pitchFamily="34" charset="0"/>
              </a:rPr>
              <a:t>”. Эти программы имитируют приключения, в которых математические знания помогают в преодолении трудностей. Тем не менее, идея “якорной” технологии основана на общей модели решения задач. (</a:t>
            </a:r>
            <a:r>
              <a:rPr lang="ru-RU" sz="1200" dirty="0" err="1" smtClean="0">
                <a:solidFill>
                  <a:srgbClr val="00B050"/>
                </a:solidFill>
                <a:latin typeface="Calibri" pitchFamily="34" charset="0"/>
              </a:rPr>
              <a:t>Bransford</a:t>
            </a:r>
            <a:r>
              <a:rPr lang="ru-RU" sz="1200" dirty="0" smtClean="0">
                <a:solidFill>
                  <a:srgbClr val="00B050"/>
                </a:solidFill>
                <a:latin typeface="Calibri" pitchFamily="34" charset="0"/>
              </a:rPr>
              <a:t> &amp; </a:t>
            </a:r>
            <a:r>
              <a:rPr lang="ru-RU" sz="1200" dirty="0" err="1" smtClean="0">
                <a:solidFill>
                  <a:srgbClr val="00B050"/>
                </a:solidFill>
                <a:latin typeface="Calibri" pitchFamily="34" charset="0"/>
              </a:rPr>
              <a:t>Stein</a:t>
            </a:r>
            <a:r>
              <a:rPr lang="ru-RU" sz="1200" dirty="0" smtClean="0">
                <a:solidFill>
                  <a:srgbClr val="00B050"/>
                </a:solidFill>
                <a:latin typeface="Calibri" pitchFamily="34" charset="0"/>
              </a:rPr>
              <a:t>, 1993).</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Пример:</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Один из первых примеров использования “якорной” технологии — фильм “Юный Шерлок Холмс”. Студентам предлагается проанализировать фильм с точки зрения причинно-следственных связей, мотивов поступков и достоверности художественного оформления для того, чтобы проанализировать жизнь Англии викторианской эпохи.</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Учебная деятельность должна быть построена вокруг своего рода “якоря”, который должен представлять из себя некоторую ситуацию, типичную для изучаемой задачи.</a:t>
            </a:r>
            <a:br>
              <a:rPr lang="ru-RU" sz="1200" dirty="0" smtClean="0">
                <a:latin typeface="Calibri" pitchFamily="34" charset="0"/>
              </a:rPr>
            </a:br>
            <a:r>
              <a:rPr lang="ru-RU" sz="1200" dirty="0" smtClean="0">
                <a:latin typeface="Calibri" pitchFamily="34" charset="0"/>
              </a:rPr>
              <a:t>2. Материалы должны быть доступны для исследования учащимся (например, это могут быть интерактивные обучающие программы).</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Bransford</a:t>
            </a:r>
            <a:r>
              <a:rPr lang="ru-RU" sz="1200" dirty="0" smtClean="0">
                <a:latin typeface="Calibri" pitchFamily="34" charset="0"/>
              </a:rPr>
              <a:t>, J.D. </a:t>
            </a:r>
            <a:r>
              <a:rPr lang="ru-RU" sz="1200" dirty="0" err="1" smtClean="0">
                <a:latin typeface="Calibri" pitchFamily="34" charset="0"/>
              </a:rPr>
              <a:t>et</a:t>
            </a:r>
            <a:r>
              <a:rPr lang="ru-RU" sz="1200" dirty="0" smtClean="0">
                <a:latin typeface="Calibri" pitchFamily="34" charset="0"/>
              </a:rPr>
              <a:t> </a:t>
            </a:r>
            <a:r>
              <a:rPr lang="ru-RU" sz="1200" dirty="0" err="1" smtClean="0">
                <a:latin typeface="Calibri" pitchFamily="34" charset="0"/>
              </a:rPr>
              <a:t>al</a:t>
            </a:r>
            <a:r>
              <a:rPr lang="ru-RU" sz="1200" dirty="0" smtClean="0">
                <a:latin typeface="Calibri" pitchFamily="34" charset="0"/>
              </a:rPr>
              <a:t>. (1990). </a:t>
            </a:r>
            <a:r>
              <a:rPr lang="ru-RU" sz="1200" dirty="0" err="1" smtClean="0">
                <a:latin typeface="Calibri" pitchFamily="34" charset="0"/>
              </a:rPr>
              <a:t>Anchored</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Why</a:t>
            </a:r>
            <a:r>
              <a:rPr lang="ru-RU" sz="1200" dirty="0" smtClean="0">
                <a:latin typeface="Calibri" pitchFamily="34" charset="0"/>
              </a:rPr>
              <a:t> </a:t>
            </a:r>
            <a:r>
              <a:rPr lang="ru-RU" sz="1200" dirty="0" err="1" smtClean="0">
                <a:latin typeface="Calibri" pitchFamily="34" charset="0"/>
              </a:rPr>
              <a:t>we</a:t>
            </a:r>
            <a:r>
              <a:rPr lang="ru-RU" sz="1200" dirty="0" smtClean="0">
                <a:latin typeface="Calibri" pitchFamily="34" charset="0"/>
              </a:rPr>
              <a:t> </a:t>
            </a:r>
            <a:r>
              <a:rPr lang="ru-RU" sz="1200" dirty="0" err="1" smtClean="0">
                <a:latin typeface="Calibri" pitchFamily="34" charset="0"/>
              </a:rPr>
              <a:t>need</a:t>
            </a:r>
            <a:r>
              <a:rPr lang="ru-RU" sz="1200" dirty="0" smtClean="0">
                <a:latin typeface="Calibri" pitchFamily="34" charset="0"/>
              </a:rPr>
              <a:t> </a:t>
            </a:r>
            <a:r>
              <a:rPr lang="ru-RU" sz="1200" dirty="0" err="1" smtClean="0">
                <a:latin typeface="Calibri" pitchFamily="34" charset="0"/>
              </a:rPr>
              <a:t>it</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how</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can</a:t>
            </a:r>
            <a:r>
              <a:rPr lang="ru-RU" sz="1200" dirty="0" smtClean="0">
                <a:latin typeface="Calibri" pitchFamily="34" charset="0"/>
              </a:rPr>
              <a:t> </a:t>
            </a:r>
            <a:r>
              <a:rPr lang="ru-RU" sz="1200" dirty="0" err="1" smtClean="0">
                <a:latin typeface="Calibri" pitchFamily="34" charset="0"/>
              </a:rPr>
              <a:t>help</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D. </a:t>
            </a:r>
            <a:r>
              <a:rPr lang="ru-RU" sz="1200" dirty="0" err="1" smtClean="0">
                <a:latin typeface="Calibri" pitchFamily="34" charset="0"/>
              </a:rPr>
              <a:t>Nix</a:t>
            </a:r>
            <a:r>
              <a:rPr lang="ru-RU" sz="1200" dirty="0" smtClean="0">
                <a:latin typeface="Calibri" pitchFamily="34" charset="0"/>
              </a:rPr>
              <a:t> &amp; R. </a:t>
            </a:r>
            <a:r>
              <a:rPr lang="ru-RU" sz="1200" dirty="0" err="1" smtClean="0">
                <a:latin typeface="Calibri" pitchFamily="34" charset="0"/>
              </a:rPr>
              <a:t>Sprio</a:t>
            </a:r>
            <a:r>
              <a:rPr lang="ru-RU" sz="1200" dirty="0" smtClean="0">
                <a:latin typeface="Calibri" pitchFamily="34" charset="0"/>
              </a:rPr>
              <a:t> (</a:t>
            </a:r>
            <a:r>
              <a:rPr lang="ru-RU" sz="1200" dirty="0" err="1" smtClean="0">
                <a:latin typeface="Calibri" pitchFamily="34" charset="0"/>
              </a:rPr>
              <a:t>Eds</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education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multimedia</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Associates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Bransford</a:t>
            </a:r>
            <a:r>
              <a:rPr lang="ru-RU" sz="1200" dirty="0" smtClean="0">
                <a:latin typeface="Calibri" pitchFamily="34" charset="0"/>
              </a:rPr>
              <a:t>, J.D. &amp; </a:t>
            </a:r>
            <a:r>
              <a:rPr lang="ru-RU" sz="1200" dirty="0" err="1" smtClean="0">
                <a:latin typeface="Calibri" pitchFamily="34" charset="0"/>
              </a:rPr>
              <a:t>Stein</a:t>
            </a:r>
            <a:r>
              <a:rPr lang="ru-RU" sz="1200" dirty="0" smtClean="0">
                <a:latin typeface="Calibri" pitchFamily="34" charset="0"/>
              </a:rPr>
              <a:t>, B.S. (1993).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Ideal</a:t>
            </a:r>
            <a:r>
              <a:rPr lang="ru-RU" sz="1200" dirty="0" smtClean="0">
                <a:latin typeface="Calibri" pitchFamily="34" charset="0"/>
              </a:rPr>
              <a:t> </a:t>
            </a:r>
            <a:r>
              <a:rPr lang="ru-RU" sz="1200" dirty="0" err="1" smtClean="0">
                <a:latin typeface="Calibri" pitchFamily="34" charset="0"/>
              </a:rPr>
              <a:t>Problem</a:t>
            </a:r>
            <a:r>
              <a:rPr lang="ru-RU" sz="1200" dirty="0" smtClean="0">
                <a:latin typeface="Calibri" pitchFamily="34" charset="0"/>
              </a:rPr>
              <a:t> </a:t>
            </a:r>
            <a:r>
              <a:rPr lang="ru-RU" sz="1200" dirty="0" err="1" smtClean="0">
                <a:latin typeface="Calibri" pitchFamily="34" charset="0"/>
              </a:rPr>
              <a:t>Solver</a:t>
            </a:r>
            <a:r>
              <a:rPr lang="ru-RU" sz="1200" dirty="0" smtClean="0">
                <a:latin typeface="Calibri" pitchFamily="34" charset="0"/>
              </a:rPr>
              <a:t> (2nd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a:t>
            </a:r>
            <a:r>
              <a:rPr lang="ru-RU" sz="1200" dirty="0" smtClean="0">
                <a:latin typeface="Calibri" pitchFamily="34" charset="0"/>
              </a:rPr>
              <a:t>: </a:t>
            </a:r>
            <a:r>
              <a:rPr lang="ru-RU" sz="1200" dirty="0" err="1" smtClean="0">
                <a:latin typeface="Calibri" pitchFamily="34" charset="0"/>
              </a:rPr>
              <a:t>Freeman</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CTGV (1990). </a:t>
            </a:r>
            <a:r>
              <a:rPr lang="ru-RU" sz="1200" dirty="0" err="1" smtClean="0">
                <a:latin typeface="Calibri" pitchFamily="34" charset="0"/>
              </a:rPr>
              <a:t>Anchored</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its</a:t>
            </a:r>
            <a:r>
              <a:rPr lang="ru-RU" sz="1200" dirty="0" smtClean="0">
                <a:latin typeface="Calibri" pitchFamily="34" charset="0"/>
              </a:rPr>
              <a:t> </a:t>
            </a:r>
            <a:r>
              <a:rPr lang="ru-RU" sz="1200" dirty="0" err="1" smtClean="0">
                <a:latin typeface="Calibri" pitchFamily="34" charset="0"/>
              </a:rPr>
              <a:t>relationship</a:t>
            </a:r>
            <a:r>
              <a:rPr lang="ru-RU" sz="1200" dirty="0" smtClean="0">
                <a:latin typeface="Calibri" pitchFamily="34" charset="0"/>
              </a:rPr>
              <a:t> </a:t>
            </a:r>
            <a:r>
              <a:rPr lang="ru-RU" sz="1200" dirty="0" err="1" smtClean="0">
                <a:latin typeface="Calibri" pitchFamily="34" charset="0"/>
              </a:rPr>
              <a:t>to</a:t>
            </a:r>
            <a:r>
              <a:rPr lang="ru-RU" sz="1200" dirty="0" smtClean="0">
                <a:latin typeface="Calibri" pitchFamily="34" charset="0"/>
              </a:rPr>
              <a:t>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Researcher</a:t>
            </a:r>
            <a:r>
              <a:rPr lang="ru-RU" sz="1200" dirty="0" smtClean="0">
                <a:latin typeface="Calibri" pitchFamily="34" charset="0"/>
              </a:rPr>
              <a:t>, 19 (6), 2-10.</a:t>
            </a:r>
            <a:br>
              <a:rPr lang="ru-RU" sz="1200" dirty="0" smtClean="0">
                <a:latin typeface="Calibri" pitchFamily="34" charset="0"/>
              </a:rPr>
            </a:br>
            <a:r>
              <a:rPr lang="ru-RU" sz="1200" dirty="0" smtClean="0">
                <a:latin typeface="Calibri" pitchFamily="34" charset="0"/>
              </a:rPr>
              <a:t>CTGV (1993). </a:t>
            </a:r>
            <a:r>
              <a:rPr lang="ru-RU" sz="1200" dirty="0" err="1" smtClean="0">
                <a:latin typeface="Calibri" pitchFamily="34" charset="0"/>
              </a:rPr>
              <a:t>Anchored</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revisted</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33 (3), 52- 70.</a:t>
            </a:r>
            <a:br>
              <a:rPr lang="ru-RU" sz="1200" dirty="0" smtClean="0">
                <a:latin typeface="Calibri" pitchFamily="34" charset="0"/>
              </a:rPr>
            </a:br>
            <a:endParaRPr lang="ru-RU" sz="1200" dirty="0">
              <a:latin typeface="Calibri" pitchFamily="34" charset="0"/>
            </a:endParaRPr>
          </a:p>
        </p:txBody>
      </p:sp>
      <p:sp>
        <p:nvSpPr>
          <p:cNvPr id="7" name="TextBox 6"/>
          <p:cNvSpPr txBox="1"/>
          <p:nvPr/>
        </p:nvSpPr>
        <p:spPr>
          <a:xfrm>
            <a:off x="647824" y="7236221"/>
            <a:ext cx="5544616" cy="235449"/>
          </a:xfrm>
          <a:prstGeom prst="rect">
            <a:avLst/>
          </a:prstGeom>
          <a:noFill/>
        </p:spPr>
        <p:txBody>
          <a:bodyPr wrap="square" rtlCol="0">
            <a:spAutoFit/>
          </a:bodyPr>
          <a:lstStyle/>
          <a:p>
            <a:r>
              <a:rPr lang="en-US" sz="1000" dirty="0" smtClean="0">
                <a:latin typeface="Calibri" pitchFamily="34" charset="0"/>
              </a:rPr>
              <a:t>http://www.instructionaldesign.org/theories/anchored-instruction.html</a:t>
            </a:r>
            <a:endParaRPr lang="ru-RU" sz="1000" dirty="0">
              <a:latin typeface="Calibri" pitchFamily="34"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776" y="323453"/>
            <a:ext cx="7416824" cy="6445739"/>
          </a:xfrm>
          <a:prstGeom prst="rect">
            <a:avLst/>
          </a:prstGeom>
          <a:noFill/>
        </p:spPr>
        <p:txBody>
          <a:bodyPr wrap="square" rtlCol="0">
            <a:spAutoFit/>
          </a:bodyPr>
          <a:lstStyle/>
          <a:p>
            <a:r>
              <a:rPr lang="ru-RU" sz="1200" b="1" dirty="0" smtClean="0">
                <a:solidFill>
                  <a:srgbClr val="790000"/>
                </a:solidFill>
                <a:latin typeface="Calibri" pitchFamily="34" charset="0"/>
                <a:cs typeface="Arial" pitchFamily="34" charset="0"/>
              </a:rPr>
              <a:t>Модель GOMS (GOMS </a:t>
            </a:r>
            <a:r>
              <a:rPr lang="ru-RU" sz="1200" b="1" dirty="0" err="1" smtClean="0">
                <a:solidFill>
                  <a:srgbClr val="790000"/>
                </a:solidFill>
                <a:latin typeface="Calibri" pitchFamily="34" charset="0"/>
                <a:cs typeface="Arial" pitchFamily="34" charset="0"/>
              </a:rPr>
              <a:t>Model</a:t>
            </a:r>
            <a:r>
              <a:rPr lang="ru-RU" sz="1200" b="1" dirty="0" smtClean="0">
                <a:solidFill>
                  <a:srgbClr val="790000"/>
                </a:solidFill>
                <a:latin typeface="Calibri" pitchFamily="34" charset="0"/>
                <a:cs typeface="Arial" pitchFamily="34" charset="0"/>
              </a:rPr>
              <a:t>) (</a:t>
            </a:r>
            <a:r>
              <a:rPr lang="ru-RU" sz="1200" b="1" dirty="0" err="1" smtClean="0">
                <a:solidFill>
                  <a:srgbClr val="790000"/>
                </a:solidFill>
                <a:latin typeface="Calibri" pitchFamily="34" charset="0"/>
                <a:cs typeface="Arial" pitchFamily="34" charset="0"/>
              </a:rPr>
              <a:t>Card</a:t>
            </a:r>
            <a:r>
              <a:rPr lang="ru-RU" sz="1200" b="1" dirty="0" smtClean="0">
                <a:solidFill>
                  <a:srgbClr val="790000"/>
                </a:solidFill>
                <a:latin typeface="Calibri" pitchFamily="34" charset="0"/>
                <a:cs typeface="Arial" pitchFamily="34" charset="0"/>
              </a:rPr>
              <a:t>, </a:t>
            </a:r>
            <a:r>
              <a:rPr lang="ru-RU" sz="1200" b="1" dirty="0" err="1" smtClean="0">
                <a:solidFill>
                  <a:srgbClr val="790000"/>
                </a:solidFill>
                <a:latin typeface="Calibri" pitchFamily="34" charset="0"/>
                <a:cs typeface="Arial" pitchFamily="34" charset="0"/>
              </a:rPr>
              <a:t>Moran</a:t>
            </a:r>
            <a:r>
              <a:rPr lang="ru-RU" sz="1200" b="1" dirty="0" smtClean="0">
                <a:solidFill>
                  <a:srgbClr val="790000"/>
                </a:solidFill>
                <a:latin typeface="Calibri" pitchFamily="34" charset="0"/>
                <a:cs typeface="Arial" pitchFamily="34" charset="0"/>
              </a:rPr>
              <a:t> &amp; </a:t>
            </a:r>
            <a:r>
              <a:rPr lang="ru-RU" sz="1200" b="1" dirty="0" err="1" smtClean="0">
                <a:solidFill>
                  <a:srgbClr val="790000"/>
                </a:solidFill>
                <a:latin typeface="Calibri" pitchFamily="34" charset="0"/>
                <a:cs typeface="Arial" pitchFamily="34" charset="0"/>
              </a:rPr>
              <a:t>Newell</a:t>
            </a:r>
            <a:r>
              <a:rPr lang="ru-RU" sz="1200" b="1" dirty="0" smtClean="0">
                <a:solidFill>
                  <a:srgbClr val="790000"/>
                </a:solidFill>
                <a:latin typeface="Calibri" pitchFamily="34" charset="0"/>
                <a:cs typeface="Arial" pitchFamily="34" charset="0"/>
              </a:rPr>
              <a:t>)</a:t>
            </a:r>
            <a:r>
              <a:rPr lang="en-US" sz="1200" b="1" dirty="0" smtClean="0">
                <a:solidFill>
                  <a:srgbClr val="790000"/>
                </a:solidFill>
                <a:latin typeface="Calibri" pitchFamily="34" charset="0"/>
                <a:cs typeface="Arial" pitchFamily="34" charset="0"/>
              </a:rPr>
              <a:t>*</a:t>
            </a:r>
            <a:endParaRPr lang="ru-RU" sz="1200" dirty="0" smtClean="0">
              <a:latin typeface="Calibri" pitchFamily="34" charset="0"/>
            </a:endParaRPr>
          </a:p>
          <a:p>
            <a:endParaRPr lang="ru-RU" sz="1200" dirty="0" smtClean="0">
              <a:latin typeface="Calibri" pitchFamily="34" charset="0"/>
            </a:endParaRPr>
          </a:p>
          <a:p>
            <a:r>
              <a:rPr lang="en-US" sz="1200" b="1" dirty="0" smtClean="0">
                <a:latin typeface="Calibri" pitchFamily="34" charset="0"/>
              </a:rPr>
              <a:t>GOMS</a:t>
            </a:r>
            <a:r>
              <a:rPr lang="en-US" sz="1200" dirty="0" smtClean="0">
                <a:latin typeface="Calibri" pitchFamily="34" charset="0"/>
              </a:rPr>
              <a:t> — </a:t>
            </a:r>
            <a:r>
              <a:rPr lang="ru-RU" sz="1200" dirty="0" smtClean="0">
                <a:latin typeface="Calibri" pitchFamily="34" charset="0"/>
              </a:rPr>
              <a:t>это </a:t>
            </a:r>
            <a:r>
              <a:rPr lang="ru-RU" sz="1200" b="1" dirty="0" smtClean="0">
                <a:latin typeface="Calibri" pitchFamily="34" charset="0"/>
              </a:rPr>
              <a:t>теория о познавательных способностях, связанных с работой на компьютере</a:t>
            </a:r>
            <a:r>
              <a:rPr lang="ru-RU" sz="1200" dirty="0" smtClean="0">
                <a:latin typeface="Calibri" pitchFamily="34" charset="0"/>
              </a:rPr>
              <a:t>. Она основана на теории обработки информации, которая рассматривает различные типы памяти (например, сенсорная, рабочая память, </a:t>
            </a:r>
            <a:r>
              <a:rPr lang="en-US" sz="1200" dirty="0" smtClean="0">
                <a:latin typeface="Calibri" pitchFamily="34" charset="0"/>
              </a:rPr>
              <a:t>LTM) </a:t>
            </a:r>
            <a:r>
              <a:rPr lang="ru-RU" sz="1200" dirty="0" smtClean="0">
                <a:latin typeface="Calibri" pitchFamily="34" charset="0"/>
              </a:rPr>
              <a:t>с отдельной обработкой восприятия, познания и движения. Вся познавательная деятельность интерпретируется в терминах поиска на проблемной области — фундаментальной предпосылке </a:t>
            </a:r>
            <a:r>
              <a:rPr lang="en-US" sz="1200" dirty="0" smtClean="0">
                <a:solidFill>
                  <a:srgbClr val="C00000"/>
                </a:solidFill>
                <a:latin typeface="Calibri" pitchFamily="34" charset="0"/>
              </a:rPr>
              <a:t>GSP </a:t>
            </a:r>
            <a:r>
              <a:rPr lang="ru-RU" sz="1200" dirty="0" smtClean="0">
                <a:solidFill>
                  <a:srgbClr val="C00000"/>
                </a:solidFill>
                <a:latin typeface="Calibri" pitchFamily="34" charset="0"/>
              </a:rPr>
              <a:t>и </a:t>
            </a:r>
            <a:r>
              <a:rPr lang="en-US" sz="1200" dirty="0" smtClean="0">
                <a:solidFill>
                  <a:srgbClr val="C00000"/>
                </a:solidFill>
                <a:latin typeface="Calibri" pitchFamily="34" charset="0"/>
              </a:rPr>
              <a:t>Newell’s Soar theory.</a:t>
            </a: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 </a:t>
            </a:r>
            <a:r>
              <a:rPr lang="ru-RU" sz="1200" dirty="0" smtClean="0">
                <a:latin typeface="Calibri" pitchFamily="34" charset="0"/>
              </a:rPr>
              <a:t>В соответствии с моделью </a:t>
            </a:r>
            <a:r>
              <a:rPr lang="en-US" sz="1200" dirty="0" smtClean="0">
                <a:latin typeface="Calibri" pitchFamily="34" charset="0"/>
              </a:rPr>
              <a:t>GOMS, </a:t>
            </a:r>
            <a:r>
              <a:rPr lang="ru-RU" sz="1200" dirty="0" smtClean="0">
                <a:latin typeface="Calibri" pitchFamily="34" charset="0"/>
              </a:rPr>
              <a:t>познавательная структура состоит из четырех компонент: 1) набор целей, 2) набор операторов, 3) набор методов для достижения целей, 4) множество правил для выбора оптимального метода среди имеющихся. Для данного упражнения может быть составлена своя </a:t>
            </a:r>
            <a:r>
              <a:rPr lang="en-US" sz="1200" dirty="0" smtClean="0">
                <a:latin typeface="Calibri" pitchFamily="34" charset="0"/>
              </a:rPr>
              <a:t>GOMS-</a:t>
            </a:r>
            <a:r>
              <a:rPr lang="ru-RU" sz="1200" dirty="0" smtClean="0">
                <a:latin typeface="Calibri" pitchFamily="34" charset="0"/>
              </a:rPr>
              <a:t>структура и определено время, которое потребуется на выполнение задания. Кроме того, модель можно использовать для предсказания последствий возможных ошибок. Исправление ошибки предполагает использование четырех компонент, указанных выше.</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solidFill>
                  <a:srgbClr val="00B050"/>
                </a:solidFill>
                <a:latin typeface="Calibri" pitchFamily="34" charset="0"/>
              </a:rPr>
              <a:t>Применение:  В основном модель </a:t>
            </a:r>
            <a:r>
              <a:rPr lang="en-US" sz="1200" dirty="0" smtClean="0">
                <a:solidFill>
                  <a:srgbClr val="00B050"/>
                </a:solidFill>
                <a:latin typeface="Calibri" pitchFamily="34" charset="0"/>
              </a:rPr>
              <a:t>GOMS </a:t>
            </a:r>
            <a:r>
              <a:rPr lang="ru-RU" sz="1200" dirty="0" smtClean="0">
                <a:solidFill>
                  <a:srgbClr val="00B050"/>
                </a:solidFill>
                <a:latin typeface="Calibri" pitchFamily="34" charset="0"/>
              </a:rPr>
              <a:t>применялась для упражнений на редактирование текста, хотя нашла себе применение и в других упражнениях на компьютере (см. </a:t>
            </a:r>
            <a:r>
              <a:rPr lang="en-US" sz="1200" dirty="0" smtClean="0">
                <a:solidFill>
                  <a:srgbClr val="00B050"/>
                </a:solidFill>
                <a:latin typeface="Calibri" pitchFamily="34" charset="0"/>
              </a:rPr>
              <a:t>Olson &amp; Olson, 1991). GOMS </a:t>
            </a:r>
            <a:r>
              <a:rPr lang="ru-RU" sz="1200" dirty="0" smtClean="0">
                <a:solidFill>
                  <a:srgbClr val="00B050"/>
                </a:solidFill>
                <a:latin typeface="Calibri" pitchFamily="34" charset="0"/>
              </a:rPr>
              <a:t>предназначалась как система для специалистов по компьютерному дизайну для проверки дизайнерских навыков пользователя (например, </a:t>
            </a:r>
            <a:r>
              <a:rPr lang="en-US" sz="1200" dirty="0" err="1" smtClean="0">
                <a:solidFill>
                  <a:srgbClr val="00B050"/>
                </a:solidFill>
                <a:latin typeface="Calibri" pitchFamily="34" charset="0"/>
              </a:rPr>
              <a:t>Kieras</a:t>
            </a:r>
            <a:r>
              <a:rPr lang="en-US" sz="1200" dirty="0" smtClean="0">
                <a:solidFill>
                  <a:srgbClr val="00B050"/>
                </a:solidFill>
                <a:latin typeface="Calibri" pitchFamily="34" charset="0"/>
              </a:rPr>
              <a:t>, 1985; </a:t>
            </a:r>
            <a:r>
              <a:rPr lang="en-US" sz="1200" dirty="0" err="1" smtClean="0">
                <a:solidFill>
                  <a:srgbClr val="00B050"/>
                </a:solidFill>
                <a:latin typeface="Calibri" pitchFamily="34" charset="0"/>
              </a:rPr>
              <a:t>Oray</a:t>
            </a:r>
            <a:r>
              <a:rPr lang="en-US" sz="1200" dirty="0" smtClean="0">
                <a:solidFill>
                  <a:srgbClr val="00B050"/>
                </a:solidFill>
                <a:latin typeface="Calibri" pitchFamily="34" charset="0"/>
              </a:rPr>
              <a:t>, John &amp; Atwood, 1993). </a:t>
            </a:r>
            <a:r>
              <a:rPr lang="en-US" sz="1200" dirty="0" err="1" smtClean="0">
                <a:solidFill>
                  <a:srgbClr val="00B050"/>
                </a:solidFill>
                <a:latin typeface="Calibri" pitchFamily="34" charset="0"/>
              </a:rPr>
              <a:t>Gong&amp;Elrerton</a:t>
            </a:r>
            <a:r>
              <a:rPr lang="en-US" sz="1200" dirty="0" smtClean="0">
                <a:solidFill>
                  <a:srgbClr val="00B050"/>
                </a:solidFill>
                <a:latin typeface="Calibri" pitchFamily="34" charset="0"/>
              </a:rPr>
              <a:t> (1990) </a:t>
            </a:r>
            <a:r>
              <a:rPr lang="ru-RU" sz="1200" dirty="0" smtClean="0">
                <a:solidFill>
                  <a:srgbClr val="00B050"/>
                </a:solidFill>
                <a:latin typeface="Calibri" pitchFamily="34" charset="0"/>
              </a:rPr>
              <a:t>рассказывали об использовании модели </a:t>
            </a:r>
            <a:r>
              <a:rPr lang="en-US" sz="1200" dirty="0" smtClean="0">
                <a:solidFill>
                  <a:srgbClr val="00B050"/>
                </a:solidFill>
                <a:latin typeface="Calibri" pitchFamily="34" charset="0"/>
              </a:rPr>
              <a:t>GOMS </a:t>
            </a:r>
            <a:r>
              <a:rPr lang="ru-RU" sz="1200" dirty="0" smtClean="0">
                <a:solidFill>
                  <a:srgbClr val="00B050"/>
                </a:solidFill>
                <a:latin typeface="Calibri" pitchFamily="34" charset="0"/>
              </a:rPr>
              <a:t>для подготовки документации на компьютере с использованием модели </a:t>
            </a:r>
            <a:r>
              <a:rPr lang="en-US" sz="1200" dirty="0" smtClean="0">
                <a:solidFill>
                  <a:srgbClr val="00B050"/>
                </a:solidFill>
                <a:latin typeface="Calibri" pitchFamily="34" charset="0"/>
              </a:rPr>
              <a:t>Carroll.</a:t>
            </a: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
            </a:r>
            <a:br>
              <a:rPr lang="en-US" sz="1200" dirty="0" smtClean="0">
                <a:latin typeface="Calibri" pitchFamily="34" charset="0"/>
              </a:rPr>
            </a:br>
            <a:r>
              <a:rPr lang="en-US" sz="1200" dirty="0" smtClean="0">
                <a:latin typeface="Calibri" pitchFamily="34" charset="0"/>
              </a:rPr>
              <a:t>  </a:t>
            </a: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Для того, чтобы улучшить исполнение, ликвидируйте операции, не являющиеся необходимыми (или используйте другой метод).</a:t>
            </a:r>
            <a:br>
              <a:rPr lang="ru-RU" sz="1200" dirty="0" smtClean="0">
                <a:latin typeface="Calibri" pitchFamily="34" charset="0"/>
              </a:rPr>
            </a:br>
            <a:r>
              <a:rPr lang="ru-RU" sz="1200" dirty="0" smtClean="0">
                <a:latin typeface="Calibri" pitchFamily="34" charset="0"/>
              </a:rPr>
              <a:t> 2. Операции, используемые для развития познавательных навыков, заметно отличаются от операций, используемых для выполнения конкретного задания.</a:t>
            </a:r>
            <a:br>
              <a:rPr lang="ru-RU" sz="1200" dirty="0" smtClean="0">
                <a:latin typeface="Calibri" pitchFamily="34" charset="0"/>
              </a:rPr>
            </a:br>
            <a:r>
              <a:rPr lang="ru-RU" sz="1200" dirty="0" smtClean="0">
                <a:latin typeface="Calibri" pitchFamily="34" charset="0"/>
              </a:rPr>
              <a:t>  3. Выполнение упражнения может быть улучшено путем привлечения методов коррекции ошибок.</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Литература:</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en-US" sz="1200" dirty="0" smtClean="0">
                <a:latin typeface="Calibri" pitchFamily="34" charset="0"/>
              </a:rPr>
              <a:t>Card, S., Moran, T. &amp; Newell, A. (1983). The Psychology of Human-Computer Interaction. Hillsdale, NJ: Erlbaum.</a:t>
            </a:r>
            <a:br>
              <a:rPr lang="en-US" sz="1200" dirty="0" smtClean="0">
                <a:latin typeface="Calibri" pitchFamily="34" charset="0"/>
              </a:rPr>
            </a:br>
            <a:r>
              <a:rPr lang="en-US" sz="1200" dirty="0" smtClean="0">
                <a:latin typeface="Calibri" pitchFamily="34" charset="0"/>
              </a:rPr>
              <a:t>Gong, R. &amp; </a:t>
            </a:r>
            <a:r>
              <a:rPr lang="en-US" sz="1200" dirty="0" err="1" smtClean="0">
                <a:latin typeface="Calibri" pitchFamily="34" charset="0"/>
              </a:rPr>
              <a:t>Elkerton</a:t>
            </a:r>
            <a:r>
              <a:rPr lang="en-US" sz="1200" dirty="0" smtClean="0">
                <a:latin typeface="Calibri" pitchFamily="34" charset="0"/>
              </a:rPr>
              <a:t>, J. (1990). Designing minimal documentation using the GOMS model: A usability evaluation of an engineering approach. CHI 90</a:t>
            </a:r>
            <a:br>
              <a:rPr lang="en-US" sz="1200" dirty="0" smtClean="0">
                <a:latin typeface="Calibri" pitchFamily="34" charset="0"/>
              </a:rPr>
            </a:br>
            <a:r>
              <a:rPr lang="en-US" sz="1200" dirty="0" smtClean="0">
                <a:latin typeface="Calibri" pitchFamily="34" charset="0"/>
              </a:rPr>
              <a:t>Proceedings. New York: Association for Computing Machinery.</a:t>
            </a:r>
            <a:br>
              <a:rPr lang="en-US" sz="1200" dirty="0" smtClean="0">
                <a:latin typeface="Calibri" pitchFamily="34" charset="0"/>
              </a:rPr>
            </a:br>
            <a:r>
              <a:rPr lang="en-US" sz="1200" dirty="0" err="1" smtClean="0">
                <a:latin typeface="Calibri" pitchFamily="34" charset="0"/>
              </a:rPr>
              <a:t>Kieras</a:t>
            </a:r>
            <a:r>
              <a:rPr lang="en-US" sz="1200" dirty="0" smtClean="0">
                <a:latin typeface="Calibri" pitchFamily="34" charset="0"/>
              </a:rPr>
              <a:t>, D.E. (1985). Towards a practical GOMS model methodology for user interface design. In M. </a:t>
            </a:r>
            <a:r>
              <a:rPr lang="en-US" sz="1200" dirty="0" err="1" smtClean="0">
                <a:latin typeface="Calibri" pitchFamily="34" charset="0"/>
              </a:rPr>
              <a:t>Helander</a:t>
            </a:r>
            <a:r>
              <a:rPr lang="en-US" sz="1200" dirty="0" smtClean="0">
                <a:latin typeface="Calibri" pitchFamily="34" charset="0"/>
              </a:rPr>
              <a:t> (Ed.), Handbook of Human-Computer Interaction. Amsterdam: Elsevier/North Holland.</a:t>
            </a:r>
            <a:br>
              <a:rPr lang="en-US" sz="1200" dirty="0" smtClean="0">
                <a:latin typeface="Calibri" pitchFamily="34" charset="0"/>
              </a:rPr>
            </a:br>
            <a:r>
              <a:rPr lang="en-US" sz="1200" dirty="0" smtClean="0">
                <a:latin typeface="Calibri" pitchFamily="34" charset="0"/>
              </a:rPr>
              <a:t>Olson, J.R. &amp; Olson, G.M. (1991). The growth of cognitive modeling in human computer interaction since GOMS. Human Computer Interaction, 6, 21-30.</a:t>
            </a:r>
            <a:endParaRPr lang="ru-RU" sz="1200" dirty="0">
              <a:latin typeface="Calibri" pitchFamily="34" charset="0"/>
            </a:endParaRPr>
          </a:p>
        </p:txBody>
      </p:sp>
      <p:pic>
        <p:nvPicPr>
          <p:cNvPr id="158723" name="Picture 3" descr="http://ecx.images-amazon.com/images/I/41uE66aoNKL._SX331_BO1,204,203,200_.jpg"/>
          <p:cNvPicPr>
            <a:picLocks noChangeAspect="1" noChangeArrowheads="1"/>
          </p:cNvPicPr>
          <p:nvPr/>
        </p:nvPicPr>
        <p:blipFill>
          <a:blip r:embed="rId2" cstate="print"/>
          <a:srcRect/>
          <a:stretch>
            <a:fillRect/>
          </a:stretch>
        </p:blipFill>
        <p:spPr bwMode="auto">
          <a:xfrm>
            <a:off x="8064648" y="1115541"/>
            <a:ext cx="1729924" cy="2592288"/>
          </a:xfrm>
          <a:prstGeom prst="rect">
            <a:avLst/>
          </a:prstGeom>
          <a:noFill/>
        </p:spPr>
      </p:pic>
      <p:pic>
        <p:nvPicPr>
          <p:cNvPr id="158725" name="Picture 5" descr="http://ecx.images-amazon.com/images/I/51pzyZG-%2BCL._SX331_BO1,204,203,200_.jpg"/>
          <p:cNvPicPr>
            <a:picLocks noChangeAspect="1" noChangeArrowheads="1"/>
          </p:cNvPicPr>
          <p:nvPr/>
        </p:nvPicPr>
        <p:blipFill>
          <a:blip r:embed="rId3" cstate="print"/>
          <a:srcRect/>
          <a:stretch>
            <a:fillRect/>
          </a:stretch>
        </p:blipFill>
        <p:spPr bwMode="auto">
          <a:xfrm>
            <a:off x="8136657" y="3995861"/>
            <a:ext cx="1682168" cy="2520728"/>
          </a:xfrm>
          <a:prstGeom prst="rect">
            <a:avLst/>
          </a:prstGeom>
          <a:noFill/>
        </p:spPr>
      </p:pic>
      <p:sp>
        <p:nvSpPr>
          <p:cNvPr id="9" name="TextBox 8"/>
          <p:cNvSpPr txBox="1"/>
          <p:nvPr/>
        </p:nvSpPr>
        <p:spPr>
          <a:xfrm>
            <a:off x="359792" y="7092205"/>
            <a:ext cx="6048672" cy="235449"/>
          </a:xfrm>
          <a:prstGeom prst="rect">
            <a:avLst/>
          </a:prstGeom>
          <a:noFill/>
        </p:spPr>
        <p:txBody>
          <a:bodyPr wrap="square" rtlCol="0">
            <a:spAutoFit/>
          </a:bodyPr>
          <a:lstStyle/>
          <a:p>
            <a:r>
              <a:rPr lang="en-US" sz="1000" dirty="0" smtClean="0">
                <a:latin typeface="Calibri" pitchFamily="34" charset="0"/>
              </a:rPr>
              <a:t>*</a:t>
            </a:r>
            <a:r>
              <a:rPr lang="ru-RU" sz="1000" dirty="0" smtClean="0">
                <a:latin typeface="Calibri" pitchFamily="34" charset="0"/>
              </a:rPr>
              <a:t>Некоторые эксперты относят теорию к бихевиоризму</a:t>
            </a:r>
            <a:endParaRPr lang="ru-RU" sz="1000" dirty="0">
              <a:latin typeface="Calibri" pitchFamily="34" charset="0"/>
            </a:endParaRPr>
          </a:p>
        </p:txBody>
      </p:sp>
      <p:sp>
        <p:nvSpPr>
          <p:cNvPr id="10" name="TextBox 9"/>
          <p:cNvSpPr txBox="1"/>
          <p:nvPr/>
        </p:nvSpPr>
        <p:spPr>
          <a:xfrm>
            <a:off x="3888184" y="6948189"/>
            <a:ext cx="5256584" cy="521681"/>
          </a:xfrm>
          <a:prstGeom prst="rect">
            <a:avLst/>
          </a:prstGeom>
          <a:noFill/>
        </p:spPr>
        <p:txBody>
          <a:bodyPr wrap="square" rtlCol="0">
            <a:spAutoFit/>
          </a:bodyPr>
          <a:lstStyle/>
          <a:p>
            <a:r>
              <a:rPr lang="en-US" sz="1000" dirty="0" smtClean="0">
                <a:latin typeface="Calibri" pitchFamily="34" charset="0"/>
                <a:hlinkClick r:id="rId4"/>
              </a:rPr>
              <a:t>http://www.learning-theories.com/goms-model-card-moran-and-newell.html</a:t>
            </a:r>
            <a:endParaRPr lang="ru-RU" sz="1000" dirty="0" smtClean="0">
              <a:latin typeface="Calibri" pitchFamily="34" charset="0"/>
            </a:endParaRPr>
          </a:p>
          <a:p>
            <a:r>
              <a:rPr lang="en-US" sz="1000" dirty="0" smtClean="0">
                <a:latin typeface="Calibri" pitchFamily="34" charset="0"/>
                <a:hlinkClick r:id="rId5"/>
              </a:rPr>
              <a:t>http://www.instructionaldesign.org/theories/goms.html</a:t>
            </a:r>
            <a:endParaRPr lang="ru-RU" sz="1000" dirty="0" smtClean="0">
              <a:latin typeface="Calibri" pitchFamily="34" charset="0"/>
            </a:endParaRPr>
          </a:p>
          <a:p>
            <a:endParaRPr lang="ru-RU" sz="1000" dirty="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6" name="Picture 2" descr="http://ecx.images-amazon.com/images/I/413T5Ch29sL._SX316_BO1,204,203,200_.jpg"/>
          <p:cNvPicPr>
            <a:picLocks noChangeAspect="1" noChangeArrowheads="1"/>
          </p:cNvPicPr>
          <p:nvPr/>
        </p:nvPicPr>
        <p:blipFill>
          <a:blip r:embed="rId2" cstate="print"/>
          <a:srcRect/>
          <a:stretch>
            <a:fillRect/>
          </a:stretch>
        </p:blipFill>
        <p:spPr bwMode="auto">
          <a:xfrm>
            <a:off x="6120432" y="5219997"/>
            <a:ext cx="1330777" cy="2088232"/>
          </a:xfrm>
          <a:prstGeom prst="rect">
            <a:avLst/>
          </a:prstGeom>
          <a:noFill/>
        </p:spPr>
      </p:pic>
      <p:sp>
        <p:nvSpPr>
          <p:cNvPr id="5" name="TextBox 4"/>
          <p:cNvSpPr txBox="1"/>
          <p:nvPr/>
        </p:nvSpPr>
        <p:spPr>
          <a:xfrm>
            <a:off x="359792" y="395461"/>
            <a:ext cx="5112568" cy="607602"/>
          </a:xfrm>
          <a:prstGeom prst="rect">
            <a:avLst/>
          </a:prstGeom>
          <a:noFill/>
        </p:spPr>
        <p:txBody>
          <a:bodyPr wrap="square" rtlCol="0">
            <a:spAutoFit/>
          </a:bodyPr>
          <a:lstStyle/>
          <a:p>
            <a:r>
              <a:rPr lang="en-US" dirty="0" smtClean="0"/>
              <a:t>Instructional Theory and Technology for the New Paradigm of Education</a:t>
            </a:r>
            <a:endParaRPr lang="ru-RU" dirty="0"/>
          </a:p>
        </p:txBody>
      </p:sp>
      <p:pic>
        <p:nvPicPr>
          <p:cNvPr id="144388" name="Picture 4" descr="http://ecx.images-amazon.com/images/I/51qhP3txXcL._SX331_BO1,204,203,200_.jpg"/>
          <p:cNvPicPr>
            <a:picLocks noChangeAspect="1" noChangeArrowheads="1"/>
          </p:cNvPicPr>
          <p:nvPr/>
        </p:nvPicPr>
        <p:blipFill>
          <a:blip r:embed="rId3" cstate="print"/>
          <a:srcRect/>
          <a:stretch>
            <a:fillRect/>
          </a:stretch>
        </p:blipFill>
        <p:spPr bwMode="auto">
          <a:xfrm>
            <a:off x="7776616" y="5219997"/>
            <a:ext cx="1393549" cy="2088232"/>
          </a:xfrm>
          <a:prstGeom prst="rect">
            <a:avLst/>
          </a:prstGeom>
          <a:noFill/>
        </p:spPr>
      </p:pic>
      <p:sp>
        <p:nvSpPr>
          <p:cNvPr id="7" name="TextBox 6"/>
          <p:cNvSpPr txBox="1"/>
          <p:nvPr/>
        </p:nvSpPr>
        <p:spPr>
          <a:xfrm>
            <a:off x="287784" y="6948189"/>
            <a:ext cx="4752528" cy="378565"/>
          </a:xfrm>
          <a:prstGeom prst="rect">
            <a:avLst/>
          </a:prstGeom>
          <a:noFill/>
        </p:spPr>
        <p:txBody>
          <a:bodyPr wrap="square" rtlCol="0">
            <a:spAutoFit/>
          </a:bodyPr>
          <a:lstStyle/>
          <a:p>
            <a:r>
              <a:rPr lang="en-US" sz="1000" dirty="0" smtClean="0">
                <a:latin typeface="Calibri" pitchFamily="34" charset="0"/>
              </a:rPr>
              <a:t>http://www.reigeluth.net/</a:t>
            </a:r>
          </a:p>
          <a:p>
            <a:r>
              <a:rPr lang="en-US" sz="1000" dirty="0" smtClean="0">
                <a:latin typeface="Calibri" pitchFamily="34" charset="0"/>
              </a:rPr>
              <a:t>http://reigeluth.wix.com/paradigmchange</a:t>
            </a:r>
            <a:endParaRPr lang="ru-RU" sz="1000" dirty="0">
              <a:latin typeface="Calibri" pitchFamily="34" charset="0"/>
            </a:endParaRPr>
          </a:p>
        </p:txBody>
      </p:sp>
      <p:pic>
        <p:nvPicPr>
          <p:cNvPr id="144390" name="Picture 6" descr="https://sites.google.com/a/nau.edu/educationallearningtheories/_/rsrc/1277178812668/home/charles-reigeluth/Instructional%20Design%20Concept%20map.jpg"/>
          <p:cNvPicPr>
            <a:picLocks noChangeAspect="1" noChangeArrowheads="1"/>
          </p:cNvPicPr>
          <p:nvPr/>
        </p:nvPicPr>
        <p:blipFill>
          <a:blip r:embed="rId4" cstate="print"/>
          <a:srcRect/>
          <a:stretch>
            <a:fillRect/>
          </a:stretch>
        </p:blipFill>
        <p:spPr bwMode="auto">
          <a:xfrm>
            <a:off x="287784" y="3635821"/>
            <a:ext cx="4150478" cy="2304256"/>
          </a:xfrm>
          <a:prstGeom prst="rect">
            <a:avLst/>
          </a:prstGeom>
          <a:noFill/>
        </p:spPr>
      </p:pic>
      <p:pic>
        <p:nvPicPr>
          <p:cNvPr id="144392" name="Picture 8" descr="https://sites.google.com/a/nau.edu/educationallearningtheories/_/rsrc/1277178504590/home/charles-reigeluth/Instructional%20System.jpg"/>
          <p:cNvPicPr>
            <a:picLocks noChangeAspect="1" noChangeArrowheads="1"/>
          </p:cNvPicPr>
          <p:nvPr/>
        </p:nvPicPr>
        <p:blipFill>
          <a:blip r:embed="rId5" cstate="print"/>
          <a:srcRect/>
          <a:stretch>
            <a:fillRect/>
          </a:stretch>
        </p:blipFill>
        <p:spPr bwMode="auto">
          <a:xfrm>
            <a:off x="4896297" y="1835621"/>
            <a:ext cx="4977846" cy="3168351"/>
          </a:xfrm>
          <a:prstGeom prst="rect">
            <a:avLst/>
          </a:prstGeom>
          <a:noFill/>
        </p:spPr>
      </p:pic>
      <p:sp>
        <p:nvSpPr>
          <p:cNvPr id="10" name="TextBox 9"/>
          <p:cNvSpPr txBox="1"/>
          <p:nvPr/>
        </p:nvSpPr>
        <p:spPr>
          <a:xfrm>
            <a:off x="5328097" y="1547589"/>
            <a:ext cx="4752528" cy="292709"/>
          </a:xfrm>
          <a:prstGeom prst="rect">
            <a:avLst/>
          </a:prstGeom>
          <a:noFill/>
        </p:spPr>
        <p:txBody>
          <a:bodyPr wrap="square" rtlCol="0">
            <a:spAutoFit/>
          </a:bodyPr>
          <a:lstStyle/>
          <a:p>
            <a:pPr algn="ctr"/>
            <a:r>
              <a:rPr lang="en-US" sz="1400" b="1" dirty="0" smtClean="0">
                <a:latin typeface="Calibri" pitchFamily="34" charset="0"/>
              </a:rPr>
              <a:t>Instructional System Design Concept Map</a:t>
            </a:r>
            <a:endParaRPr lang="ru-RU" sz="1400" b="1" dirty="0">
              <a:latin typeface="Calibri" pitchFamily="34" charset="0"/>
            </a:endParaRPr>
          </a:p>
        </p:txBody>
      </p:sp>
      <p:sp>
        <p:nvSpPr>
          <p:cNvPr id="11" name="TextBox 10"/>
          <p:cNvSpPr txBox="1"/>
          <p:nvPr/>
        </p:nvSpPr>
        <p:spPr>
          <a:xfrm>
            <a:off x="1079872" y="2771725"/>
            <a:ext cx="3024336" cy="550343"/>
          </a:xfrm>
          <a:prstGeom prst="rect">
            <a:avLst/>
          </a:prstGeom>
          <a:noFill/>
        </p:spPr>
        <p:txBody>
          <a:bodyPr wrap="square" rtlCol="0">
            <a:spAutoFit/>
          </a:bodyPr>
          <a:lstStyle/>
          <a:p>
            <a:r>
              <a:rPr lang="en-US" dirty="0" smtClean="0"/>
              <a:t> </a:t>
            </a:r>
            <a:r>
              <a:rPr lang="en-US" sz="1400" b="1" dirty="0" err="1" smtClean="0">
                <a:latin typeface="Calibri" pitchFamily="34" charset="0"/>
              </a:rPr>
              <a:t>Reigeluth's</a:t>
            </a:r>
            <a:r>
              <a:rPr lang="en-US" sz="1400" b="1" dirty="0" smtClean="0">
                <a:latin typeface="Calibri" pitchFamily="34" charset="0"/>
              </a:rPr>
              <a:t> components </a:t>
            </a:r>
            <a:r>
              <a:rPr lang="ru-RU" sz="1400" b="1" dirty="0" smtClean="0">
                <a:latin typeface="Calibri" pitchFamily="34" charset="0"/>
              </a:rPr>
              <a:t>                                                            </a:t>
            </a:r>
            <a:r>
              <a:rPr lang="en-US" sz="1400" b="1" dirty="0" smtClean="0">
                <a:latin typeface="Calibri" pitchFamily="34" charset="0"/>
              </a:rPr>
              <a:t>of instructional-design theories</a:t>
            </a:r>
            <a:endParaRPr lang="ru-RU" sz="1400" b="1" dirty="0">
              <a:latin typeface="Calibri" pitchFamily="34" charset="0"/>
            </a:endParaRPr>
          </a:p>
        </p:txBody>
      </p:sp>
      <p:sp>
        <p:nvSpPr>
          <p:cNvPr id="12" name="TextBox 11"/>
          <p:cNvSpPr txBox="1"/>
          <p:nvPr/>
        </p:nvSpPr>
        <p:spPr>
          <a:xfrm>
            <a:off x="359792" y="1115541"/>
            <a:ext cx="5184576" cy="564578"/>
          </a:xfrm>
          <a:prstGeom prst="rect">
            <a:avLst/>
          </a:prstGeom>
          <a:noFill/>
        </p:spPr>
        <p:txBody>
          <a:bodyPr wrap="square" rtlCol="0">
            <a:spAutoFit/>
          </a:bodyPr>
          <a:lstStyle/>
          <a:p>
            <a:r>
              <a:rPr lang="en-US" sz="1100" dirty="0" smtClean="0"/>
              <a:t>The teacher is to develop an environment for the student to review concepts, expand on them, and enable the learner to create a meaningful context for the concepts which can be assimilated and applied to other situations .</a:t>
            </a:r>
            <a:endParaRPr lang="ru-RU"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808" y="395461"/>
            <a:ext cx="5544616" cy="349968"/>
          </a:xfrm>
          <a:prstGeom prst="rect">
            <a:avLst/>
          </a:prstGeom>
          <a:noFill/>
        </p:spPr>
        <p:txBody>
          <a:bodyPr wrap="square" rtlCol="0">
            <a:spAutoFit/>
          </a:bodyPr>
          <a:lstStyle/>
          <a:p>
            <a:r>
              <a:rPr lang="en-US" dirty="0" smtClean="0"/>
              <a:t> </a:t>
            </a:r>
            <a:r>
              <a:rPr lang="en-US" b="1" dirty="0" smtClean="0"/>
              <a:t>Expertise Theory</a:t>
            </a:r>
            <a:r>
              <a:rPr lang="en-US" dirty="0" smtClean="0"/>
              <a:t> (</a:t>
            </a:r>
            <a:r>
              <a:rPr lang="en-US" b="1" dirty="0" smtClean="0"/>
              <a:t>Ericsson</a:t>
            </a:r>
            <a:r>
              <a:rPr lang="en-US" dirty="0" smtClean="0"/>
              <a:t>, </a:t>
            </a:r>
            <a:r>
              <a:rPr lang="en-US" b="1" dirty="0" err="1" smtClean="0"/>
              <a:t>Gladwell</a:t>
            </a:r>
            <a:r>
              <a:rPr lang="en-US" dirty="0" smtClean="0"/>
              <a:t>) </a:t>
            </a:r>
            <a:endParaRPr lang="ru-RU" dirty="0"/>
          </a:p>
        </p:txBody>
      </p:sp>
      <p:pic>
        <p:nvPicPr>
          <p:cNvPr id="145410" name="Picture 2" descr="http://ecx.images-amazon.com/images/I/41h1d4EacrL._BO1,204,203,200_.jpg"/>
          <p:cNvPicPr>
            <a:picLocks noChangeAspect="1" noChangeArrowheads="1"/>
          </p:cNvPicPr>
          <p:nvPr/>
        </p:nvPicPr>
        <p:blipFill>
          <a:blip r:embed="rId2" cstate="print"/>
          <a:srcRect/>
          <a:stretch>
            <a:fillRect/>
          </a:stretch>
        </p:blipFill>
        <p:spPr bwMode="auto">
          <a:xfrm>
            <a:off x="7200552" y="1043533"/>
            <a:ext cx="2264546" cy="3384376"/>
          </a:xfrm>
          <a:prstGeom prst="rect">
            <a:avLst/>
          </a:prstGeom>
          <a:noFill/>
        </p:spPr>
      </p:pic>
      <p:sp>
        <p:nvSpPr>
          <p:cNvPr id="7" name="TextBox 6"/>
          <p:cNvSpPr txBox="1"/>
          <p:nvPr/>
        </p:nvSpPr>
        <p:spPr>
          <a:xfrm>
            <a:off x="575816" y="971525"/>
            <a:ext cx="5760640" cy="1809470"/>
          </a:xfrm>
          <a:prstGeom prst="rect">
            <a:avLst/>
          </a:prstGeom>
          <a:noFill/>
        </p:spPr>
        <p:txBody>
          <a:bodyPr wrap="square" rtlCol="0">
            <a:spAutoFit/>
          </a:bodyPr>
          <a:lstStyle/>
          <a:p>
            <a:r>
              <a:rPr lang="ru-RU" sz="1200" dirty="0" err="1" smtClean="0">
                <a:latin typeface="Calibri" pitchFamily="34" charset="0"/>
              </a:rPr>
              <a:t>Малкольм</a:t>
            </a:r>
            <a:r>
              <a:rPr lang="ru-RU" sz="1200" dirty="0" smtClean="0">
                <a:latin typeface="Calibri" pitchFamily="34" charset="0"/>
              </a:rPr>
              <a:t> </a:t>
            </a:r>
            <a:r>
              <a:rPr lang="ru-RU" sz="1200" dirty="0" err="1" smtClean="0">
                <a:latin typeface="Calibri" pitchFamily="34" charset="0"/>
              </a:rPr>
              <a:t>Гладуэлл</a:t>
            </a:r>
            <a:r>
              <a:rPr lang="ru-RU" sz="1200" dirty="0" smtClean="0">
                <a:latin typeface="Calibri" pitchFamily="34" charset="0"/>
              </a:rPr>
              <a:t> популяризировал такую идею в своей книге «Гении и аутсайдеры», что любой может овладеть каким-то навыком на уровне настоящего мастера, если посвятит делу не меньше 10 000 часов. </a:t>
            </a:r>
          </a:p>
          <a:p>
            <a:endParaRPr lang="ru-RU" sz="1200" dirty="0" smtClean="0">
              <a:latin typeface="Calibri" pitchFamily="34" charset="0"/>
            </a:endParaRPr>
          </a:p>
          <a:p>
            <a:r>
              <a:rPr lang="ru-RU" sz="1200" dirty="0" smtClean="0">
                <a:latin typeface="Calibri" pitchFamily="34" charset="0"/>
              </a:rPr>
              <a:t>В настоящее время тема наиболее изучена американским психологом шведского происхождения К. Андерсом </a:t>
            </a:r>
            <a:r>
              <a:rPr lang="ru-RU" sz="1200" dirty="0" err="1" smtClean="0">
                <a:latin typeface="Calibri" pitchFamily="34" charset="0"/>
              </a:rPr>
              <a:t>Эрикссоном</a:t>
            </a:r>
            <a:r>
              <a:rPr lang="ru-RU" sz="1200" dirty="0" smtClean="0">
                <a:latin typeface="Calibri" pitchFamily="34" charset="0"/>
              </a:rPr>
              <a:t>, которые в течение 20 лет </a:t>
            </a:r>
            <a:r>
              <a:rPr lang="ru-RU" sz="1200" dirty="0" smtClean="0"/>
              <a:t> </a:t>
            </a:r>
            <a:r>
              <a:rPr lang="ru-RU" sz="1200" dirty="0" smtClean="0">
                <a:latin typeface="Calibri" pitchFamily="34" charset="0"/>
              </a:rPr>
              <a:t>настоящее время когнитивную структуру экспертной деятельности в таких областях, как медицина, музыка, шахматы, спорт, изучая, как исполнитель приобретают высокую производительность за счет расширенной осознанной практики (например, высокой концентрации практики, выходящей за пределами зоны комфорта). </a:t>
            </a:r>
            <a:endParaRPr lang="en-US" sz="1200" dirty="0" smtClean="0">
              <a:latin typeface="Calibri" pitchFamily="34" charset="0"/>
            </a:endParaRPr>
          </a:p>
        </p:txBody>
      </p:sp>
      <p:sp>
        <p:nvSpPr>
          <p:cNvPr id="8" name="TextBox 7"/>
          <p:cNvSpPr txBox="1"/>
          <p:nvPr/>
        </p:nvSpPr>
        <p:spPr>
          <a:xfrm>
            <a:off x="647824" y="3059757"/>
            <a:ext cx="6120680" cy="3269100"/>
          </a:xfrm>
          <a:prstGeom prst="rect">
            <a:avLst/>
          </a:prstGeom>
          <a:noFill/>
        </p:spPr>
        <p:txBody>
          <a:bodyPr wrap="square" rtlCol="0">
            <a:spAutoFit/>
          </a:bodyPr>
          <a:lstStyle/>
          <a:p>
            <a:r>
              <a:rPr lang="en-US" sz="1200" dirty="0" smtClean="0">
                <a:latin typeface="Calibri" pitchFamily="34" charset="0"/>
              </a:rPr>
              <a:t>Ericsson, Anders K.; </a:t>
            </a:r>
            <a:r>
              <a:rPr lang="en-US" sz="1200" dirty="0" err="1" smtClean="0">
                <a:latin typeface="Calibri" pitchFamily="34" charset="0"/>
              </a:rPr>
              <a:t>Prietula</a:t>
            </a:r>
            <a:r>
              <a:rPr lang="en-US" sz="1200" dirty="0" smtClean="0">
                <a:latin typeface="Calibri" pitchFamily="34" charset="0"/>
              </a:rPr>
              <a:t>, Michael J.; </a:t>
            </a:r>
            <a:r>
              <a:rPr lang="en-US" sz="1200" dirty="0" err="1" smtClean="0">
                <a:latin typeface="Calibri" pitchFamily="34" charset="0"/>
              </a:rPr>
              <a:t>Cokely</a:t>
            </a:r>
            <a:r>
              <a:rPr lang="en-US" sz="1200" dirty="0" smtClean="0">
                <a:latin typeface="Calibri" pitchFamily="34" charset="0"/>
              </a:rPr>
              <a:t>, Edward T. (2007). </a:t>
            </a:r>
            <a:r>
              <a:rPr lang="en-US" sz="1200" dirty="0" smtClean="0">
                <a:latin typeface="Calibri" pitchFamily="34" charset="0"/>
                <a:hlinkClick r:id="rId3"/>
              </a:rPr>
              <a:t>"The Making of an Expert“</a:t>
            </a:r>
            <a:r>
              <a:rPr lang="ru-RU" sz="1200" dirty="0" smtClean="0">
                <a:latin typeface="Calibri" pitchFamily="34" charset="0"/>
              </a:rPr>
              <a:t>.</a:t>
            </a:r>
            <a:r>
              <a:rPr lang="en-US" sz="1200" dirty="0" smtClean="0">
                <a:latin typeface="Calibri" pitchFamily="34" charset="0"/>
              </a:rPr>
              <a:t>  </a:t>
            </a:r>
            <a:r>
              <a:rPr lang="en-US" sz="1200" dirty="0" smtClean="0">
                <a:latin typeface="Calibri" pitchFamily="34" charset="0"/>
                <a:hlinkClick r:id="rId4" tooltip="Harvard Business Review"/>
              </a:rPr>
              <a:t>Harvard Business Review</a:t>
            </a:r>
            <a:r>
              <a:rPr lang="en-US" sz="1200" dirty="0" smtClean="0">
                <a:latin typeface="Calibri" pitchFamily="34" charset="0"/>
              </a:rPr>
              <a:t> (July–August 2007).</a:t>
            </a:r>
          </a:p>
          <a:p>
            <a:r>
              <a:rPr lang="en-US" sz="1200" dirty="0" smtClean="0">
                <a:latin typeface="Calibri" pitchFamily="34" charset="0"/>
              </a:rPr>
              <a:t>Ericsson, Anders K.; </a:t>
            </a:r>
            <a:r>
              <a:rPr lang="en-US" sz="1200" dirty="0" err="1" smtClean="0">
                <a:latin typeface="Calibri" pitchFamily="34" charset="0"/>
              </a:rPr>
              <a:t>Roring</a:t>
            </a:r>
            <a:r>
              <a:rPr lang="en-US" sz="1200" dirty="0" smtClean="0">
                <a:latin typeface="Calibri" pitchFamily="34" charset="0"/>
              </a:rPr>
              <a:t>, Roy W.; </a:t>
            </a:r>
            <a:r>
              <a:rPr lang="en-US" sz="1200" dirty="0" err="1" smtClean="0">
                <a:latin typeface="Calibri" pitchFamily="34" charset="0"/>
              </a:rPr>
              <a:t>Nandagopal</a:t>
            </a:r>
            <a:r>
              <a:rPr lang="en-US" sz="1200" dirty="0" smtClean="0">
                <a:latin typeface="Calibri" pitchFamily="34" charset="0"/>
              </a:rPr>
              <a:t>, </a:t>
            </a:r>
            <a:r>
              <a:rPr lang="en-US" sz="1200" dirty="0" err="1" smtClean="0">
                <a:latin typeface="Calibri" pitchFamily="34" charset="0"/>
              </a:rPr>
              <a:t>Kiruthiga</a:t>
            </a:r>
            <a:r>
              <a:rPr lang="en-US" sz="1200" dirty="0" smtClean="0">
                <a:latin typeface="Calibri" pitchFamily="34" charset="0"/>
              </a:rPr>
              <a:t> (2007). </a:t>
            </a:r>
            <a:r>
              <a:rPr lang="en-US" sz="1200" dirty="0" smtClean="0">
                <a:latin typeface="Calibri" pitchFamily="34" charset="0"/>
                <a:hlinkClick r:id="rId5"/>
              </a:rPr>
              <a:t>"Giftedness and evidence for reproducibly superior performance"</a:t>
            </a:r>
            <a:r>
              <a:rPr lang="en-US" sz="1200" dirty="0" smtClean="0">
                <a:latin typeface="Calibri" pitchFamily="34" charset="0"/>
              </a:rPr>
              <a:t> (PDF). High Ability Studies.</a:t>
            </a:r>
          </a:p>
          <a:p>
            <a:r>
              <a:rPr lang="en-US" sz="1200" dirty="0" smtClean="0">
                <a:latin typeface="Calibri" pitchFamily="34" charset="0"/>
              </a:rPr>
              <a:t>Ericsson, Anders K.; </a:t>
            </a:r>
            <a:r>
              <a:rPr lang="en-US" sz="1200" dirty="0" err="1" smtClean="0">
                <a:latin typeface="Calibri" pitchFamily="34" charset="0"/>
              </a:rPr>
              <a:t>Kintsch</a:t>
            </a:r>
            <a:r>
              <a:rPr lang="en-US" sz="1200" dirty="0" smtClean="0">
                <a:latin typeface="Calibri" pitchFamily="34" charset="0"/>
              </a:rPr>
              <a:t>, W. (1995). "Long-term working memory". Psychological Review </a:t>
            </a:r>
            <a:r>
              <a:rPr lang="en-US" sz="1200" b="1" dirty="0" smtClean="0">
                <a:latin typeface="Calibri" pitchFamily="34" charset="0"/>
              </a:rPr>
              <a:t>102</a:t>
            </a:r>
            <a:r>
              <a:rPr lang="en-US" sz="1200" dirty="0" smtClean="0">
                <a:latin typeface="Calibri" pitchFamily="34" charset="0"/>
              </a:rPr>
              <a:t> (2): 211–245. </a:t>
            </a:r>
            <a:r>
              <a:rPr lang="en-US" sz="1200" dirty="0" smtClean="0">
                <a:latin typeface="Calibri" pitchFamily="34" charset="0"/>
                <a:hlinkClick r:id="rId6" tooltip="Digital object identifier"/>
              </a:rPr>
              <a:t>doi</a:t>
            </a:r>
            <a:r>
              <a:rPr lang="en-US" sz="1200" dirty="0" smtClean="0">
                <a:latin typeface="Calibri" pitchFamily="34" charset="0"/>
              </a:rPr>
              <a:t>:</a:t>
            </a:r>
            <a:r>
              <a:rPr lang="en-US" sz="1200" dirty="0" smtClean="0">
                <a:latin typeface="Calibri" pitchFamily="34" charset="0"/>
                <a:hlinkClick r:id="rId7"/>
              </a:rPr>
              <a:t>10.1037/0033-295X.102.2.211</a:t>
            </a:r>
            <a:r>
              <a:rPr lang="en-US" sz="1200" dirty="0" smtClean="0">
                <a:latin typeface="Calibri" pitchFamily="34" charset="0"/>
              </a:rPr>
              <a:t>. </a:t>
            </a:r>
            <a:r>
              <a:rPr lang="en-US" sz="1200" dirty="0" smtClean="0">
                <a:latin typeface="Calibri" pitchFamily="34" charset="0"/>
                <a:hlinkClick r:id="rId8" tooltip="PubMed Identifier"/>
              </a:rPr>
              <a:t>PMID</a:t>
            </a:r>
            <a:r>
              <a:rPr lang="en-US" sz="1200" dirty="0" smtClean="0">
                <a:latin typeface="Calibri" pitchFamily="34" charset="0"/>
              </a:rPr>
              <a:t> </a:t>
            </a:r>
            <a:r>
              <a:rPr lang="en-US" sz="1200" dirty="0" smtClean="0">
                <a:latin typeface="Calibri" pitchFamily="34" charset="0"/>
                <a:hlinkClick r:id="rId9"/>
              </a:rPr>
              <a:t>7740089</a:t>
            </a:r>
            <a:r>
              <a:rPr lang="en-US" sz="1200" dirty="0" smtClean="0">
                <a:latin typeface="Calibri" pitchFamily="34" charset="0"/>
              </a:rPr>
              <a:t>.</a:t>
            </a:r>
          </a:p>
          <a:p>
            <a:r>
              <a:rPr lang="en-US" sz="1200" dirty="0" smtClean="0">
                <a:latin typeface="Calibri" pitchFamily="34" charset="0"/>
              </a:rPr>
              <a:t>Ericsson, K. Anders (2003). "The Search for General Abilities and Basic Capacities: Theoretical Implications from the Modifiability and Complexity of Mechanisms Mediating Expert Performance". In Sternberg, Robert J.; </a:t>
            </a:r>
            <a:r>
              <a:rPr lang="en-US" sz="1200" dirty="0" err="1" smtClean="0">
                <a:latin typeface="Calibri" pitchFamily="34" charset="0"/>
              </a:rPr>
              <a:t>Grigorenko</a:t>
            </a:r>
            <a:r>
              <a:rPr lang="en-US" sz="1200" dirty="0" smtClean="0">
                <a:latin typeface="Calibri" pitchFamily="34" charset="0"/>
              </a:rPr>
              <a:t>, Elena L. The Psychology of Abilities, Competencies, and Expertise. Cambridge: </a:t>
            </a:r>
            <a:r>
              <a:rPr lang="en-US" sz="1200" dirty="0" smtClean="0">
                <a:latin typeface="Calibri" pitchFamily="34" charset="0"/>
                <a:hlinkClick r:id="rId10" tooltip="Cambridge University Press"/>
              </a:rPr>
              <a:t>Cambridge University Press</a:t>
            </a:r>
            <a:r>
              <a:rPr lang="en-US" sz="1200" dirty="0" smtClean="0">
                <a:latin typeface="Calibri" pitchFamily="34" charset="0"/>
              </a:rPr>
              <a:t>. pp. 93–125. </a:t>
            </a:r>
            <a:r>
              <a:rPr lang="en-US" sz="1200" dirty="0" smtClean="0">
                <a:latin typeface="Calibri" pitchFamily="34" charset="0"/>
                <a:hlinkClick r:id="rId11" tooltip="International Standard Book Number"/>
              </a:rPr>
              <a:t>ISBN</a:t>
            </a:r>
            <a:r>
              <a:rPr lang="en-US" sz="1200" dirty="0" smtClean="0">
                <a:latin typeface="Calibri" pitchFamily="34" charset="0"/>
              </a:rPr>
              <a:t> </a:t>
            </a:r>
            <a:r>
              <a:rPr lang="en-US" sz="1200" dirty="0" smtClean="0">
                <a:latin typeface="Calibri" pitchFamily="34" charset="0"/>
                <a:hlinkClick r:id="rId12" tooltip="Special:BookSources/978-0-521-00776-4"/>
              </a:rPr>
              <a:t>978-0-521-00776-4</a:t>
            </a:r>
            <a:r>
              <a:rPr lang="en-US" sz="1200" dirty="0" smtClean="0">
                <a:latin typeface="Calibri" pitchFamily="34" charset="0"/>
              </a:rPr>
              <a:t>.</a:t>
            </a:r>
          </a:p>
          <a:p>
            <a:r>
              <a:rPr lang="en-US" sz="1200" dirty="0" err="1" smtClean="0">
                <a:latin typeface="Calibri" pitchFamily="34" charset="0"/>
              </a:rPr>
              <a:t>Charness</a:t>
            </a:r>
            <a:r>
              <a:rPr lang="en-US" sz="1200" dirty="0" smtClean="0">
                <a:latin typeface="Calibri" pitchFamily="34" charset="0"/>
              </a:rPr>
              <a:t>, Neil; </a:t>
            </a:r>
            <a:r>
              <a:rPr lang="en-US" sz="1200" dirty="0" err="1" smtClean="0">
                <a:latin typeface="Calibri" pitchFamily="34" charset="0"/>
              </a:rPr>
              <a:t>Feltovich</a:t>
            </a:r>
            <a:r>
              <a:rPr lang="en-US" sz="1200" dirty="0" smtClean="0">
                <a:latin typeface="Calibri" pitchFamily="34" charset="0"/>
              </a:rPr>
              <a:t>, Paul J.; Hoffman, Robert R.; Ericsson, K. </a:t>
            </a:r>
            <a:r>
              <a:rPr lang="en-US" sz="1200" i="1" dirty="0" smtClean="0">
                <a:latin typeface="Calibri" pitchFamily="34" charset="0"/>
              </a:rPr>
              <a:t>Anders, eds. (2006). The Cambridge Handbook of Expertise and Expert Performance. Cambridge: </a:t>
            </a:r>
            <a:r>
              <a:rPr lang="en-US" sz="1200" i="1" dirty="0" smtClean="0">
                <a:latin typeface="Calibri" pitchFamily="34" charset="0"/>
                <a:hlinkClick r:id="rId10" tooltip="Cambridge University Press"/>
              </a:rPr>
              <a:t>Cambridge University </a:t>
            </a:r>
            <a:r>
              <a:rPr lang="en-US" sz="1200" i="1" dirty="0" err="1" smtClean="0">
                <a:latin typeface="Calibri" pitchFamily="34" charset="0"/>
                <a:hlinkClick r:id="rId10" tooltip="Cambridge University Press"/>
              </a:rPr>
              <a:t>Press</a:t>
            </a:r>
            <a:r>
              <a:rPr lang="en-US" sz="1200" i="1" dirty="0" err="1" smtClean="0">
                <a:latin typeface="Calibri" pitchFamily="34" charset="0"/>
              </a:rPr>
              <a:t>.</a:t>
            </a:r>
            <a:r>
              <a:rPr lang="en-US" sz="1200" i="1" dirty="0" err="1" smtClean="0">
                <a:latin typeface="Calibri" pitchFamily="34" charset="0"/>
                <a:hlinkClick r:id="rId11" tooltip="International Standard Book Number"/>
              </a:rPr>
              <a:t>ISBN</a:t>
            </a:r>
            <a:r>
              <a:rPr lang="en-US" sz="1200" i="1" dirty="0" smtClean="0">
                <a:latin typeface="Calibri" pitchFamily="34" charset="0"/>
              </a:rPr>
              <a:t> </a:t>
            </a:r>
            <a:r>
              <a:rPr lang="en-US" sz="1200" i="1" dirty="0" smtClean="0">
                <a:latin typeface="Calibri" pitchFamily="34" charset="0"/>
                <a:hlinkClick r:id="rId13" tooltip="Special:BookSources/9780521840972"/>
              </a:rPr>
              <a:t>9780521840972</a:t>
            </a:r>
            <a:r>
              <a:rPr lang="en-US" sz="1200" i="1" dirty="0" smtClean="0">
                <a:latin typeface="Calibri" pitchFamily="34" charset="0"/>
              </a:rPr>
              <a:t>. </a:t>
            </a:r>
            <a:r>
              <a:rPr lang="en-US" sz="1200" i="1" dirty="0" smtClean="0">
                <a:latin typeface="Calibri" pitchFamily="34" charset="0"/>
                <a:hlinkClick r:id="rId14"/>
              </a:rPr>
              <a:t>Lay summary</a:t>
            </a:r>
            <a:r>
              <a:rPr lang="en-US" sz="1200" i="1" dirty="0" smtClean="0">
                <a:latin typeface="Calibri" pitchFamily="34" charset="0"/>
              </a:rPr>
              <a:t> (28 June 2010).</a:t>
            </a:r>
            <a:r>
              <a:rPr lang="en-US" sz="1200" dirty="0" smtClean="0">
                <a:latin typeface="Calibri" pitchFamily="34" charset="0"/>
              </a:rPr>
              <a:t> This review of current research includes chapters by experts.</a:t>
            </a:r>
          </a:p>
          <a:p>
            <a:r>
              <a:rPr lang="en-US" sz="1200" i="1" dirty="0" smtClean="0">
                <a:latin typeface="Calibri" pitchFamily="34" charset="0"/>
              </a:rPr>
              <a:t>Ericsson, K. Anders (2016). Peak: Secrets from the New Science of Expertise. Boston: Houghton Mifflin Harcourt. </a:t>
            </a:r>
            <a:r>
              <a:rPr lang="en-US" sz="1200" i="1" dirty="0" smtClean="0">
                <a:latin typeface="Calibri" pitchFamily="34" charset="0"/>
                <a:hlinkClick r:id="rId11" tooltip="International Standard Book Number"/>
              </a:rPr>
              <a:t>ISBN</a:t>
            </a:r>
            <a:r>
              <a:rPr lang="en-US" sz="1200" i="1" dirty="0" smtClean="0">
                <a:latin typeface="Calibri" pitchFamily="34" charset="0"/>
              </a:rPr>
              <a:t> </a:t>
            </a:r>
            <a:r>
              <a:rPr lang="en-US" sz="1200" i="1" dirty="0" smtClean="0">
                <a:latin typeface="Calibri" pitchFamily="34" charset="0"/>
                <a:hlinkClick r:id="rId15" tooltip="Special:BookSources/978-0544456235"/>
              </a:rPr>
              <a:t>978-0544456235</a:t>
            </a:r>
            <a:r>
              <a:rPr lang="en-US" sz="1200" i="1" dirty="0" smtClean="0">
                <a:latin typeface="Calibri" pitchFamily="34" charset="0"/>
              </a:rPr>
              <a:t>.</a:t>
            </a:r>
            <a:endParaRPr lang="en-US" sz="1200" dirty="0" smtClean="0">
              <a:latin typeface="Calibri" pitchFamily="34" charset="0"/>
            </a:endParaRPr>
          </a:p>
          <a:p>
            <a:endParaRPr lang="ru-RU" dirty="0"/>
          </a:p>
        </p:txBody>
      </p:sp>
      <p:sp>
        <p:nvSpPr>
          <p:cNvPr id="9" name="TextBox 8"/>
          <p:cNvSpPr txBox="1"/>
          <p:nvPr/>
        </p:nvSpPr>
        <p:spPr>
          <a:xfrm>
            <a:off x="503808" y="6444133"/>
            <a:ext cx="8352928" cy="235449"/>
          </a:xfrm>
          <a:prstGeom prst="rect">
            <a:avLst/>
          </a:prstGeom>
          <a:noFill/>
        </p:spPr>
        <p:txBody>
          <a:bodyPr wrap="square" rtlCol="0">
            <a:spAutoFit/>
          </a:bodyPr>
          <a:lstStyle/>
          <a:p>
            <a:r>
              <a:rPr lang="en-US" sz="1000" dirty="0" smtClean="0">
                <a:latin typeface="Calibri" pitchFamily="34" charset="0"/>
              </a:rPr>
              <a:t>http://www.learning-theories.com/expertise-theory-ericsson-gladwell.html</a:t>
            </a:r>
            <a:endParaRPr lang="ru-RU" sz="1000" dirty="0">
              <a:latin typeface="Calibri"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784" y="323453"/>
            <a:ext cx="9505056" cy="5730415"/>
          </a:xfrm>
          <a:prstGeom prst="rect">
            <a:avLst/>
          </a:prstGeom>
          <a:noFill/>
        </p:spPr>
        <p:txBody>
          <a:bodyPr wrap="square" rtlCol="0">
            <a:spAutoFit/>
          </a:bodyPr>
          <a:lstStyle/>
          <a:p>
            <a:r>
              <a:rPr lang="ru-RU" sz="1400" b="1" dirty="0" smtClean="0">
                <a:latin typeface="Calibri" pitchFamily="34" charset="0"/>
                <a:cs typeface="Arial" pitchFamily="34" charset="0"/>
              </a:rPr>
              <a:t>СТАДИИ ОБУЧЕНИЯ (MODES OF LEARNING) (D. </a:t>
            </a:r>
            <a:r>
              <a:rPr lang="ru-RU" sz="1400" b="1" dirty="0" err="1" smtClean="0">
                <a:latin typeface="Calibri" pitchFamily="34" charset="0"/>
                <a:cs typeface="Arial" pitchFamily="34" charset="0"/>
              </a:rPr>
              <a:t>Rumelhart&amp;</a:t>
            </a:r>
            <a:r>
              <a:rPr lang="ru-RU" sz="1400" b="1" dirty="0" smtClean="0">
                <a:latin typeface="Calibri" pitchFamily="34" charset="0"/>
                <a:cs typeface="Arial" pitchFamily="34" charset="0"/>
              </a:rPr>
              <a:t> D. </a:t>
            </a:r>
            <a:r>
              <a:rPr lang="ru-RU" sz="1400" b="1" dirty="0" err="1" smtClean="0">
                <a:latin typeface="Calibri" pitchFamily="34" charset="0"/>
                <a:cs typeface="Arial" pitchFamily="34" charset="0"/>
              </a:rPr>
              <a:t>Norman</a:t>
            </a:r>
            <a:r>
              <a:rPr lang="ru-RU" sz="1400" b="1" dirty="0" smtClean="0">
                <a:latin typeface="Calibri" pitchFamily="34" charset="0"/>
                <a:cs typeface="Arial" pitchFamily="34" charset="0"/>
              </a:rPr>
              <a:t>)</a:t>
            </a:r>
          </a:p>
          <a:p>
            <a:endParaRPr lang="ru-RU" sz="1400" dirty="0" smtClean="0">
              <a:latin typeface="Calibri" pitchFamily="34" charset="0"/>
            </a:endParaRPr>
          </a:p>
          <a:p>
            <a:r>
              <a:rPr lang="ru-RU" sz="1200" dirty="0" smtClean="0">
                <a:latin typeface="Calibri" pitchFamily="34" charset="0"/>
              </a:rPr>
              <a:t>D. </a:t>
            </a:r>
            <a:r>
              <a:rPr lang="ru-RU" sz="1200" dirty="0" err="1" smtClean="0">
                <a:latin typeface="Calibri" pitchFamily="34" charset="0"/>
              </a:rPr>
              <a:t>Rumenhart</a:t>
            </a:r>
            <a:r>
              <a:rPr lang="ru-RU" sz="1200" dirty="0" smtClean="0">
                <a:latin typeface="Calibri" pitchFamily="34" charset="0"/>
              </a:rPr>
              <a:t> &amp; D. </a:t>
            </a:r>
            <a:r>
              <a:rPr lang="ru-RU" sz="1200" dirty="0" err="1" smtClean="0">
                <a:latin typeface="Calibri" pitchFamily="34" charset="0"/>
              </a:rPr>
              <a:t>Norman</a:t>
            </a:r>
            <a:r>
              <a:rPr lang="ru-RU" sz="1200" dirty="0" smtClean="0">
                <a:latin typeface="Calibri" pitchFamily="34" charset="0"/>
              </a:rPr>
              <a:t> (1978) утверждали, что </a:t>
            </a:r>
            <a:r>
              <a:rPr lang="ru-RU" sz="1200" dirty="0" smtClean="0">
                <a:solidFill>
                  <a:srgbClr val="C00000"/>
                </a:solidFill>
                <a:latin typeface="Calibri" pitchFamily="34" charset="0"/>
              </a:rPr>
              <a:t>существует три стадии обучения: наращивание, упорядочивание и настройка. Наращивание — это дополнение существующей памяти новыми знаниями. Упорядочивание предполагает создание новых структур и построений. </a:t>
            </a:r>
            <a:r>
              <a:rPr lang="ru-RU" sz="1200" b="1" dirty="0" smtClean="0">
                <a:latin typeface="Calibri" pitchFamily="34" charset="0"/>
              </a:rPr>
              <a:t>Настройка </a:t>
            </a:r>
            <a:r>
              <a:rPr lang="ru-RU" sz="1200" dirty="0" smtClean="0">
                <a:latin typeface="Calibri" pitchFamily="34" charset="0"/>
              </a:rPr>
              <a:t>— это применение знаний к специфической задаче, обычно через практику. Наращивание знаний — самая распространенная форма обучения; упорядочивание встречается гораздо реже и требует значительных усилий; настройка — самая медленная из форм обучения.</a:t>
            </a:r>
            <a:br>
              <a:rPr lang="ru-RU" sz="1200" dirty="0" smtClean="0">
                <a:latin typeface="Calibri" pitchFamily="34" charset="0"/>
              </a:rPr>
            </a:br>
            <a:r>
              <a:rPr lang="ru-RU" sz="1200" b="1" dirty="0" smtClean="0">
                <a:latin typeface="Calibri" pitchFamily="34" charset="0"/>
              </a:rPr>
              <a:t>  Переупорядочивание </a:t>
            </a:r>
            <a:r>
              <a:rPr lang="ru-RU" sz="1200" dirty="0" smtClean="0">
                <a:latin typeface="Calibri" pitchFamily="34" charset="0"/>
              </a:rPr>
              <a:t>требует размышления и проницательности, может соответствовать переходу к новым формам действия. С другой стороны, </a:t>
            </a:r>
            <a:r>
              <a:rPr lang="ru-RU" sz="1200" b="1" dirty="0" smtClean="0">
                <a:latin typeface="Calibri" pitchFamily="34" charset="0"/>
              </a:rPr>
              <a:t>настройка </a:t>
            </a:r>
            <a:r>
              <a:rPr lang="ru-RU" sz="1200" dirty="0" smtClean="0">
                <a:latin typeface="Calibri" pitchFamily="34" charset="0"/>
              </a:rPr>
              <a:t>часто соответствует автоматическому поведению, которое не требует размышления.</a:t>
            </a:r>
            <a:br>
              <a:rPr lang="ru-RU" sz="1200" dirty="0" smtClean="0">
                <a:latin typeface="Calibri" pitchFamily="34" charset="0"/>
              </a:rPr>
            </a:br>
            <a:r>
              <a:rPr lang="ru-RU" sz="1200" dirty="0" smtClean="0">
                <a:latin typeface="Calibri" pitchFamily="34" charset="0"/>
              </a:rPr>
              <a:t> </a:t>
            </a:r>
          </a:p>
          <a:p>
            <a:r>
              <a:rPr lang="ru-RU" sz="1200" dirty="0" smtClean="0">
                <a:latin typeface="Calibri" pitchFamily="34" charset="0"/>
              </a:rPr>
              <a:t>D. </a:t>
            </a:r>
            <a:r>
              <a:rPr lang="ru-RU" sz="1200" dirty="0" err="1" smtClean="0">
                <a:latin typeface="Calibri" pitchFamily="34" charset="0"/>
              </a:rPr>
              <a:t>Rumenhart</a:t>
            </a:r>
            <a:r>
              <a:rPr lang="ru-RU" sz="1200" dirty="0" smtClean="0">
                <a:latin typeface="Calibri" pitchFamily="34" charset="0"/>
              </a:rPr>
              <a:t> &amp; D. </a:t>
            </a:r>
            <a:r>
              <a:rPr lang="ru-RU" sz="1200" dirty="0" err="1" smtClean="0">
                <a:latin typeface="Calibri" pitchFamily="34" charset="0"/>
              </a:rPr>
              <a:t>Norman</a:t>
            </a:r>
            <a:r>
              <a:rPr lang="ru-RU" sz="1200" dirty="0" smtClean="0">
                <a:latin typeface="Calibri" pitchFamily="34" charset="0"/>
              </a:rPr>
              <a:t> (1981) предложили следующую модель: новая схема создается путем моделирования на существующей схеме с дальнейшим модифицированием на основе дальнейших исследований.</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solidFill>
                  <a:srgbClr val="00B050"/>
                </a:solidFill>
                <a:latin typeface="Calibri" pitchFamily="34" charset="0"/>
              </a:rPr>
              <a:t>Применение:  Это общая модель обучения, хотя первоначально она была разработана для изучения иностранных языков.</a:t>
            </a: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a:r>
            <a:br>
              <a:rPr lang="ru-RU" sz="1200" b="1" dirty="0" smtClean="0">
                <a:latin typeface="Calibri" pitchFamily="34" charset="0"/>
              </a:rPr>
            </a:br>
            <a:r>
              <a:rPr lang="ru-RU" sz="1200" b="1" dirty="0" smtClean="0">
                <a:latin typeface="Calibri" pitchFamily="34" charset="0"/>
              </a:rPr>
              <a:t>Пример:  </a:t>
            </a:r>
            <a:r>
              <a:rPr lang="ru-RU" sz="1200" dirty="0" err="1" smtClean="0">
                <a:latin typeface="Calibri" pitchFamily="34" charset="0"/>
              </a:rPr>
              <a:t>Norman</a:t>
            </a:r>
            <a:r>
              <a:rPr lang="ru-RU" sz="1200" dirty="0" smtClean="0">
                <a:latin typeface="Calibri" pitchFamily="34" charset="0"/>
              </a:rPr>
              <a:t> (1982) приводил пример с изучением азбуки Морзе. Первоначальное запоминание кода — стадия наращивания. Распознавание слов — стадия упорядочивания. Постепенное наращивание скорости распознавания и передачи — стадия настройки.</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Обучение должно быть приспособлено ко всем стадиям обучения.</a:t>
            </a:r>
            <a:br>
              <a:rPr lang="ru-RU" sz="1200" dirty="0" smtClean="0">
                <a:latin typeface="Calibri" pitchFamily="34" charset="0"/>
              </a:rPr>
            </a:br>
            <a:r>
              <a:rPr lang="ru-RU" sz="1200" dirty="0" smtClean="0">
                <a:latin typeface="Calibri" pitchFamily="34" charset="0"/>
              </a:rPr>
              <a:t> 2. Практическая деятельность влияет на повышение качества навыков, но не всегда влияет на первоначальное приобретение знаний.</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Norman</a:t>
            </a:r>
            <a:r>
              <a:rPr lang="ru-RU" sz="1200" dirty="0" smtClean="0">
                <a:latin typeface="Calibri" pitchFamily="34" charset="0"/>
              </a:rPr>
              <a:t>, D. (1982).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Memory</a:t>
            </a:r>
            <a:r>
              <a:rPr lang="ru-RU" sz="1200" dirty="0" smtClean="0">
                <a:latin typeface="Calibri" pitchFamily="34" charset="0"/>
              </a:rPr>
              <a:t>. </a:t>
            </a:r>
            <a:r>
              <a:rPr lang="ru-RU" sz="1200" dirty="0" err="1" smtClean="0">
                <a:latin typeface="Calibri" pitchFamily="34" charset="0"/>
              </a:rPr>
              <a:t>San</a:t>
            </a:r>
            <a:r>
              <a:rPr lang="ru-RU" sz="1200" dirty="0" smtClean="0">
                <a:latin typeface="Calibri" pitchFamily="34" charset="0"/>
              </a:rPr>
              <a:t> </a:t>
            </a:r>
            <a:r>
              <a:rPr lang="ru-RU" sz="1200" dirty="0" err="1" smtClean="0">
                <a:latin typeface="Calibri" pitchFamily="34" charset="0"/>
              </a:rPr>
              <a:t>Francisco</a:t>
            </a:r>
            <a:r>
              <a:rPr lang="ru-RU" sz="1200" dirty="0" smtClean="0">
                <a:latin typeface="Calibri" pitchFamily="34" charset="0"/>
              </a:rPr>
              <a:t>: </a:t>
            </a:r>
            <a:r>
              <a:rPr lang="ru-RU" sz="1200" dirty="0" err="1" smtClean="0">
                <a:latin typeface="Calibri" pitchFamily="34" charset="0"/>
              </a:rPr>
              <a:t>Freeman</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Rumelhart</a:t>
            </a:r>
            <a:r>
              <a:rPr lang="ru-RU" sz="1200" dirty="0" smtClean="0">
                <a:latin typeface="Calibri" pitchFamily="34" charset="0"/>
              </a:rPr>
              <a:t>, D. &amp; </a:t>
            </a:r>
            <a:r>
              <a:rPr lang="ru-RU" sz="1200" dirty="0" err="1" smtClean="0">
                <a:latin typeface="Calibri" pitchFamily="34" charset="0"/>
              </a:rPr>
              <a:t>Norman</a:t>
            </a:r>
            <a:r>
              <a:rPr lang="ru-RU" sz="1200" dirty="0" smtClean="0">
                <a:latin typeface="Calibri" pitchFamily="34" charset="0"/>
              </a:rPr>
              <a:t>, D. (1978). </a:t>
            </a:r>
            <a:r>
              <a:rPr lang="ru-RU" sz="1200" dirty="0" err="1" smtClean="0">
                <a:latin typeface="Calibri" pitchFamily="34" charset="0"/>
              </a:rPr>
              <a:t>Accretion</a:t>
            </a:r>
            <a:r>
              <a:rPr lang="ru-RU" sz="1200" dirty="0" smtClean="0">
                <a:latin typeface="Calibri" pitchFamily="34" charset="0"/>
              </a:rPr>
              <a:t>, </a:t>
            </a:r>
            <a:r>
              <a:rPr lang="ru-RU" sz="1200" dirty="0" err="1" smtClean="0">
                <a:latin typeface="Calibri" pitchFamily="34" charset="0"/>
              </a:rPr>
              <a:t>tuning</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restructuring</a:t>
            </a:r>
            <a:r>
              <a:rPr lang="ru-RU" sz="1200" dirty="0" smtClean="0">
                <a:latin typeface="Calibri" pitchFamily="34" charset="0"/>
              </a:rPr>
              <a:t>: </a:t>
            </a:r>
            <a:r>
              <a:rPr lang="ru-RU" sz="1200" dirty="0" err="1" smtClean="0">
                <a:latin typeface="Calibri" pitchFamily="34" charset="0"/>
              </a:rPr>
              <a:t>Three</a:t>
            </a:r>
            <a:r>
              <a:rPr lang="ru-RU" sz="1200" dirty="0" smtClean="0">
                <a:latin typeface="Calibri" pitchFamily="34" charset="0"/>
              </a:rPr>
              <a:t> </a:t>
            </a:r>
            <a:r>
              <a:rPr lang="ru-RU" sz="1200" dirty="0" err="1" smtClean="0">
                <a:latin typeface="Calibri" pitchFamily="34" charset="0"/>
              </a:rPr>
              <a:t>modes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J.W. </a:t>
            </a:r>
            <a:r>
              <a:rPr lang="ru-RU" sz="1200" dirty="0" err="1" smtClean="0">
                <a:latin typeface="Calibri" pitchFamily="34" charset="0"/>
              </a:rPr>
              <a:t>Cotton</a:t>
            </a:r>
            <a:r>
              <a:rPr lang="ru-RU" sz="1200" dirty="0" smtClean="0">
                <a:latin typeface="Calibri" pitchFamily="34" charset="0"/>
              </a:rPr>
              <a:t> &amp; R. </a:t>
            </a:r>
            <a:r>
              <a:rPr lang="ru-RU" sz="1200" dirty="0" err="1" smtClean="0">
                <a:latin typeface="Calibri" pitchFamily="34" charset="0"/>
              </a:rPr>
              <a:t>Klatzky</a:t>
            </a:r>
            <a:r>
              <a:rPr lang="ru-RU" sz="1200" dirty="0" smtClean="0">
                <a:latin typeface="Calibri" pitchFamily="34" charset="0"/>
              </a:rPr>
              <a:t> (</a:t>
            </a:r>
            <a:r>
              <a:rPr lang="ru-RU" sz="1200" dirty="0" err="1" smtClean="0">
                <a:latin typeface="Calibri" pitchFamily="34" charset="0"/>
              </a:rPr>
              <a:t>eds</a:t>
            </a:r>
            <a:r>
              <a:rPr lang="ru-RU" sz="1200" dirty="0" smtClean="0">
                <a:latin typeface="Calibri" pitchFamily="34" charset="0"/>
              </a:rPr>
              <a:t>.), </a:t>
            </a:r>
            <a:r>
              <a:rPr lang="ru-RU" sz="1200" dirty="0" err="1" smtClean="0">
                <a:latin typeface="Calibri" pitchFamily="34" charset="0"/>
              </a:rPr>
              <a:t>Semantic</a:t>
            </a:r>
            <a:r>
              <a:rPr lang="ru-RU" sz="1200" dirty="0" smtClean="0">
                <a:latin typeface="Calibri" pitchFamily="34" charset="0"/>
              </a:rPr>
              <a:t> </a:t>
            </a:r>
            <a:r>
              <a:rPr lang="ru-RU" sz="1200" dirty="0" err="1" smtClean="0">
                <a:latin typeface="Calibri" pitchFamily="34" charset="0"/>
              </a:rPr>
              <a:t>Factors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Rumelhart</a:t>
            </a:r>
            <a:r>
              <a:rPr lang="ru-RU" sz="1200" dirty="0" smtClean="0">
                <a:latin typeface="Calibri" pitchFamily="34" charset="0"/>
              </a:rPr>
              <a:t>, D. &amp; </a:t>
            </a:r>
            <a:r>
              <a:rPr lang="ru-RU" sz="1200" dirty="0" err="1" smtClean="0">
                <a:latin typeface="Calibri" pitchFamily="34" charset="0"/>
              </a:rPr>
              <a:t>Norman</a:t>
            </a:r>
            <a:r>
              <a:rPr lang="ru-RU" sz="1200" dirty="0" smtClean="0">
                <a:latin typeface="Calibri" pitchFamily="34" charset="0"/>
              </a:rPr>
              <a:t>, D. (1981). </a:t>
            </a:r>
            <a:r>
              <a:rPr lang="ru-RU" sz="1200" dirty="0" err="1" smtClean="0">
                <a:latin typeface="Calibri" pitchFamily="34" charset="0"/>
              </a:rPr>
              <a:t>Analogical</a:t>
            </a:r>
            <a:r>
              <a:rPr lang="ru-RU" sz="1200" dirty="0" smtClean="0">
                <a:latin typeface="Calibri" pitchFamily="34" charset="0"/>
              </a:rPr>
              <a:t> </a:t>
            </a:r>
            <a:r>
              <a:rPr lang="ru-RU" sz="1200" dirty="0" err="1" smtClean="0">
                <a:latin typeface="Calibri" pitchFamily="34" charset="0"/>
              </a:rPr>
              <a:t>processes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J.R. </a:t>
            </a:r>
            <a:r>
              <a:rPr lang="ru-RU" sz="1200" dirty="0" err="1" smtClean="0">
                <a:latin typeface="Calibri" pitchFamily="34" charset="0"/>
              </a:rPr>
              <a:t>Anderson</a:t>
            </a:r>
            <a:r>
              <a:rPr lang="ru-RU" sz="1200" dirty="0" smtClean="0">
                <a:latin typeface="Calibri" pitchFamily="34" charset="0"/>
              </a:rPr>
              <a:t>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Skills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their</a:t>
            </a:r>
            <a:r>
              <a:rPr lang="ru-RU" sz="1200" dirty="0" smtClean="0">
                <a:latin typeface="Calibri" pitchFamily="34" charset="0"/>
              </a:rPr>
              <a:t> </a:t>
            </a:r>
            <a:r>
              <a:rPr lang="ru-RU" sz="1200" dirty="0" err="1" smtClean="0">
                <a:latin typeface="Calibri" pitchFamily="34" charset="0"/>
              </a:rPr>
              <a:t>Acquisition</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r>
              <a:rPr lang="ru-RU" sz="1200" dirty="0" smtClean="0"/>
              <a:t/>
            </a:r>
            <a:br>
              <a:rPr lang="ru-RU" sz="1200" dirty="0" smtClean="0"/>
            </a:br>
            <a:endParaRPr lang="ru-RU" sz="1200" dirty="0" smtClean="0"/>
          </a:p>
          <a:p>
            <a:endParaRPr lang="ru-RU" dirty="0"/>
          </a:p>
        </p:txBody>
      </p:sp>
      <p:sp>
        <p:nvSpPr>
          <p:cNvPr id="7" name="TextBox 6"/>
          <p:cNvSpPr txBox="1"/>
          <p:nvPr/>
        </p:nvSpPr>
        <p:spPr>
          <a:xfrm>
            <a:off x="431800" y="6300117"/>
            <a:ext cx="6336704" cy="235449"/>
          </a:xfrm>
          <a:prstGeom prst="rect">
            <a:avLst/>
          </a:prstGeom>
          <a:noFill/>
        </p:spPr>
        <p:txBody>
          <a:bodyPr wrap="square" rtlCol="0">
            <a:spAutoFit/>
          </a:bodyPr>
          <a:lstStyle/>
          <a:p>
            <a:r>
              <a:rPr lang="en-US" sz="1000" dirty="0" smtClean="0">
                <a:latin typeface="Calibri" pitchFamily="34" charset="0"/>
              </a:rPr>
              <a:t>http://www.instructionaldesign.org/theories/modes-learning.html</a:t>
            </a:r>
            <a:endParaRPr lang="ru-RU" sz="1000" dirty="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51880" y="12132765"/>
            <a:ext cx="1728192" cy="1380506"/>
          </a:xfrm>
          <a:prstGeom prst="rect">
            <a:avLst/>
          </a:prstGeom>
          <a:noFill/>
        </p:spPr>
        <p:txBody>
          <a:bodyPr wrap="square" rtlCol="0">
            <a:spAutoFit/>
          </a:bodyPr>
          <a:lstStyle/>
          <a:p>
            <a:r>
              <a:rPr lang="en-US" dirty="0" smtClean="0"/>
              <a:t>http://www.instructionaldesign.org/theories/functional-context.html</a:t>
            </a:r>
            <a:endParaRPr lang="ru-RU" dirty="0"/>
          </a:p>
        </p:txBody>
      </p:sp>
      <p:sp>
        <p:nvSpPr>
          <p:cNvPr id="9" name="TextBox 8"/>
          <p:cNvSpPr txBox="1"/>
          <p:nvPr/>
        </p:nvSpPr>
        <p:spPr>
          <a:xfrm>
            <a:off x="9216776" y="11844733"/>
            <a:ext cx="2448272" cy="13231699"/>
          </a:xfrm>
          <a:prstGeom prst="rect">
            <a:avLst/>
          </a:prstGeom>
          <a:noFill/>
        </p:spPr>
        <p:txBody>
          <a:bodyPr wrap="square" rtlCol="0">
            <a:spAutoFit/>
          </a:bodyPr>
          <a:lstStyle/>
          <a:p>
            <a:r>
              <a:rPr lang="ru-RU" dirty="0" err="1" smtClean="0"/>
              <a:t>ticht</a:t>
            </a:r>
            <a:r>
              <a:rPr lang="ru-RU" dirty="0" smtClean="0"/>
              <a:t> вклад в области теории функционала контекста, в котором он предложил, что крайне важно, чтобы сделать обучение уместным для учащихся. Модель когнитивной системы состояла из трех компонентов:</a:t>
            </a:r>
          </a:p>
          <a:p>
            <a:r>
              <a:rPr lang="ru-RU" dirty="0" smtClean="0"/>
              <a:t>основанной на знаниях (предварительное знание обучающегося)</a:t>
            </a:r>
          </a:p>
          <a:p>
            <a:r>
              <a:rPr lang="ru-RU" dirty="0" smtClean="0"/>
              <a:t>Обработка навыков (решение проблем, языковые навыки и стратегии обучения)</a:t>
            </a:r>
          </a:p>
          <a:p>
            <a:r>
              <a:rPr lang="ru-RU" dirty="0" smtClean="0"/>
              <a:t>Информация показывает , что имеющейся информации. </a:t>
            </a:r>
            <a:r>
              <a:rPr lang="ru-RU" baseline="30000" dirty="0" smtClean="0">
                <a:hlinkClick r:id="rId2"/>
              </a:rPr>
              <a:t>[2]</a:t>
            </a:r>
            <a:endParaRPr lang="ru-RU" dirty="0" smtClean="0"/>
          </a:p>
          <a:p>
            <a:r>
              <a:rPr lang="ru-RU" dirty="0" smtClean="0"/>
              <a:t>Функциональный подход </a:t>
            </a:r>
            <a:r>
              <a:rPr lang="ru-RU" dirty="0" err="1" smtClean="0"/>
              <a:t>Context</a:t>
            </a:r>
            <a:r>
              <a:rPr lang="ru-RU" dirty="0" smtClean="0"/>
              <a:t> рекомендует новые методы оценки, такие как измерения функционального обучения и академического обучения.</a:t>
            </a:r>
          </a:p>
          <a:p>
            <a:r>
              <a:rPr lang="ru-RU" dirty="0" smtClean="0"/>
              <a:t>Как исследователь, доктор Томас </a:t>
            </a:r>
            <a:r>
              <a:rPr lang="ru-RU" dirty="0" err="1" smtClean="0"/>
              <a:t>Sticht</a:t>
            </a:r>
            <a:r>
              <a:rPr lang="ru-RU" dirty="0" smtClean="0"/>
              <a:t> способствовал исследованию образования детей младшего возраста, и провел первую конференцию по </a:t>
            </a:r>
            <a:r>
              <a:rPr lang="ru-RU" dirty="0" err="1" smtClean="0"/>
              <a:t>межпоколенческой</a:t>
            </a:r>
            <a:r>
              <a:rPr lang="ru-RU" dirty="0" smtClean="0"/>
              <a:t> передаче </a:t>
            </a:r>
            <a:r>
              <a:rPr lang="ru-RU" dirty="0" smtClean="0">
                <a:hlinkClick r:id="rId3" tooltip="Когнитивная умение"/>
              </a:rPr>
              <a:t>когнитивных навыков</a:t>
            </a:r>
            <a:r>
              <a:rPr lang="ru-RU" dirty="0" smtClean="0"/>
              <a:t> .Многие статьи были опубликованы доктором </a:t>
            </a:r>
            <a:r>
              <a:rPr lang="ru-RU" dirty="0" err="1" smtClean="0"/>
              <a:t>Sticht</a:t>
            </a:r>
            <a:r>
              <a:rPr lang="ru-RU" dirty="0" smtClean="0"/>
              <a:t> о роли </a:t>
            </a:r>
            <a:r>
              <a:rPr lang="ru-RU" dirty="0" smtClean="0">
                <a:hlinkClick r:id="rId4" tooltip="Разговорный язык"/>
              </a:rPr>
              <a:t>устной речи</a:t>
            </a:r>
            <a:r>
              <a:rPr lang="ru-RU" dirty="0" smtClean="0"/>
              <a:t> и передачи грамотности.</a:t>
            </a:r>
          </a:p>
          <a:p>
            <a:endParaRPr lang="ru-RU" dirty="0"/>
          </a:p>
        </p:txBody>
      </p:sp>
      <p:sp>
        <p:nvSpPr>
          <p:cNvPr id="11" name="TextBox 10"/>
          <p:cNvSpPr txBox="1"/>
          <p:nvPr/>
        </p:nvSpPr>
        <p:spPr>
          <a:xfrm>
            <a:off x="215776" y="179437"/>
            <a:ext cx="9648825" cy="7275774"/>
          </a:xfrm>
          <a:prstGeom prst="rect">
            <a:avLst/>
          </a:prstGeom>
          <a:noFill/>
        </p:spPr>
        <p:txBody>
          <a:bodyPr wrap="square" rtlCol="0">
            <a:spAutoFit/>
          </a:bodyPr>
          <a:lstStyle/>
          <a:p>
            <a:r>
              <a:rPr lang="ru-RU" sz="1400" b="1" dirty="0" smtClean="0">
                <a:latin typeface="Calibri" pitchFamily="34" charset="0"/>
              </a:rPr>
              <a:t>ФУНКЦИОНАЛЬНЫЕ УСЛОВИЯ (FUNCTIONAL CONTEXT) (T. STICHT)</a:t>
            </a:r>
          </a:p>
          <a:p>
            <a:pPr fontAlgn="t"/>
            <a:endParaRPr lang="ru-RU" sz="1200" dirty="0" smtClean="0">
              <a:latin typeface="Calibri" pitchFamily="34" charset="0"/>
            </a:endParaRPr>
          </a:p>
          <a:p>
            <a:pPr fontAlgn="t"/>
            <a:r>
              <a:rPr lang="ru-RU" sz="1200" b="1" dirty="0" smtClean="0">
                <a:latin typeface="Calibri" pitchFamily="34" charset="0"/>
              </a:rPr>
              <a:t>Теория </a:t>
            </a:r>
            <a:r>
              <a:rPr lang="ru-RU" sz="1200" b="1" dirty="0" err="1" smtClean="0">
                <a:latin typeface="Calibri" pitchFamily="34" charset="0"/>
              </a:rPr>
              <a:t>Sticht</a:t>
            </a:r>
            <a:r>
              <a:rPr lang="ru-RU" sz="1200" b="1" dirty="0" smtClean="0">
                <a:latin typeface="Calibri" pitchFamily="34" charset="0"/>
              </a:rPr>
              <a:t> подчеркивает важность приведения обучения в соответствие с опытом обучаемых и их профессиональными навыками</a:t>
            </a:r>
            <a:r>
              <a:rPr lang="ru-RU" sz="1200" dirty="0" smtClean="0">
                <a:latin typeface="Calibri" pitchFamily="34" charset="0"/>
              </a:rPr>
              <a:t>. Получение новой информации облегчается, если обучаемый может сопоставить ее с теми знаниями, которыми уже обладает, и получит новые знания с помощью старых. При использовании подходящих материалов для закрепления знаний значительно облегчается перенос знаний из аудитории в “реальный мир”.</a:t>
            </a:r>
            <a:br>
              <a:rPr lang="ru-RU" sz="1200" dirty="0" smtClean="0">
                <a:latin typeface="Calibri" pitchFamily="34" charset="0"/>
              </a:rPr>
            </a:br>
            <a:r>
              <a:rPr lang="ru-RU" sz="1200" dirty="0" smtClean="0">
                <a:latin typeface="Calibri" pitchFamily="34" charset="0"/>
              </a:rPr>
              <a:t>Модель познавательной системы, основанная на таком подходе, основана на взаимодействии трех составляющих: </a:t>
            </a:r>
            <a:r>
              <a:rPr lang="ru-RU" sz="1200" dirty="0" smtClean="0">
                <a:solidFill>
                  <a:srgbClr val="C00000"/>
                </a:solidFill>
                <a:latin typeface="Calibri" pitchFamily="34" charset="0"/>
              </a:rPr>
              <a:t>1) база знаний (в долговременной памяти), т.е. знания, которыми владеет обучаемый, 2) обработка навыков, включая язык, решение задач и обучающие стратегии, 3) механизм представления информации.</a:t>
            </a:r>
            <a:r>
              <a:rPr lang="ru-RU" sz="1200" dirty="0" smtClean="0">
                <a:latin typeface="Calibri" pitchFamily="34" charset="0"/>
              </a:rPr>
              <a:t> Проведение упражнения состоит в выявлении имеющихся знаний, в совершенствовании навыков и в представлении информации для обработки.</a:t>
            </a:r>
            <a:br>
              <a:rPr lang="ru-RU" sz="1200" dirty="0" smtClean="0">
                <a:latin typeface="Calibri" pitchFamily="34" charset="0"/>
              </a:rPr>
            </a:br>
            <a:r>
              <a:rPr lang="ru-RU" sz="1200" dirty="0" smtClean="0">
                <a:latin typeface="Calibri" pitchFamily="34" charset="0"/>
              </a:rPr>
              <a:t> Подход с позиции функциональных условий также предполагает </a:t>
            </a:r>
            <a:r>
              <a:rPr lang="ru-RU" sz="1200" dirty="0" smtClean="0">
                <a:solidFill>
                  <a:srgbClr val="C00000"/>
                </a:solidFill>
                <a:latin typeface="Calibri" pitchFamily="34" charset="0"/>
              </a:rPr>
              <a:t>новый метод выставления оценок</a:t>
            </a:r>
            <a:r>
              <a:rPr lang="ru-RU" sz="1200" dirty="0" smtClean="0">
                <a:latin typeface="Calibri" pitchFamily="34" charset="0"/>
              </a:rPr>
              <a:t>. В отличие от традиционной системы оценивания, в данном случае предлагается оценивать объем приобретенных знаний и различие между функциональным обучением и академическим обучением. Например, </a:t>
            </a:r>
            <a:r>
              <a:rPr lang="ru-RU" sz="1200" dirty="0" smtClean="0">
                <a:solidFill>
                  <a:srgbClr val="C00000"/>
                </a:solidFill>
                <a:latin typeface="Calibri" pitchFamily="34" charset="0"/>
              </a:rPr>
              <a:t>оценка умения читать должна показывать как умение просто воспринимать текст </a:t>
            </a:r>
            <a:r>
              <a:rPr lang="ru-RU" sz="1200" dirty="0" smtClean="0">
                <a:latin typeface="Calibri" pitchFamily="34" charset="0"/>
              </a:rPr>
              <a:t>(например, использование руководства по применению), так и </a:t>
            </a:r>
            <a:r>
              <a:rPr lang="ru-RU" sz="1200" dirty="0" smtClean="0">
                <a:solidFill>
                  <a:srgbClr val="C00000"/>
                </a:solidFill>
                <a:latin typeface="Calibri" pitchFamily="34" charset="0"/>
              </a:rPr>
              <a:t>умение учиться (то есть извлекать из текста информацию для своих будущих действий).</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solidFill>
                  <a:srgbClr val="00B050"/>
                </a:solidFill>
                <a:latin typeface="Calibri" pitchFamily="34" charset="0"/>
              </a:rPr>
              <a:t>Применение:  теория функциональных условий разработана специально для образования взрослых в военных целях, но нашла применение в изучении основных навыков и в общем (например, </a:t>
            </a:r>
            <a:r>
              <a:rPr lang="ru-RU" sz="1200" dirty="0" err="1" smtClean="0">
                <a:solidFill>
                  <a:srgbClr val="00B050"/>
                </a:solidFill>
                <a:latin typeface="Calibri" pitchFamily="34" charset="0"/>
              </a:rPr>
              <a:t>Sticht</a:t>
            </a:r>
            <a:r>
              <a:rPr lang="ru-RU" sz="1200" dirty="0" smtClean="0">
                <a:solidFill>
                  <a:srgbClr val="00B050"/>
                </a:solidFill>
                <a:latin typeface="Calibri" pitchFamily="34" charset="0"/>
              </a:rPr>
              <a:t>, 1976) и, в особенности, в чтении (</a:t>
            </a:r>
            <a:r>
              <a:rPr lang="ru-RU" sz="1200" dirty="0" err="1" smtClean="0">
                <a:solidFill>
                  <a:srgbClr val="00B050"/>
                </a:solidFill>
                <a:latin typeface="Calibri" pitchFamily="34" charset="0"/>
              </a:rPr>
              <a:t>Sticht</a:t>
            </a:r>
            <a:r>
              <a:rPr lang="ru-RU" sz="1200" dirty="0" smtClean="0">
                <a:solidFill>
                  <a:srgbClr val="00B050"/>
                </a:solidFill>
                <a:latin typeface="Calibri" pitchFamily="34" charset="0"/>
              </a:rPr>
              <a:t>, 1976). Теория </a:t>
            </a:r>
            <a:r>
              <a:rPr lang="ru-RU" sz="1200" dirty="0" err="1" smtClean="0">
                <a:solidFill>
                  <a:srgbClr val="00B050"/>
                </a:solidFill>
                <a:latin typeface="Calibri" pitchFamily="34" charset="0"/>
              </a:rPr>
              <a:t>Sticht</a:t>
            </a:r>
            <a:r>
              <a:rPr lang="ru-RU" sz="1200" dirty="0" smtClean="0">
                <a:solidFill>
                  <a:srgbClr val="00B050"/>
                </a:solidFill>
                <a:latin typeface="Calibri" pitchFamily="34" charset="0"/>
              </a:rPr>
              <a:t> стала теоретической основой для программ профессиональной подготовки, финансируемых Министерством Труда и Министерством Образования США.</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Пример:</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Экспериментальная программа функциональных навыков в чтении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Experimental</a:t>
            </a:r>
            <a:r>
              <a:rPr lang="ru-RU" sz="1200" dirty="0" smtClean="0">
                <a:latin typeface="Calibri" pitchFamily="34" charset="0"/>
              </a:rPr>
              <a:t> </a:t>
            </a:r>
            <a:r>
              <a:rPr lang="ru-RU" sz="1200" dirty="0" err="1" smtClean="0">
                <a:latin typeface="Calibri" pitchFamily="34" charset="0"/>
              </a:rPr>
              <a:t>Functional</a:t>
            </a:r>
            <a:r>
              <a:rPr lang="ru-RU" sz="1200" dirty="0" smtClean="0">
                <a:latin typeface="Calibri" pitchFamily="34" charset="0"/>
              </a:rPr>
              <a:t> </a:t>
            </a:r>
            <a:r>
              <a:rPr lang="ru-RU" sz="1200" dirty="0" err="1" smtClean="0">
                <a:latin typeface="Calibri" pitchFamily="34" charset="0"/>
              </a:rPr>
              <a:t>Skills</a:t>
            </a:r>
            <a:r>
              <a:rPr lang="ru-RU" sz="1200" dirty="0" smtClean="0">
                <a:latin typeface="Calibri" pitchFamily="34" charset="0"/>
              </a:rPr>
              <a:t> </a:t>
            </a:r>
            <a:r>
              <a:rPr lang="ru-RU" sz="1200" dirty="0" err="1" smtClean="0">
                <a:latin typeface="Calibri" pitchFamily="34" charset="0"/>
              </a:rPr>
              <a:t>Program</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Reading</a:t>
            </a:r>
            <a:r>
              <a:rPr lang="ru-RU" sz="1200" dirty="0" smtClean="0">
                <a:latin typeface="Calibri" pitchFamily="34" charset="0"/>
              </a:rPr>
              <a:t>) (EFSP/</a:t>
            </a:r>
            <a:r>
              <a:rPr lang="ru-RU" sz="1200" dirty="0" err="1" smtClean="0">
                <a:latin typeface="Calibri" pitchFamily="34" charset="0"/>
              </a:rPr>
              <a:t>Read</a:t>
            </a:r>
            <a:r>
              <a:rPr lang="ru-RU" sz="1200" dirty="0" smtClean="0">
                <a:latin typeface="Calibri" pitchFamily="34" charset="0"/>
              </a:rPr>
              <a:t>) была подготовлена </a:t>
            </a:r>
            <a:r>
              <a:rPr lang="ru-RU" sz="1200" dirty="0" err="1" smtClean="0">
                <a:latin typeface="Calibri" pitchFamily="34" charset="0"/>
              </a:rPr>
              <a:t>Sticht</a:t>
            </a:r>
            <a:r>
              <a:rPr lang="ru-RU" sz="1200" dirty="0" smtClean="0">
                <a:latin typeface="Calibri" pitchFamily="34" charset="0"/>
              </a:rPr>
              <a:t> с коллегами для Военно-морских сил. Цель этой программы — развитие у поступающих на военную службу навыков в чтении и математике. Был проведен анализ умения читать (в плане восприятия и в плане обучения). На основе этого анализа были подготовлены как печатные, так и компьютерные учебные материалы с военно-морской терминологией. Кроме того, был составлен тест для проверки навыков по итогам работы с программой.</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1. Обучение должно учитывать знания, ранее приобретенные обучаемым.</a:t>
            </a:r>
            <a:br>
              <a:rPr lang="ru-RU" sz="1200" dirty="0" smtClean="0">
                <a:latin typeface="Calibri" pitchFamily="34" charset="0"/>
              </a:rPr>
            </a:br>
            <a:r>
              <a:rPr lang="ru-RU" sz="1200" dirty="0" smtClean="0">
                <a:latin typeface="Calibri" pitchFamily="34" charset="0"/>
              </a:rPr>
              <a:t> 2. Следует использовать материалы и оборудование, которые обучаемый будет использовать и после завершения курса.</a:t>
            </a:r>
            <a:br>
              <a:rPr lang="ru-RU" sz="1200" dirty="0" smtClean="0">
                <a:latin typeface="Calibri" pitchFamily="34" charset="0"/>
              </a:rPr>
            </a:br>
            <a:r>
              <a:rPr lang="ru-RU" sz="1200" dirty="0" smtClean="0">
                <a:latin typeface="Calibri" pitchFamily="34" charset="0"/>
              </a:rPr>
              <a:t> 3. Грамотность может быть повышена путем: увеличения объема знаний, усовершенствования имеющихся навыков или созданием учебных материалов.</a:t>
            </a:r>
            <a:br>
              <a:rPr lang="ru-RU" sz="1200" dirty="0" smtClean="0">
                <a:latin typeface="Calibri" pitchFamily="34" charset="0"/>
              </a:rPr>
            </a:br>
            <a:r>
              <a:rPr lang="ru-RU" sz="1200" dirty="0" smtClean="0">
                <a:latin typeface="Calibri" pitchFamily="34" charset="0"/>
              </a:rPr>
              <a:t> 4. Обоснованная оценка знаний требует учета особенностей условий и содержания курса.</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Carnevale</a:t>
            </a:r>
            <a:r>
              <a:rPr lang="ru-RU" sz="1200" dirty="0" smtClean="0">
                <a:latin typeface="Calibri" pitchFamily="34" charset="0"/>
              </a:rPr>
              <a:t>, A., </a:t>
            </a:r>
            <a:r>
              <a:rPr lang="ru-RU" sz="1200" dirty="0" err="1" smtClean="0">
                <a:latin typeface="Calibri" pitchFamily="34" charset="0"/>
              </a:rPr>
              <a:t>Gainer</a:t>
            </a:r>
            <a:r>
              <a:rPr lang="ru-RU" sz="1200" dirty="0" smtClean="0">
                <a:latin typeface="Calibri" pitchFamily="34" charset="0"/>
              </a:rPr>
              <a:t>, L. &amp; </a:t>
            </a:r>
            <a:r>
              <a:rPr lang="ru-RU" sz="1200" dirty="0" err="1" smtClean="0">
                <a:latin typeface="Calibri" pitchFamily="34" charset="0"/>
              </a:rPr>
              <a:t>Meltzer</a:t>
            </a:r>
            <a:r>
              <a:rPr lang="ru-RU" sz="1200" dirty="0" smtClean="0">
                <a:latin typeface="Calibri" pitchFamily="34" charset="0"/>
              </a:rPr>
              <a:t>, A. (1990). </a:t>
            </a:r>
            <a:r>
              <a:rPr lang="ru-RU" sz="1200" dirty="0" err="1" smtClean="0">
                <a:latin typeface="Calibri" pitchFamily="34" charset="0"/>
              </a:rPr>
              <a:t>Workplace</a:t>
            </a:r>
            <a:r>
              <a:rPr lang="ru-RU" sz="1200" dirty="0" smtClean="0">
                <a:latin typeface="Calibri" pitchFamily="34" charset="0"/>
              </a:rPr>
              <a:t> </a:t>
            </a:r>
            <a:r>
              <a:rPr lang="ru-RU" sz="1200" dirty="0" err="1" smtClean="0">
                <a:latin typeface="Calibri" pitchFamily="34" charset="0"/>
              </a:rPr>
              <a:t>Basics</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Essential</a:t>
            </a:r>
            <a:r>
              <a:rPr lang="ru-RU" sz="1200" dirty="0" smtClean="0">
                <a:latin typeface="Calibri" pitchFamily="34" charset="0"/>
              </a:rPr>
              <a:t> </a:t>
            </a:r>
            <a:r>
              <a:rPr lang="ru-RU" sz="1200" dirty="0" err="1" smtClean="0">
                <a:latin typeface="Calibri" pitchFamily="34" charset="0"/>
              </a:rPr>
              <a:t>Skills</a:t>
            </a:r>
            <a:r>
              <a:rPr lang="ru-RU" sz="1200" dirty="0" smtClean="0">
                <a:latin typeface="Calibri" pitchFamily="34" charset="0"/>
              </a:rPr>
              <a:t> </a:t>
            </a:r>
            <a:r>
              <a:rPr lang="ru-RU" sz="1200" dirty="0" err="1" smtClean="0">
                <a:latin typeface="Calibri" pitchFamily="34" charset="0"/>
              </a:rPr>
              <a:t>Employers</a:t>
            </a:r>
            <a:r>
              <a:rPr lang="ru-RU" sz="1200" dirty="0" smtClean="0">
                <a:latin typeface="Calibri" pitchFamily="34" charset="0"/>
              </a:rPr>
              <a:t> </a:t>
            </a:r>
            <a:r>
              <a:rPr lang="ru-RU" sz="1200" dirty="0" err="1" smtClean="0">
                <a:latin typeface="Calibri" pitchFamily="34" charset="0"/>
              </a:rPr>
              <a:t>Want</a:t>
            </a:r>
            <a:r>
              <a:rPr lang="ru-RU" sz="1200" dirty="0" smtClean="0">
                <a:latin typeface="Calibri" pitchFamily="34" charset="0"/>
              </a:rPr>
              <a:t>. </a:t>
            </a:r>
            <a:r>
              <a:rPr lang="ru-RU" sz="1200" dirty="0" err="1" smtClean="0">
                <a:latin typeface="Calibri" pitchFamily="34" charset="0"/>
              </a:rPr>
              <a:t>San</a:t>
            </a:r>
            <a:r>
              <a:rPr lang="ru-RU" sz="1200" dirty="0" smtClean="0">
                <a:latin typeface="Calibri" pitchFamily="34" charset="0"/>
              </a:rPr>
              <a:t> </a:t>
            </a:r>
            <a:r>
              <a:rPr lang="ru-RU" sz="1200" dirty="0" err="1" smtClean="0">
                <a:latin typeface="Calibri" pitchFamily="34" charset="0"/>
              </a:rPr>
              <a:t>Francisco</a:t>
            </a:r>
            <a:r>
              <a:rPr lang="ru-RU" sz="1200" dirty="0" smtClean="0">
                <a:latin typeface="Calibri" pitchFamily="34" charset="0"/>
              </a:rPr>
              <a:t>: </a:t>
            </a:r>
            <a:r>
              <a:rPr lang="ru-RU" sz="1200" dirty="0" err="1" smtClean="0">
                <a:latin typeface="Calibri" pitchFamily="34" charset="0"/>
              </a:rPr>
              <a:t>Jossey-Bass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Sticht</a:t>
            </a:r>
            <a:r>
              <a:rPr lang="ru-RU" sz="1200" dirty="0" smtClean="0">
                <a:latin typeface="Calibri" pitchFamily="34" charset="0"/>
              </a:rPr>
              <a:t>, T.G. (1975). </a:t>
            </a:r>
            <a:r>
              <a:rPr lang="ru-RU" sz="1200" dirty="0" err="1" smtClean="0">
                <a:latin typeface="Calibri" pitchFamily="34" charset="0"/>
              </a:rPr>
              <a:t>Applications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audread</a:t>
            </a:r>
            <a:r>
              <a:rPr lang="ru-RU" sz="1200" dirty="0" smtClean="0">
                <a:latin typeface="Calibri" pitchFamily="34" charset="0"/>
              </a:rPr>
              <a:t> </a:t>
            </a:r>
            <a:r>
              <a:rPr lang="ru-RU" sz="1200" dirty="0" err="1" smtClean="0">
                <a:latin typeface="Calibri" pitchFamily="34" charset="0"/>
              </a:rPr>
              <a:t>model</a:t>
            </a:r>
            <a:r>
              <a:rPr lang="ru-RU" sz="1200" dirty="0" smtClean="0">
                <a:latin typeface="Calibri" pitchFamily="34" charset="0"/>
              </a:rPr>
              <a:t> </a:t>
            </a:r>
            <a:r>
              <a:rPr lang="ru-RU" sz="1200" dirty="0" err="1" smtClean="0">
                <a:latin typeface="Calibri" pitchFamily="34" charset="0"/>
              </a:rPr>
              <a:t>to</a:t>
            </a:r>
            <a:r>
              <a:rPr lang="ru-RU" sz="1200" dirty="0" smtClean="0">
                <a:latin typeface="Calibri" pitchFamily="34" charset="0"/>
              </a:rPr>
              <a:t> </a:t>
            </a:r>
            <a:r>
              <a:rPr lang="ru-RU" sz="1200" dirty="0" err="1" smtClean="0">
                <a:latin typeface="Calibri" pitchFamily="34" charset="0"/>
              </a:rPr>
              <a:t>reading</a:t>
            </a:r>
            <a:r>
              <a:rPr lang="ru-RU" sz="1200" dirty="0" smtClean="0">
                <a:latin typeface="Calibri" pitchFamily="34" charset="0"/>
              </a:rPr>
              <a:t> </a:t>
            </a:r>
            <a:r>
              <a:rPr lang="ru-RU" sz="1200" dirty="0" err="1" smtClean="0">
                <a:latin typeface="Calibri" pitchFamily="34" charset="0"/>
              </a:rPr>
              <a:t>evaluation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L. </a:t>
            </a:r>
            <a:r>
              <a:rPr lang="ru-RU" sz="1200" dirty="0" err="1" smtClean="0">
                <a:latin typeface="Calibri" pitchFamily="34" charset="0"/>
              </a:rPr>
              <a:t>Resnick</a:t>
            </a:r>
            <a:r>
              <a:rPr lang="ru-RU" sz="1200" dirty="0" smtClean="0">
                <a:latin typeface="Calibri" pitchFamily="34" charset="0"/>
              </a:rPr>
              <a:t> &amp; P. </a:t>
            </a:r>
            <a:r>
              <a:rPr lang="ru-RU" sz="1200" dirty="0" err="1" smtClean="0">
                <a:latin typeface="Calibri" pitchFamily="34" charset="0"/>
              </a:rPr>
              <a:t>Weaver</a:t>
            </a:r>
            <a:r>
              <a:rPr lang="ru-RU" sz="1200" dirty="0" smtClean="0">
                <a:latin typeface="Calibri" pitchFamily="34" charset="0"/>
              </a:rPr>
              <a:t> (</a:t>
            </a:r>
            <a:r>
              <a:rPr lang="ru-RU" sz="1200" dirty="0" err="1" smtClean="0">
                <a:latin typeface="Calibri" pitchFamily="34" charset="0"/>
              </a:rPr>
              <a:t>Eds</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Practice</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Early</a:t>
            </a:r>
            <a:r>
              <a:rPr lang="ru-RU" sz="1200" dirty="0" smtClean="0">
                <a:latin typeface="Calibri" pitchFamily="34" charset="0"/>
              </a:rPr>
              <a:t> </a:t>
            </a:r>
            <a:r>
              <a:rPr lang="ru-RU" sz="1200" dirty="0" err="1" smtClean="0">
                <a:latin typeface="Calibri" pitchFamily="34" charset="0"/>
              </a:rPr>
              <a:t>Reading</a:t>
            </a:r>
            <a:r>
              <a:rPr lang="ru-RU" sz="1200" dirty="0" smtClean="0">
                <a:latin typeface="Calibri" pitchFamily="34" charset="0"/>
              </a:rPr>
              <a:t>, </a:t>
            </a:r>
            <a:r>
              <a:rPr lang="ru-RU" sz="1200" dirty="0" err="1" smtClean="0">
                <a:latin typeface="Calibri" pitchFamily="34" charset="0"/>
              </a:rPr>
              <a:t>Volume</a:t>
            </a:r>
            <a:r>
              <a:rPr lang="ru-RU" sz="1200" dirty="0" smtClean="0">
                <a:latin typeface="Calibri" pitchFamily="34" charset="0"/>
              </a:rPr>
              <a:t> 1.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Sticht</a:t>
            </a:r>
            <a:r>
              <a:rPr lang="ru-RU" sz="1200" dirty="0" smtClean="0">
                <a:latin typeface="Calibri" pitchFamily="34" charset="0"/>
              </a:rPr>
              <a:t>, T.G. (1976). </a:t>
            </a:r>
            <a:r>
              <a:rPr lang="ru-RU" sz="1200" dirty="0" err="1" smtClean="0">
                <a:latin typeface="Calibri" pitchFamily="34" charset="0"/>
              </a:rPr>
              <a:t>Comprehending</a:t>
            </a:r>
            <a:r>
              <a:rPr lang="ru-RU" sz="1200" dirty="0" smtClean="0">
                <a:latin typeface="Calibri" pitchFamily="34" charset="0"/>
              </a:rPr>
              <a:t> </a:t>
            </a:r>
            <a:r>
              <a:rPr lang="ru-RU" sz="1200" dirty="0" err="1" smtClean="0">
                <a:latin typeface="Calibri" pitchFamily="34" charset="0"/>
              </a:rPr>
              <a:t>reading</a:t>
            </a:r>
            <a:r>
              <a:rPr lang="ru-RU" sz="1200" dirty="0" smtClean="0">
                <a:latin typeface="Calibri" pitchFamily="34" charset="0"/>
              </a:rPr>
              <a:t> </a:t>
            </a:r>
            <a:r>
              <a:rPr lang="ru-RU" sz="1200" dirty="0" err="1" smtClean="0">
                <a:latin typeface="Calibri" pitchFamily="34" charset="0"/>
              </a:rPr>
              <a:t>at</a:t>
            </a:r>
            <a:r>
              <a:rPr lang="ru-RU" sz="1200" dirty="0" smtClean="0">
                <a:latin typeface="Calibri" pitchFamily="34" charset="0"/>
              </a:rPr>
              <a:t> </a:t>
            </a:r>
            <a:r>
              <a:rPr lang="ru-RU" sz="1200" dirty="0" err="1" smtClean="0">
                <a:latin typeface="Calibri" pitchFamily="34" charset="0"/>
              </a:rPr>
              <a:t>work</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M. </a:t>
            </a:r>
            <a:r>
              <a:rPr lang="ru-RU" sz="1200" dirty="0" err="1" smtClean="0">
                <a:latin typeface="Calibri" pitchFamily="34" charset="0"/>
              </a:rPr>
              <a:t>Just</a:t>
            </a:r>
            <a:r>
              <a:rPr lang="ru-RU" sz="1200" dirty="0" smtClean="0">
                <a:latin typeface="Calibri" pitchFamily="34" charset="0"/>
              </a:rPr>
              <a:t> &amp; P. </a:t>
            </a:r>
            <a:r>
              <a:rPr lang="ru-RU" sz="1200" dirty="0" err="1" smtClean="0">
                <a:latin typeface="Calibri" pitchFamily="34" charset="0"/>
              </a:rPr>
              <a:t>Carpenter</a:t>
            </a:r>
            <a:r>
              <a:rPr lang="ru-RU" sz="1200" dirty="0" smtClean="0">
                <a:latin typeface="Calibri" pitchFamily="34" charset="0"/>
              </a:rPr>
              <a:t> (</a:t>
            </a:r>
            <a:r>
              <a:rPr lang="ru-RU" sz="1200" dirty="0" err="1" smtClean="0">
                <a:latin typeface="Calibri" pitchFamily="34" charset="0"/>
              </a:rPr>
              <a:t>eds</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Processes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Comprehension</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Sticht</a:t>
            </a:r>
            <a:r>
              <a:rPr lang="ru-RU" sz="1200" dirty="0" smtClean="0">
                <a:latin typeface="Calibri" pitchFamily="34" charset="0"/>
              </a:rPr>
              <a:t>, T. (1988). </a:t>
            </a:r>
            <a:r>
              <a:rPr lang="ru-RU" sz="1200" dirty="0" err="1" smtClean="0">
                <a:latin typeface="Calibri" pitchFamily="34" charset="0"/>
              </a:rPr>
              <a:t>Adult</a:t>
            </a:r>
            <a:r>
              <a:rPr lang="ru-RU" sz="1200" dirty="0" smtClean="0">
                <a:latin typeface="Calibri" pitchFamily="34" charset="0"/>
              </a:rPr>
              <a:t> </a:t>
            </a:r>
            <a:r>
              <a:rPr lang="ru-RU" sz="1200" dirty="0" err="1" smtClean="0">
                <a:latin typeface="Calibri" pitchFamily="34" charset="0"/>
              </a:rPr>
              <a:t>literacy</a:t>
            </a:r>
            <a:r>
              <a:rPr lang="ru-RU" sz="1200" dirty="0" smtClean="0">
                <a:latin typeface="Calibri" pitchFamily="34" charset="0"/>
              </a:rPr>
              <a:t> </a:t>
            </a:r>
            <a:r>
              <a:rPr lang="ru-RU" sz="1200" dirty="0" err="1" smtClean="0">
                <a:latin typeface="Calibri" pitchFamily="34" charset="0"/>
              </a:rPr>
              <a:t>education</a:t>
            </a:r>
            <a:r>
              <a:rPr lang="ru-RU" sz="1200" dirty="0" smtClean="0">
                <a:latin typeface="Calibri" pitchFamily="34" charset="0"/>
              </a:rPr>
              <a:t>. </a:t>
            </a:r>
            <a:r>
              <a:rPr lang="ru-RU" sz="1200" dirty="0" err="1" smtClean="0">
                <a:latin typeface="Calibri" pitchFamily="34" charset="0"/>
              </a:rPr>
              <a:t>Review</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Research</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Education</a:t>
            </a:r>
            <a:r>
              <a:rPr lang="ru-RU" sz="1200" dirty="0" smtClean="0">
                <a:latin typeface="Calibri" pitchFamily="34" charset="0"/>
              </a:rPr>
              <a:t>, </a:t>
            </a:r>
            <a:r>
              <a:rPr lang="ru-RU" sz="1200" dirty="0" err="1" smtClean="0">
                <a:latin typeface="Calibri" pitchFamily="34" charset="0"/>
              </a:rPr>
              <a:t>Volume</a:t>
            </a:r>
            <a:r>
              <a:rPr lang="ru-RU" sz="1200" dirty="0" smtClean="0">
                <a:latin typeface="Calibri" pitchFamily="34" charset="0"/>
              </a:rPr>
              <a:t> 15. </a:t>
            </a:r>
            <a:r>
              <a:rPr lang="ru-RU" sz="1200" dirty="0" err="1" smtClean="0">
                <a:latin typeface="Calibri" pitchFamily="34" charset="0"/>
              </a:rPr>
              <a:t>Washington</a:t>
            </a:r>
            <a:r>
              <a:rPr lang="ru-RU" sz="1200" dirty="0" smtClean="0">
                <a:latin typeface="Calibri" pitchFamily="34" charset="0"/>
              </a:rPr>
              <a:t>, DC: </a:t>
            </a:r>
            <a:r>
              <a:rPr lang="ru-RU" sz="1200" dirty="0" err="1" smtClean="0">
                <a:latin typeface="Calibri" pitchFamily="34" charset="0"/>
              </a:rPr>
              <a:t>American</a:t>
            </a:r>
            <a:r>
              <a:rPr lang="ru-RU" sz="1200" dirty="0" smtClean="0">
                <a:latin typeface="Calibri" pitchFamily="34" charset="0"/>
              </a:rPr>
              <a:t> </a:t>
            </a:r>
            <a:r>
              <a:rPr lang="ru-RU" sz="1200" dirty="0" err="1" smtClean="0">
                <a:latin typeface="Calibri" pitchFamily="34" charset="0"/>
              </a:rPr>
              <a:t>Education</a:t>
            </a:r>
            <a:r>
              <a:rPr lang="ru-RU" sz="1200" dirty="0" smtClean="0">
                <a:latin typeface="Calibri" pitchFamily="34" charset="0"/>
              </a:rPr>
              <a:t> </a:t>
            </a:r>
            <a:r>
              <a:rPr lang="ru-RU" sz="1200" dirty="0" err="1" smtClean="0">
                <a:latin typeface="Calibri" pitchFamily="34" charset="0"/>
              </a:rPr>
              <a:t>Research</a:t>
            </a:r>
            <a:r>
              <a:rPr lang="ru-RU" sz="1200" dirty="0" smtClean="0">
                <a:latin typeface="Calibri" pitchFamily="34" charset="0"/>
              </a:rPr>
              <a:t> </a:t>
            </a:r>
            <a:r>
              <a:rPr lang="ru-RU" sz="1200" dirty="0" err="1" smtClean="0">
                <a:latin typeface="Calibri" pitchFamily="34" charset="0"/>
              </a:rPr>
              <a:t>Association</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Sticht</a:t>
            </a:r>
            <a:r>
              <a:rPr lang="ru-RU" sz="1200" dirty="0" smtClean="0">
                <a:latin typeface="Calibri" pitchFamily="34" charset="0"/>
              </a:rPr>
              <a:t>, T., </a:t>
            </a:r>
            <a:r>
              <a:rPr lang="ru-RU" sz="1200" dirty="0" err="1" smtClean="0">
                <a:latin typeface="Calibri" pitchFamily="34" charset="0"/>
              </a:rPr>
              <a:t>et</a:t>
            </a:r>
            <a:r>
              <a:rPr lang="ru-RU" sz="1200" dirty="0" smtClean="0">
                <a:latin typeface="Calibri" pitchFamily="34" charset="0"/>
              </a:rPr>
              <a:t> </a:t>
            </a:r>
            <a:r>
              <a:rPr lang="ru-RU" sz="1200" dirty="0" err="1" smtClean="0">
                <a:latin typeface="Calibri" pitchFamily="34" charset="0"/>
              </a:rPr>
              <a:t>al</a:t>
            </a:r>
            <a:r>
              <a:rPr lang="ru-RU" sz="1200" dirty="0" smtClean="0">
                <a:latin typeface="Calibri" pitchFamily="34" charset="0"/>
              </a:rPr>
              <a:t>. (1987). </a:t>
            </a:r>
            <a:r>
              <a:rPr lang="ru-RU" sz="1200" dirty="0" err="1" smtClean="0">
                <a:latin typeface="Calibri" pitchFamily="34" charset="0"/>
              </a:rPr>
              <a:t>Cast-off</a:t>
            </a:r>
            <a:r>
              <a:rPr lang="ru-RU" sz="1200" dirty="0" smtClean="0">
                <a:latin typeface="Calibri" pitchFamily="34" charset="0"/>
              </a:rPr>
              <a:t> </a:t>
            </a:r>
            <a:r>
              <a:rPr lang="ru-RU" sz="1200" dirty="0" err="1" smtClean="0">
                <a:latin typeface="Calibri" pitchFamily="34" charset="0"/>
              </a:rPr>
              <a:t>Youth</a:t>
            </a:r>
            <a:r>
              <a:rPr lang="ru-RU" sz="1200" dirty="0" smtClean="0">
                <a:latin typeface="Calibri" pitchFamily="34" charset="0"/>
              </a:rPr>
              <a:t>: </a:t>
            </a:r>
            <a:r>
              <a:rPr lang="ru-RU" sz="1200" dirty="0" err="1" smtClean="0">
                <a:latin typeface="Calibri" pitchFamily="34" charset="0"/>
              </a:rPr>
              <a:t>Policy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Training</a:t>
            </a:r>
            <a:r>
              <a:rPr lang="ru-RU" sz="1200" dirty="0" smtClean="0">
                <a:latin typeface="Calibri" pitchFamily="34" charset="0"/>
              </a:rPr>
              <a:t> </a:t>
            </a:r>
            <a:r>
              <a:rPr lang="ru-RU" sz="1200" dirty="0" err="1" smtClean="0">
                <a:latin typeface="Calibri" pitchFamily="34" charset="0"/>
              </a:rPr>
              <a:t>Methods</a:t>
            </a:r>
            <a:r>
              <a:rPr lang="ru-RU" sz="1200" dirty="0" smtClean="0">
                <a:latin typeface="Calibri" pitchFamily="34" charset="0"/>
              </a:rPr>
              <a:t> </a:t>
            </a:r>
            <a:r>
              <a:rPr lang="ru-RU" sz="1200" dirty="0" err="1" smtClean="0">
                <a:latin typeface="Calibri" pitchFamily="34" charset="0"/>
              </a:rPr>
              <a:t>from</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Military</a:t>
            </a:r>
            <a:r>
              <a:rPr lang="ru-RU" sz="1200" dirty="0" smtClean="0">
                <a:latin typeface="Calibri" pitchFamily="34" charset="0"/>
              </a:rPr>
              <a:t> </a:t>
            </a:r>
            <a:r>
              <a:rPr lang="ru-RU" sz="1200" dirty="0" err="1" smtClean="0">
                <a:latin typeface="Calibri" pitchFamily="34" charset="0"/>
              </a:rPr>
              <a:t>Experience</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a:t>
            </a:r>
            <a:r>
              <a:rPr lang="ru-RU" sz="1200" dirty="0" smtClean="0">
                <a:latin typeface="Calibri" pitchFamily="34" charset="0"/>
              </a:rPr>
              <a:t>: </a:t>
            </a:r>
            <a:r>
              <a:rPr lang="ru-RU" sz="1200" dirty="0" err="1" smtClean="0">
                <a:latin typeface="Calibri" pitchFamily="34" charset="0"/>
              </a:rPr>
              <a:t>Praeger</a:t>
            </a:r>
            <a:r>
              <a:rPr lang="ru-RU" sz="1200" dirty="0" smtClean="0">
                <a:latin typeface="Calibri" pitchFamily="34" charset="0"/>
              </a:rPr>
              <a:t>.</a:t>
            </a:r>
          </a:p>
          <a:p>
            <a:pPr fontAlgn="t"/>
            <a:r>
              <a:rPr lang="en-US" sz="1000" dirty="0" smtClean="0">
                <a:latin typeface="Calibri" pitchFamily="34" charset="0"/>
              </a:rPr>
              <a:t>http://literacyconnects.org/img/2013/03/Functional-Text-in-Adult-Literacy.pdf </a:t>
            </a:r>
            <a:endParaRPr lang="ru-RU" sz="1000" dirty="0" smtClean="0">
              <a:latin typeface="Calibri" pitchFamily="34" charset="0"/>
            </a:endParaRPr>
          </a:p>
          <a:p>
            <a:pPr fontAlgn="t"/>
            <a:r>
              <a:rPr lang="en-US" sz="1000" dirty="0" smtClean="0">
                <a:latin typeface="Calibri" pitchFamily="34" charset="0"/>
              </a:rPr>
              <a:t>http://www.instructionaldesign.org/theories/functional-context.html</a:t>
            </a:r>
            <a:endParaRPr lang="ru-RU" sz="1200" dirty="0">
              <a:latin typeface="Calibri"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15775" y="179437"/>
            <a:ext cx="9864849" cy="7046801"/>
          </a:xfrm>
          <a:prstGeom prst="rect">
            <a:avLst/>
          </a:prstGeom>
          <a:noFill/>
        </p:spPr>
        <p:txBody>
          <a:bodyPr wrap="square" rtlCol="0">
            <a:spAutoFit/>
          </a:bodyPr>
          <a:lstStyle/>
          <a:p>
            <a:r>
              <a:rPr lang="ru-RU" sz="1200" b="1" dirty="0" smtClean="0">
                <a:latin typeface="+mn-lt"/>
              </a:rPr>
              <a:t>GESTALT-ТЕОРИЯ (GESTALT THEORY) (WERTHEIMER)</a:t>
            </a:r>
          </a:p>
          <a:p>
            <a:pPr fontAlgn="t"/>
            <a:endParaRPr lang="en-US" sz="1200" dirty="0" smtClean="0">
              <a:latin typeface="Calibri" pitchFamily="34" charset="0"/>
            </a:endParaRPr>
          </a:p>
          <a:p>
            <a:pPr fontAlgn="t"/>
            <a:r>
              <a:rPr lang="ru-RU" sz="1200" dirty="0" smtClean="0">
                <a:latin typeface="Calibri" pitchFamily="34" charset="0"/>
              </a:rPr>
              <a:t>Наряду с </a:t>
            </a:r>
            <a:r>
              <a:rPr lang="ru-RU" sz="1200" dirty="0" err="1" smtClean="0">
                <a:latin typeface="Calibri" pitchFamily="34" charset="0"/>
              </a:rPr>
              <a:t>Kohler</a:t>
            </a:r>
            <a:r>
              <a:rPr lang="ru-RU" sz="1200" dirty="0" smtClean="0">
                <a:latin typeface="Calibri" pitchFamily="34" charset="0"/>
              </a:rPr>
              <a:t> и </a:t>
            </a:r>
            <a:r>
              <a:rPr lang="ru-RU" sz="1200" dirty="0" err="1" smtClean="0">
                <a:latin typeface="Calibri" pitchFamily="34" charset="0"/>
              </a:rPr>
              <a:t>Koffka</a:t>
            </a:r>
            <a:r>
              <a:rPr lang="ru-RU" sz="1200" dirty="0" smtClean="0">
                <a:latin typeface="Calibri" pitchFamily="34" charset="0"/>
              </a:rPr>
              <a:t>, </a:t>
            </a:r>
            <a:r>
              <a:rPr lang="ru-RU" sz="1200" dirty="0" err="1" smtClean="0">
                <a:latin typeface="Calibri" pitchFamily="34" charset="0"/>
              </a:rPr>
              <a:t>Max</a:t>
            </a:r>
            <a:r>
              <a:rPr lang="ru-RU" sz="1200" dirty="0" smtClean="0">
                <a:latin typeface="Calibri" pitchFamily="34" charset="0"/>
              </a:rPr>
              <a:t> </a:t>
            </a:r>
            <a:r>
              <a:rPr lang="ru-RU" sz="1200" dirty="0" err="1" smtClean="0">
                <a:latin typeface="Calibri" pitchFamily="34" charset="0"/>
              </a:rPr>
              <a:t>Wertheimer</a:t>
            </a:r>
            <a:r>
              <a:rPr lang="ru-RU" sz="1200" dirty="0" smtClean="0">
                <a:latin typeface="Calibri" pitchFamily="34" charset="0"/>
              </a:rPr>
              <a:t> был одним из основных создателей теории устойчивости, которая изучает познавательные процессы высшего порядка в рамках бихевиоризма. Центральной в теории устойчивости является понятие “группировки”, т.е. стимулов, которые заставляют нас интерпретировать данную область или задачу тем или иным образом. Основные факторы, определяющие группировку: 1) близость — следует совмещать наиболее близкие элементы; 2) сходство — следует группировать элементы, схожие в некоторых отношениях, 3) замкнутость — элементы группируют, если они вместе взятые составляют некоторый завершенный объект; 4) простота — элементы должны по возможности составлять правильные фигуры, удовлетворяющие условиям симметрии и гладкости. Эти факторы называются законами организации и используются в контексте восприятия и решения задач. </a:t>
            </a:r>
            <a:br>
              <a:rPr lang="ru-RU" sz="1200" dirty="0" smtClean="0">
                <a:latin typeface="Calibri" pitchFamily="34" charset="0"/>
              </a:rPr>
            </a:br>
            <a:r>
              <a:rPr lang="ru-RU" sz="1200" dirty="0" smtClean="0">
                <a:latin typeface="Calibri" pitchFamily="34" charset="0"/>
              </a:rPr>
              <a:t> </a:t>
            </a:r>
            <a:endParaRPr lang="en-US" sz="1200" dirty="0" smtClean="0">
              <a:latin typeface="Calibri" pitchFamily="34" charset="0"/>
            </a:endParaRPr>
          </a:p>
          <a:p>
            <a:pPr fontAlgn="t"/>
            <a:r>
              <a:rPr lang="ru-RU" sz="1200" dirty="0" err="1" smtClean="0">
                <a:latin typeface="Calibri" pitchFamily="34" charset="0"/>
              </a:rPr>
              <a:t>Wertheimer</a:t>
            </a:r>
            <a:r>
              <a:rPr lang="ru-RU" sz="1200" dirty="0" smtClean="0">
                <a:latin typeface="Calibri" pitchFamily="34" charset="0"/>
              </a:rPr>
              <a:t> уделял особое внимание решению задач. </a:t>
            </a:r>
            <a:r>
              <a:rPr lang="ru-RU" sz="1200" dirty="0" err="1" smtClean="0">
                <a:latin typeface="Calibri" pitchFamily="34" charset="0"/>
              </a:rPr>
              <a:t>Wertheimer</a:t>
            </a:r>
            <a:r>
              <a:rPr lang="ru-RU" sz="1200" dirty="0" smtClean="0">
                <a:latin typeface="Calibri" pitchFamily="34" charset="0"/>
              </a:rPr>
              <a:t> (1959) исследовал пути известных ученых (Галилей, Эйнштейн) к свои открытиям и сравнивал их с процессом решения задачи обычными детьми. Сущность успешного решения задачи, по </a:t>
            </a:r>
            <a:r>
              <a:rPr lang="ru-RU" sz="1200" dirty="0" err="1" smtClean="0">
                <a:latin typeface="Calibri" pitchFamily="34" charset="0"/>
              </a:rPr>
              <a:t>Wertheimer</a:t>
            </a:r>
            <a:r>
              <a:rPr lang="ru-RU" sz="1200" dirty="0" smtClean="0">
                <a:latin typeface="Calibri" pitchFamily="34" charset="0"/>
              </a:rPr>
              <a:t>, в том, чтобы увидеть общую структуру этой задачи: “Некоторая область, на которую мы обращаем больше внимания, становится решающей, но не становится изолированной. Развивается новый, более глубокий взгляд на развитие ситуации, включающий изменения в функциональном значении, группировке элементов и т.д. Учитывая требования к конечному результату и ситуацию в анализируемой области, исследователь приходит к разумным предположениям, которые, как и другие элементы рассуждения, требуют проверки, прямой или косвенной. Здесь важны два направления: создание завершенной непротиворечивой картины и установление структуры ее составных частей” (с. 212).</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solidFill>
                  <a:srgbClr val="00B050"/>
                </a:solidFill>
                <a:latin typeface="Calibri" pitchFamily="34" charset="0"/>
              </a:rPr>
              <a:t>Применение:</a:t>
            </a:r>
            <a:r>
              <a:rPr lang="en-US" sz="1200" dirty="0" smtClean="0">
                <a:solidFill>
                  <a:srgbClr val="00B050"/>
                </a:solidFill>
                <a:latin typeface="Calibri" pitchFamily="34" charset="0"/>
              </a:rPr>
              <a:t>  </a:t>
            </a:r>
            <a:r>
              <a:rPr lang="ru-RU" sz="1200" dirty="0" smtClean="0">
                <a:solidFill>
                  <a:srgbClr val="00B050"/>
                </a:solidFill>
                <a:latin typeface="Calibri" pitchFamily="34" charset="0"/>
              </a:rPr>
              <a:t>Теория устойчивости применяется во всех областях обучения, но наиболее тесно связана с теорией восприятия и решения задач.</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a:t>
            </a: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Пример:</a:t>
            </a:r>
            <a:r>
              <a:rPr lang="en-US" sz="1200" b="1" dirty="0" smtClean="0">
                <a:latin typeface="Calibri" pitchFamily="34" charset="0"/>
              </a:rPr>
              <a:t>  </a:t>
            </a:r>
            <a:r>
              <a:rPr lang="en-US" sz="1200" dirty="0" smtClean="0">
                <a:latin typeface="Calibri" pitchFamily="34" charset="0"/>
              </a:rPr>
              <a:t>r</a:t>
            </a:r>
            <a:r>
              <a:rPr lang="ru-RU" sz="1200" dirty="0" err="1" smtClean="0">
                <a:latin typeface="Calibri" pitchFamily="34" charset="0"/>
              </a:rPr>
              <a:t>лассический</a:t>
            </a:r>
            <a:r>
              <a:rPr lang="ru-RU" sz="1200" dirty="0" smtClean="0">
                <a:latin typeface="Calibri" pitchFamily="34" charset="0"/>
              </a:rPr>
              <a:t> пример применения принципа устойчивости, предложенный </a:t>
            </a:r>
            <a:r>
              <a:rPr lang="ru-RU" sz="1200" dirty="0" err="1" smtClean="0">
                <a:latin typeface="Calibri" pitchFamily="34" charset="0"/>
              </a:rPr>
              <a:t>Wertheimer</a:t>
            </a:r>
            <a:r>
              <a:rPr lang="ru-RU" sz="1200" dirty="0" smtClean="0">
                <a:latin typeface="Calibri" pitchFamily="34" charset="0"/>
              </a:rPr>
              <a:t> — ребенок, вычисляющий площадь данного параллелограмма. Поскольку параллелограмм является правильной фигурой, можно применить стандартную процедуру (опустить перпендикуляр на основание). Но если предложен параллелограмм “в общем виде”, то ученик должен будет использовать структуру параллелограмма (например, разрезать его на две части и сложить из них прямоугольник).</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Обучаемый должен быть заинтересован в том, чтобы раскрыть внутреннюю структуру задачи (например, соотношения между элементами).</a:t>
            </a:r>
            <a:br>
              <a:rPr lang="ru-RU" sz="1200" dirty="0" smtClean="0">
                <a:latin typeface="Calibri" pitchFamily="34" charset="0"/>
              </a:rPr>
            </a:br>
            <a:r>
              <a:rPr lang="ru-RU" sz="1200" dirty="0" smtClean="0">
                <a:latin typeface="Calibri" pitchFamily="34" charset="0"/>
              </a:rPr>
              <a:t> 2. Отставание, несовместимость, беспокойство являются </a:t>
            </a:r>
            <a:r>
              <a:rPr lang="ru-RU" sz="1200" dirty="0" err="1" smtClean="0">
                <a:latin typeface="Calibri" pitchFamily="34" charset="0"/>
              </a:rPr>
              <a:t>являются</a:t>
            </a:r>
            <a:r>
              <a:rPr lang="ru-RU" sz="1200" dirty="0" smtClean="0">
                <a:latin typeface="Calibri" pitchFamily="34" charset="0"/>
              </a:rPr>
              <a:t> важными стимулами для обучения.</a:t>
            </a:r>
            <a:br>
              <a:rPr lang="ru-RU" sz="1200" dirty="0" smtClean="0">
                <a:latin typeface="Calibri" pitchFamily="34" charset="0"/>
              </a:rPr>
            </a:br>
            <a:r>
              <a:rPr lang="ru-RU" sz="1200" dirty="0" smtClean="0">
                <a:latin typeface="Calibri" pitchFamily="34" charset="0"/>
              </a:rPr>
              <a:t> 3. Обучение должно быть построено на законах организации: близость, замкнутость, сходство и простота.</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Литература:</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Ellis</a:t>
            </a:r>
            <a:r>
              <a:rPr lang="ru-RU" sz="1200" dirty="0" smtClean="0">
                <a:latin typeface="Calibri" pitchFamily="34" charset="0"/>
              </a:rPr>
              <a:t>, W.D. (1938). A </a:t>
            </a:r>
            <a:r>
              <a:rPr lang="ru-RU" sz="1200" dirty="0" err="1" smtClean="0">
                <a:latin typeface="Calibri" pitchFamily="34" charset="0"/>
              </a:rPr>
              <a:t>Source</a:t>
            </a:r>
            <a:r>
              <a:rPr lang="ru-RU" sz="1200" dirty="0" smtClean="0">
                <a:latin typeface="Calibri" pitchFamily="34" charset="0"/>
              </a:rPr>
              <a:t> </a:t>
            </a:r>
            <a:r>
              <a:rPr lang="ru-RU" sz="1200" dirty="0" err="1" smtClean="0">
                <a:latin typeface="Calibri" pitchFamily="34" charset="0"/>
              </a:rPr>
              <a:t>Book</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Gestalt</a:t>
            </a:r>
            <a:r>
              <a:rPr lang="ru-RU" sz="1200" dirty="0" smtClean="0">
                <a:latin typeface="Calibri" pitchFamily="34" charset="0"/>
              </a:rPr>
              <a:t> </a:t>
            </a:r>
            <a:r>
              <a:rPr lang="ru-RU" sz="1200" dirty="0" err="1" smtClean="0">
                <a:latin typeface="Calibri" pitchFamily="34" charset="0"/>
              </a:rPr>
              <a:t>Psychology</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a:t>
            </a:r>
            <a:r>
              <a:rPr lang="ru-RU" sz="1200" dirty="0" smtClean="0">
                <a:latin typeface="Calibri" pitchFamily="34" charset="0"/>
              </a:rPr>
              <a:t>: </a:t>
            </a:r>
            <a:r>
              <a:rPr lang="ru-RU" sz="1200" dirty="0" err="1" smtClean="0">
                <a:latin typeface="Calibri" pitchFamily="34" charset="0"/>
              </a:rPr>
              <a:t>Harcourt</a:t>
            </a:r>
            <a:r>
              <a:rPr lang="ru-RU" sz="1200" dirty="0" smtClean="0">
                <a:latin typeface="Calibri" pitchFamily="34" charset="0"/>
              </a:rPr>
              <a:t>, </a:t>
            </a:r>
            <a:r>
              <a:rPr lang="ru-RU" sz="1200" dirty="0" err="1" smtClean="0">
                <a:latin typeface="Calibri" pitchFamily="34" charset="0"/>
              </a:rPr>
              <a:t>Brace</a:t>
            </a:r>
            <a:r>
              <a:rPr lang="ru-RU" sz="1200" dirty="0" smtClean="0">
                <a:latin typeface="Calibri" pitchFamily="34" charset="0"/>
              </a:rPr>
              <a:t> &amp; </a:t>
            </a:r>
            <a:r>
              <a:rPr lang="ru-RU" sz="1200" dirty="0" err="1" smtClean="0">
                <a:latin typeface="Calibri" pitchFamily="34" charset="0"/>
              </a:rPr>
              <a:t>World</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Wertheimer</a:t>
            </a:r>
            <a:r>
              <a:rPr lang="ru-RU" sz="1200" dirty="0" smtClean="0">
                <a:latin typeface="Calibri" pitchFamily="34" charset="0"/>
              </a:rPr>
              <a:t>, M. (1959). </a:t>
            </a:r>
            <a:r>
              <a:rPr lang="ru-RU" sz="1200" dirty="0" err="1" smtClean="0">
                <a:latin typeface="Calibri" pitchFamily="34" charset="0"/>
              </a:rPr>
              <a:t>Productive</a:t>
            </a:r>
            <a:r>
              <a:rPr lang="ru-RU" sz="1200" dirty="0" smtClean="0">
                <a:latin typeface="Calibri" pitchFamily="34" charset="0"/>
              </a:rPr>
              <a:t> </a:t>
            </a:r>
            <a:r>
              <a:rPr lang="ru-RU" sz="1200" dirty="0" err="1" smtClean="0">
                <a:latin typeface="Calibri" pitchFamily="34" charset="0"/>
              </a:rPr>
              <a:t>Thinking</a:t>
            </a:r>
            <a:r>
              <a:rPr lang="ru-RU" sz="1200" dirty="0" smtClean="0">
                <a:latin typeface="Calibri" pitchFamily="34" charset="0"/>
              </a:rPr>
              <a:t> (</a:t>
            </a:r>
            <a:r>
              <a:rPr lang="ru-RU" sz="1200" dirty="0" err="1" smtClean="0">
                <a:latin typeface="Calibri" pitchFamily="34" charset="0"/>
              </a:rPr>
              <a:t>Enlarged</a:t>
            </a:r>
            <a:r>
              <a:rPr lang="ru-RU" sz="1200" dirty="0" smtClean="0">
                <a:latin typeface="Calibri" pitchFamily="34" charset="0"/>
              </a:rPr>
              <a:t>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York:Harper</a:t>
            </a:r>
            <a:r>
              <a:rPr lang="ru-RU" sz="1200" dirty="0" smtClean="0">
                <a:latin typeface="Calibri" pitchFamily="34" charset="0"/>
              </a:rPr>
              <a:t> &amp; </a:t>
            </a:r>
            <a:r>
              <a:rPr lang="ru-RU" sz="1200" dirty="0" err="1" smtClean="0">
                <a:latin typeface="Calibri" pitchFamily="34" charset="0"/>
              </a:rPr>
              <a:t>Row</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current</a:t>
            </a:r>
            <a:r>
              <a:rPr lang="ru-RU" sz="1200" dirty="0" smtClean="0">
                <a:latin typeface="Calibri" pitchFamily="34" charset="0"/>
              </a:rPr>
              <a:t> </a:t>
            </a:r>
            <a:r>
              <a:rPr lang="ru-RU" sz="1200" dirty="0" err="1" smtClean="0">
                <a:latin typeface="Calibri" pitchFamily="34" charset="0"/>
              </a:rPr>
              <a:t>information</a:t>
            </a:r>
            <a:r>
              <a:rPr lang="ru-RU" sz="1200" dirty="0" smtClean="0">
                <a:latin typeface="Calibri" pitchFamily="34" charset="0"/>
              </a:rPr>
              <a:t> </a:t>
            </a:r>
            <a:r>
              <a:rPr lang="ru-RU" sz="1200" dirty="0" err="1" smtClean="0">
                <a:latin typeface="Calibri" pitchFamily="34" charset="0"/>
              </a:rPr>
              <a:t>on</a:t>
            </a:r>
            <a:r>
              <a:rPr lang="ru-RU" sz="1200" dirty="0" smtClean="0">
                <a:latin typeface="Calibri" pitchFamily="34" charset="0"/>
              </a:rPr>
              <a:t> </a:t>
            </a:r>
            <a:r>
              <a:rPr lang="ru-RU" sz="1200" dirty="0" err="1" smtClean="0">
                <a:latin typeface="Calibri" pitchFamily="34" charset="0"/>
              </a:rPr>
              <a:t>Gestalt</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check</a:t>
            </a:r>
            <a:r>
              <a:rPr lang="ru-RU" sz="1200" dirty="0" smtClean="0">
                <a:latin typeface="Calibri" pitchFamily="34" charset="0"/>
              </a:rPr>
              <a:t> </a:t>
            </a:r>
            <a:r>
              <a:rPr lang="ru-RU" sz="1200" dirty="0" err="1" smtClean="0">
                <a:latin typeface="Calibri" pitchFamily="34" charset="0"/>
              </a:rPr>
              <a:t>out</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web</a:t>
            </a:r>
            <a:r>
              <a:rPr lang="ru-RU" sz="1200" dirty="0" smtClean="0">
                <a:latin typeface="Calibri" pitchFamily="34" charset="0"/>
              </a:rPr>
              <a:t> </a:t>
            </a:r>
            <a:r>
              <a:rPr lang="ru-RU" sz="1200" dirty="0" err="1" smtClean="0">
                <a:latin typeface="Calibri" pitchFamily="34" charset="0"/>
              </a:rPr>
              <a:t>site</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Society</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Gestalt</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Its</a:t>
            </a:r>
            <a:r>
              <a:rPr lang="ru-RU" sz="1200" dirty="0" smtClean="0">
                <a:latin typeface="Calibri" pitchFamily="34" charset="0"/>
              </a:rPr>
              <a:t> </a:t>
            </a:r>
            <a:r>
              <a:rPr lang="ru-RU" sz="1200" dirty="0" err="1" smtClean="0">
                <a:latin typeface="Calibri" pitchFamily="34" charset="0"/>
              </a:rPr>
              <a:t>Application</a:t>
            </a:r>
            <a:r>
              <a:rPr lang="ru-RU" sz="1200" dirty="0" smtClean="0">
                <a:latin typeface="Calibri" pitchFamily="34" charset="0"/>
              </a:rPr>
              <a:t> </a:t>
            </a:r>
            <a:r>
              <a:rPr lang="ru-RU" sz="1200" dirty="0" err="1" smtClean="0">
                <a:latin typeface="Calibri" pitchFamily="34" charset="0"/>
              </a:rPr>
              <a:t>which</a:t>
            </a:r>
            <a:r>
              <a:rPr lang="ru-RU" sz="1200" dirty="0" smtClean="0">
                <a:latin typeface="Calibri" pitchFamily="34" charset="0"/>
              </a:rPr>
              <a:t> </a:t>
            </a:r>
            <a:r>
              <a:rPr lang="ru-RU" sz="1200" dirty="0" err="1" smtClean="0">
                <a:latin typeface="Calibri" pitchFamily="34" charset="0"/>
              </a:rPr>
              <a:t>is</a:t>
            </a:r>
            <a:r>
              <a:rPr lang="ru-RU" sz="1200" dirty="0" smtClean="0">
                <a:latin typeface="Calibri" pitchFamily="34" charset="0"/>
              </a:rPr>
              <a:t> </a:t>
            </a:r>
            <a:r>
              <a:rPr lang="ru-RU" sz="1200" dirty="0" err="1" smtClean="0">
                <a:latin typeface="Calibri" pitchFamily="34" charset="0"/>
              </a:rPr>
              <a:t>a</a:t>
            </a:r>
            <a:r>
              <a:rPr lang="ru-RU" sz="1200" dirty="0" smtClean="0">
                <a:latin typeface="Calibri" pitchFamily="34" charset="0"/>
              </a:rPr>
              <a:t> </a:t>
            </a:r>
            <a:r>
              <a:rPr lang="ru-RU" sz="1200" dirty="0" err="1" smtClean="0">
                <a:latin typeface="Calibri" pitchFamily="34" charset="0"/>
              </a:rPr>
              <a:t>special</a:t>
            </a:r>
            <a:r>
              <a:rPr lang="ru-RU" sz="1200" dirty="0" smtClean="0">
                <a:latin typeface="Calibri" pitchFamily="34" charset="0"/>
              </a:rPr>
              <a:t> </a:t>
            </a:r>
            <a:r>
              <a:rPr lang="ru-RU" sz="1200" dirty="0" err="1" smtClean="0">
                <a:latin typeface="Calibri" pitchFamily="34" charset="0"/>
              </a:rPr>
              <a:t>interest</a:t>
            </a:r>
            <a:r>
              <a:rPr lang="ru-RU" sz="1200" dirty="0" smtClean="0">
                <a:latin typeface="Calibri" pitchFamily="34" charset="0"/>
              </a:rPr>
              <a:t> </a:t>
            </a:r>
            <a:r>
              <a:rPr lang="ru-RU" sz="1200" dirty="0" err="1" smtClean="0">
                <a:latin typeface="Calibri" pitchFamily="34" charset="0"/>
              </a:rPr>
              <a:t>group</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Association</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Advanc</a:t>
            </a:r>
            <a:r>
              <a:rPr lang="ru-RU" sz="1200" dirty="0" smtClean="0">
                <a:latin typeface="Calibri" pitchFamily="34" charset="0"/>
              </a:rPr>
              <a:t> </a:t>
            </a:r>
            <a:r>
              <a:rPr lang="ru-RU" sz="1200" dirty="0" err="1" smtClean="0">
                <a:latin typeface="Calibri" pitchFamily="34" charset="0"/>
              </a:rPr>
              <a:t>ement</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Gestalt</a:t>
            </a:r>
            <a:r>
              <a:rPr lang="ru-RU" sz="1200" dirty="0" smtClean="0">
                <a:latin typeface="Calibri" pitchFamily="34" charset="0"/>
              </a:rPr>
              <a:t> </a:t>
            </a:r>
            <a:r>
              <a:rPr lang="ru-RU" sz="1200" dirty="0" err="1" smtClean="0">
                <a:latin typeface="Calibri" pitchFamily="34" charset="0"/>
              </a:rPr>
              <a:t>Therapy</a:t>
            </a:r>
            <a:r>
              <a:rPr lang="ru-RU" sz="1200" dirty="0" smtClean="0">
                <a:latin typeface="Calibri" pitchFamily="34" charset="0"/>
              </a:rPr>
              <a:t> (AAGT).</a:t>
            </a:r>
            <a:endParaRPr lang="en-US" sz="1200" dirty="0" smtClean="0">
              <a:latin typeface="Calibri" pitchFamily="34" charset="0"/>
            </a:endParaRPr>
          </a:p>
          <a:p>
            <a:pPr fontAlgn="t"/>
            <a:endParaRPr lang="en-US" sz="1200" dirty="0" smtClean="0">
              <a:latin typeface="Calibri" pitchFamily="34" charset="0"/>
            </a:endParaRPr>
          </a:p>
          <a:p>
            <a:pPr fontAlgn="t"/>
            <a:r>
              <a:rPr lang="en-US" sz="1200" dirty="0" smtClean="0">
                <a:latin typeface="Calibri" pitchFamily="34" charset="0"/>
              </a:rPr>
              <a:t>http://www.instructionaldesign.org/theories/gestalt.html</a:t>
            </a:r>
            <a:r>
              <a:rPr lang="ru-RU" sz="1200" dirty="0" smtClean="0">
                <a:latin typeface="Calibri" pitchFamily="34" charset="0"/>
              </a:rPr>
              <a:t/>
            </a:r>
            <a:br>
              <a:rPr lang="ru-RU" sz="1200" dirty="0" smtClean="0">
                <a:latin typeface="Calibri" pitchFamily="34" charset="0"/>
              </a:rPr>
            </a:br>
            <a:endParaRPr lang="ru-RU" sz="1200" dirty="0" smtClean="0">
              <a:latin typeface="Calibri" pitchFamily="34" charset="0"/>
            </a:endParaRP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87784" y="251445"/>
            <a:ext cx="9577064" cy="6789166"/>
          </a:xfrm>
          <a:prstGeom prst="rect">
            <a:avLst/>
          </a:prstGeom>
        </p:spPr>
        <p:txBody>
          <a:bodyPr wrap="square">
            <a:spAutoFit/>
          </a:bodyPr>
          <a:lstStyle/>
          <a:p>
            <a:r>
              <a:rPr lang="ru-RU" sz="1400" b="1" dirty="0" smtClean="0">
                <a:latin typeface="Calibri" pitchFamily="34" charset="0"/>
              </a:rPr>
              <a:t>ОБЩИЕ ПОНЯТИЯ</a:t>
            </a:r>
          </a:p>
          <a:p>
            <a:endParaRPr lang="ru-RU" sz="1200" b="1" dirty="0" smtClean="0">
              <a:latin typeface="Calibri" pitchFamily="34" charset="0"/>
            </a:endParaRPr>
          </a:p>
          <a:p>
            <a:r>
              <a:rPr lang="ru-RU" sz="1200" b="1" dirty="0" smtClean="0">
                <a:latin typeface="Calibri" pitchFamily="34" charset="0"/>
              </a:rPr>
              <a:t>Когнитивистика</a:t>
            </a:r>
            <a:r>
              <a:rPr lang="ru-RU" sz="1200" dirty="0" smtClean="0">
                <a:latin typeface="Calibri" pitchFamily="34" charset="0"/>
              </a:rPr>
              <a:t> (когнитивная наука) (лат. </a:t>
            </a:r>
            <a:r>
              <a:rPr lang="ru-RU" sz="1200" i="1" dirty="0" err="1" smtClean="0">
                <a:latin typeface="Calibri" pitchFamily="34" charset="0"/>
              </a:rPr>
              <a:t>cognitio</a:t>
            </a:r>
            <a:r>
              <a:rPr lang="ru-RU" sz="1200" dirty="0" smtClean="0">
                <a:latin typeface="Calibri" pitchFamily="34" charset="0"/>
              </a:rPr>
              <a:t>  – познание) – междисциплинарное научное направление, объединяющее теорию познания, когнитивную психологию, нейрофизиологию, когнитивную лингвистику и теорию искусственного интеллекта. </a:t>
            </a:r>
          </a:p>
          <a:p>
            <a:endParaRPr lang="ru-RU" sz="1200" dirty="0" smtClean="0">
              <a:latin typeface="Calibri" pitchFamily="34" charset="0"/>
            </a:endParaRPr>
          </a:p>
          <a:p>
            <a:r>
              <a:rPr lang="ru-RU" sz="1200" dirty="0" smtClean="0">
                <a:latin typeface="Calibri" pitchFamily="34" charset="0"/>
              </a:rPr>
              <a:t>Слово «</a:t>
            </a:r>
            <a:r>
              <a:rPr lang="ru-RU" sz="1200" i="1" dirty="0" err="1" smtClean="0">
                <a:latin typeface="Calibri" pitchFamily="34" charset="0"/>
              </a:rPr>
              <a:t>Cogito</a:t>
            </a:r>
            <a:r>
              <a:rPr lang="ru-RU" sz="1200" dirty="0" smtClean="0">
                <a:latin typeface="Calibri" pitchFamily="34" charset="0"/>
              </a:rPr>
              <a:t>» означает «познавать». То есть когнитивные технологии – это технологии, «работающие» с нашим познанием: оценивающие наше внимание, отслеживающие наше состояние, следящие за работой мозга и пытающиеся «понять» человека.</a:t>
            </a:r>
          </a:p>
          <a:p>
            <a:endParaRPr lang="ru-RU" sz="1200" dirty="0" smtClean="0">
              <a:latin typeface="Calibri" pitchFamily="34" charset="0"/>
            </a:endParaRPr>
          </a:p>
          <a:p>
            <a:r>
              <a:rPr lang="ru-RU" sz="1200" dirty="0" smtClean="0">
                <a:latin typeface="Calibri" pitchFamily="34" charset="0"/>
              </a:rPr>
              <a:t>Когнитивная наука возникла как ответ бихевиоризму, в попытке найти новый подход к пониманию нашего сознания, т.е. как стремление доказать., что человек – это не запрограммированное животное, которое реагирует на внешние импульсы, а разумное существо, которое  желает требует активного участия в обучении, и чьи действия являются следствием  мышления.   При этом изменения  поведения происходит за счет изменений в голове.   </a:t>
            </a:r>
          </a:p>
          <a:p>
            <a:endParaRPr lang="ru-RU" sz="1200" dirty="0" smtClean="0">
              <a:latin typeface="Calibri" pitchFamily="34" charset="0"/>
            </a:endParaRPr>
          </a:p>
          <a:p>
            <a:r>
              <a:rPr lang="ru-RU" sz="1200" dirty="0" smtClean="0">
                <a:latin typeface="Calibri" pitchFamily="34" charset="0"/>
              </a:rPr>
              <a:t>На пике развития кибернетики и появления первых компьютеров, идея аналогии человеческого разума и вычислительной машины набрала большую силу и во многом заложила основные теории </a:t>
            </a:r>
            <a:r>
              <a:rPr lang="ru-RU" sz="1200" dirty="0" err="1" smtClean="0">
                <a:latin typeface="Calibri" pitchFamily="34" charset="0"/>
              </a:rPr>
              <a:t>когнитивизма</a:t>
            </a:r>
            <a:r>
              <a:rPr lang="ru-RU" sz="1200" dirty="0" smtClean="0">
                <a:latin typeface="Calibri" pitchFamily="34" charset="0"/>
              </a:rPr>
              <a:t>. Процесс мышления сравнивался с работой компьютера, который получает стимулы из окружающего мира и генерирует информацию, которую можно демонстрировать миру.  Однако этот символизм  игнорировала проблему связи сознания с мозгом, а также проблему связи психологии с нейробиологией. Это послужило причиной  провала идеи.  </a:t>
            </a:r>
          </a:p>
          <a:p>
            <a:endParaRPr lang="ru-RU" sz="1200" dirty="0" smtClean="0">
              <a:latin typeface="Calibri" pitchFamily="34" charset="0"/>
            </a:endParaRPr>
          </a:p>
          <a:p>
            <a:r>
              <a:rPr lang="ru-RU" sz="1200" dirty="0" smtClean="0">
                <a:latin typeface="Calibri" pitchFamily="34" charset="0"/>
              </a:rPr>
              <a:t>В 80-е годы XX столетия психологи и </a:t>
            </a:r>
            <a:r>
              <a:rPr lang="ru-RU" sz="1200" dirty="0" err="1" smtClean="0">
                <a:latin typeface="Calibri" pitchFamily="34" charset="0"/>
              </a:rPr>
              <a:t>нейробиологи</a:t>
            </a:r>
            <a:r>
              <a:rPr lang="ru-RU" sz="1200" dirty="0" smtClean="0">
                <a:latin typeface="Calibri" pitchFamily="34" charset="0"/>
              </a:rPr>
              <a:t> стали взаимодействовать теснее, что привело к возникновению новой науки – когнитивной </a:t>
            </a:r>
            <a:r>
              <a:rPr lang="ru-RU" sz="1200" dirty="0" err="1" smtClean="0">
                <a:latin typeface="Calibri" pitchFamily="34" charset="0"/>
              </a:rPr>
              <a:t>нейробиологии</a:t>
            </a:r>
            <a:r>
              <a:rPr lang="ru-RU" sz="1200" dirty="0" smtClean="0">
                <a:latin typeface="Calibri" pitchFamily="34" charset="0"/>
              </a:rPr>
              <a:t>, использующей методы визуализации мозга, которые позволяют эмпирически связать ментальные феномены с физиологией мозга. Если классическая когнитивная наука не принимала во внимание сознание, то в современной когнитивной </a:t>
            </a:r>
            <a:r>
              <a:rPr lang="ru-RU" sz="1200" dirty="0" err="1" smtClean="0">
                <a:latin typeface="Calibri" pitchFamily="34" charset="0"/>
              </a:rPr>
              <a:t>нейробиологии</a:t>
            </a:r>
            <a:r>
              <a:rPr lang="ru-RU" sz="1200" dirty="0" smtClean="0">
                <a:latin typeface="Calibri" pitchFamily="34" charset="0"/>
              </a:rPr>
              <a:t> сознание является предметом серьезного изучения. </a:t>
            </a:r>
          </a:p>
          <a:p>
            <a:endParaRPr lang="ru-RU" sz="1200" dirty="0" smtClean="0">
              <a:latin typeface="Calibri" pitchFamily="34" charset="0"/>
            </a:endParaRPr>
          </a:p>
          <a:p>
            <a:r>
              <a:rPr lang="ru-RU" sz="1200" dirty="0" smtClean="0">
                <a:latin typeface="Calibri" pitchFamily="34" charset="0"/>
              </a:rPr>
              <a:t>Ключевым техническим достижением, сделавшим когнитивистику возможной, стали новые методы сканирования мозга. Томография и другие методы впервые позволили заглянуть внутрь мозга и получить прямые, а не косвенные данные о его работе. Важную роль сыграли и всё более мощные компьютеры.</a:t>
            </a:r>
          </a:p>
          <a:p>
            <a:endParaRPr lang="ru-RU" sz="1200" dirty="0" smtClean="0">
              <a:latin typeface="Calibri" pitchFamily="34" charset="0"/>
            </a:endParaRPr>
          </a:p>
          <a:p>
            <a:r>
              <a:rPr lang="ru-RU" sz="1200" dirty="0" smtClean="0">
                <a:latin typeface="Calibri" pitchFamily="34" charset="0"/>
              </a:rPr>
              <a:t>Наблюдаемый сейчас прогресс в когнитивистике, как полагают учёные, позволит «разгадать загадку разума», то есть описать и объяснить процессы в мозгу человека, ответственные за высшую нервную деятельность. Это позволит создать системы так называемого сильного искусственного интеллекта, который будет обладать способностями к самостоятельному обучению, творчеству, свободному общению с человеком.</a:t>
            </a:r>
          </a:p>
          <a:p>
            <a:endParaRPr lang="ru-RU" sz="1200" dirty="0" smtClean="0">
              <a:latin typeface="Calibri" pitchFamily="34" charset="0"/>
            </a:endParaRPr>
          </a:p>
          <a:p>
            <a:r>
              <a:rPr lang="ru-RU" sz="1200" dirty="0" smtClean="0">
                <a:latin typeface="Calibri" pitchFamily="34" charset="0"/>
              </a:rPr>
              <a:t>В когнитивистике совместно используются компьютерные модели, взятые из теории искусственного интеллекта, и экспериментальные методы, взятые из психологии и физиологии высшей нервной деятельности, для разработки точных теорий работы человеческого мозга.</a:t>
            </a:r>
          </a:p>
          <a:p>
            <a:endParaRPr lang="ru-RU" sz="1200" dirty="0" smtClean="0">
              <a:latin typeface="Calibri" pitchFamily="34" charset="0"/>
            </a:endParaRPr>
          </a:p>
          <a:p>
            <a:r>
              <a:rPr lang="ru-RU" sz="1200" dirty="0" smtClean="0">
                <a:latin typeface="Calibri" pitchFamily="34" charset="0"/>
              </a:rPr>
              <a:t>Помимо символов как результате контакта нашего разума с внешним миром, объектом исследований стали мыслительные образы (или представления). Таким образом, произошло разделение на ‘снаружи’ (предметы, объекты, … ) и ‘внутри’ (представления). На вопрос существует ли мир, Когнитивная наука отвечает: ‘Нет, но существует наши представления об этом мире’. </a:t>
            </a:r>
          </a:p>
        </p:txBody>
      </p:sp>
      <p:sp>
        <p:nvSpPr>
          <p:cNvPr id="11" name="Прямоугольник 10"/>
          <p:cNvSpPr/>
          <p:nvPr/>
        </p:nvSpPr>
        <p:spPr>
          <a:xfrm>
            <a:off x="4824288" y="251445"/>
            <a:ext cx="1677382" cy="349968"/>
          </a:xfrm>
          <a:prstGeom prst="rect">
            <a:avLst/>
          </a:prstGeom>
        </p:spPr>
        <p:txBody>
          <a:bodyPr wrap="none">
            <a:spAutoFit/>
          </a:bodyPr>
          <a:lstStyle/>
          <a:p>
            <a:r>
              <a:rPr lang="ru-RU" dirty="0" smtClean="0">
                <a:solidFill>
                  <a:srgbClr val="C00000"/>
                </a:solidFill>
                <a:latin typeface="Calibri" pitchFamily="34" charset="0"/>
                <a:hlinkClick r:id="rId3"/>
              </a:rPr>
              <a:t>Краткое видео </a:t>
            </a:r>
            <a:endParaRPr lang="ru-RU" dirty="0">
              <a:solidFill>
                <a:srgbClr val="C00000"/>
              </a:solidFill>
            </a:endParaRPr>
          </a:p>
        </p:txBody>
      </p:sp>
      <p:sp>
        <p:nvSpPr>
          <p:cNvPr id="12" name="TextBox 11"/>
          <p:cNvSpPr txBox="1"/>
          <p:nvPr/>
        </p:nvSpPr>
        <p:spPr>
          <a:xfrm>
            <a:off x="359792" y="7164213"/>
            <a:ext cx="5544616" cy="235449"/>
          </a:xfrm>
          <a:prstGeom prst="rect">
            <a:avLst/>
          </a:prstGeom>
          <a:noFill/>
        </p:spPr>
        <p:txBody>
          <a:bodyPr wrap="square" rtlCol="0">
            <a:spAutoFit/>
          </a:bodyPr>
          <a:lstStyle/>
          <a:p>
            <a:r>
              <a:rPr lang="en-US" sz="1000" dirty="0" smtClean="0">
                <a:latin typeface="Calibri" pitchFamily="34" charset="0"/>
              </a:rPr>
              <a:t>http://www.learning-theories.com/cognitivism.html</a:t>
            </a:r>
            <a:endParaRPr lang="ru-RU" sz="1000" dirty="0">
              <a:latin typeface="Calibri"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544368" y="179437"/>
            <a:ext cx="4392488" cy="493084"/>
          </a:xfrm>
          <a:prstGeom prst="rect">
            <a:avLst/>
          </a:prstGeom>
          <a:noFill/>
        </p:spPr>
        <p:txBody>
          <a:bodyPr wrap="square" rtlCol="0">
            <a:spAutoFit/>
          </a:bodyPr>
          <a:lstStyle/>
          <a:p>
            <a:pPr algn="r"/>
            <a:r>
              <a:rPr lang="ru-RU" sz="1400" dirty="0" smtClean="0"/>
              <a:t>ВИДЕО: </a:t>
            </a:r>
            <a:r>
              <a:rPr lang="en-US" sz="1400" dirty="0" smtClean="0">
                <a:hlinkClick r:id="rId2"/>
              </a:rPr>
              <a:t>https://youtu.be/BnbmLHgQWqQ</a:t>
            </a:r>
            <a:endParaRPr lang="ru-RU" sz="1400" dirty="0" smtClean="0"/>
          </a:p>
          <a:p>
            <a:endParaRPr lang="ru-RU" sz="1400" dirty="0"/>
          </a:p>
        </p:txBody>
      </p:sp>
      <p:sp>
        <p:nvSpPr>
          <p:cNvPr id="7" name="Прямоугольник 6"/>
          <p:cNvSpPr/>
          <p:nvPr/>
        </p:nvSpPr>
        <p:spPr>
          <a:xfrm>
            <a:off x="359792" y="226706"/>
            <a:ext cx="9720833" cy="6989542"/>
          </a:xfrm>
          <a:prstGeom prst="rect">
            <a:avLst/>
          </a:prstGeom>
        </p:spPr>
        <p:txBody>
          <a:bodyPr wrap="square">
            <a:spAutoFit/>
          </a:bodyPr>
          <a:lstStyle/>
          <a:p>
            <a:pPr fontAlgn="t"/>
            <a:endParaRPr lang="en-US" sz="1200" dirty="0" smtClean="0">
              <a:latin typeface="Calibri" pitchFamily="34" charset="0"/>
            </a:endParaRPr>
          </a:p>
          <a:p>
            <a:pPr lvl="0" fontAlgn="t"/>
            <a:r>
              <a:rPr lang="ru-RU" sz="1400" b="1" dirty="0" smtClean="0">
                <a:latin typeface="+mn-lt"/>
                <a:cs typeface="Arial" pitchFamily="34" charset="0"/>
              </a:rPr>
              <a:t>СИТУАТИВНОЕ ОБУЧЕНИЕ (SITUATED LEARNING) (J. LAVE)</a:t>
            </a:r>
          </a:p>
          <a:p>
            <a:pPr fontAlgn="t"/>
            <a:endParaRPr lang="en-US" sz="1200" dirty="0" smtClean="0">
              <a:latin typeface="Calibri" pitchFamily="34" charset="0"/>
            </a:endParaRPr>
          </a:p>
          <a:p>
            <a:pPr fontAlgn="t"/>
            <a:r>
              <a:rPr lang="ru-RU" sz="1200" dirty="0" smtClean="0">
                <a:latin typeface="Calibri" pitchFamily="34" charset="0"/>
              </a:rPr>
              <a:t>Ситуативное обучение берет начало от </a:t>
            </a:r>
            <a:r>
              <a:rPr lang="ru-RU" sz="1200" dirty="0" err="1" smtClean="0">
                <a:latin typeface="Calibri" pitchFamily="34" charset="0"/>
              </a:rPr>
              <a:t>Gibson</a:t>
            </a:r>
            <a:r>
              <a:rPr lang="ru-RU" sz="1200" dirty="0" smtClean="0">
                <a:latin typeface="Calibri" pitchFamily="34" charset="0"/>
              </a:rPr>
              <a:t> (теория представления) и </a:t>
            </a:r>
            <a:r>
              <a:rPr lang="ru-RU" sz="1200" dirty="0" err="1" smtClean="0">
                <a:latin typeface="Calibri" pitchFamily="34" charset="0"/>
              </a:rPr>
              <a:t>Выготского</a:t>
            </a:r>
            <a:r>
              <a:rPr lang="ru-RU" sz="1200" dirty="0" smtClean="0">
                <a:latin typeface="Calibri" pitchFamily="34" charset="0"/>
              </a:rPr>
              <a:t> (социальное обучение). Кроме того, теория </a:t>
            </a:r>
            <a:r>
              <a:rPr lang="ru-RU" sz="1200" dirty="0" err="1" smtClean="0">
                <a:latin typeface="Calibri" pitchFamily="34" charset="0"/>
              </a:rPr>
              <a:t>Schoenfeld</a:t>
            </a:r>
            <a:r>
              <a:rPr lang="ru-RU" sz="1200" dirty="0" smtClean="0">
                <a:latin typeface="Calibri" pitchFamily="34" charset="0"/>
              </a:rPr>
              <a:t> о решении математических задач содержит некоторые существенные элементы теории ситуативного обучения.</a:t>
            </a:r>
            <a:br>
              <a:rPr lang="ru-RU" sz="1200" dirty="0" smtClean="0">
                <a:latin typeface="Calibri" pitchFamily="34" charset="0"/>
              </a:rPr>
            </a:br>
            <a:endParaRPr lang="ru-RU" sz="1200" dirty="0" smtClean="0">
              <a:latin typeface="Calibri" pitchFamily="34" charset="0"/>
            </a:endParaRPr>
          </a:p>
          <a:p>
            <a:pPr fontAlgn="t"/>
            <a:r>
              <a:rPr lang="ru-RU" sz="1200" dirty="0" err="1" smtClean="0">
                <a:latin typeface="Calibri" pitchFamily="34" charset="0"/>
              </a:rPr>
              <a:t>Lave</a:t>
            </a:r>
            <a:r>
              <a:rPr lang="ru-RU" sz="1200" dirty="0" smtClean="0">
                <a:latin typeface="Calibri" pitchFamily="34" charset="0"/>
              </a:rPr>
              <a:t> утверждает, что обучение, как правило, является функцией от условий (в том числе культурных), в которых оно проходит. Это расходится с традиционной схемой занятий в аудитории, когда знания носят абстрактный характер и практически не связаны с окружающим миром. Социальное взаимодействие является основным фактором теории </a:t>
            </a:r>
            <a:r>
              <a:rPr lang="ru-RU" sz="1200" dirty="0" err="1" smtClean="0">
                <a:latin typeface="Calibri" pitchFamily="34" charset="0"/>
              </a:rPr>
              <a:t>Lave</a:t>
            </a:r>
            <a:r>
              <a:rPr lang="ru-RU" sz="1200" dirty="0" smtClean="0">
                <a:latin typeface="Calibri" pitchFamily="34" charset="0"/>
              </a:rPr>
              <a:t> — </a:t>
            </a:r>
            <a:r>
              <a:rPr lang="ru-RU" sz="1200" dirty="0" smtClean="0">
                <a:solidFill>
                  <a:srgbClr val="C00000"/>
                </a:solidFill>
                <a:latin typeface="Calibri" pitchFamily="34" charset="0"/>
              </a:rPr>
              <a:t>обучаемые должны быть вовлечены в окружение, включающее в себя образцы мнений, образцы типичного поведения. </a:t>
            </a:r>
            <a:r>
              <a:rPr lang="ru-RU" sz="1200" dirty="0" smtClean="0">
                <a:latin typeface="Calibri" pitchFamily="34" charset="0"/>
              </a:rPr>
              <a:t>Подобно тому как первооткрыватель движется от периферии общества к его центру, обучаемые со временем становятся активнее, глубже проникают в суть вопроса. Далее, ситуационное обучение обычно скорее неумышленное, чем преднамеренное. Эти идеи </a:t>
            </a:r>
            <a:r>
              <a:rPr lang="ru-RU" sz="1200" dirty="0" err="1" smtClean="0">
                <a:latin typeface="Calibri" pitchFamily="34" charset="0"/>
              </a:rPr>
              <a:t>Lave&amp;Wenger</a:t>
            </a:r>
            <a:r>
              <a:rPr lang="ru-RU" sz="1200" dirty="0" smtClean="0">
                <a:latin typeface="Calibri" pitchFamily="34" charset="0"/>
              </a:rPr>
              <a:t> (1991) назвали </a:t>
            </a:r>
            <a:r>
              <a:rPr lang="ru-RU" sz="1200" dirty="0" smtClean="0">
                <a:solidFill>
                  <a:srgbClr val="C00000"/>
                </a:solidFill>
                <a:latin typeface="Calibri" pitchFamily="34" charset="0"/>
              </a:rPr>
              <a:t>“процессом разумного второстепенного участия</a:t>
            </a:r>
            <a:r>
              <a:rPr lang="ru-RU" sz="1200" dirty="0" smtClean="0">
                <a:latin typeface="Calibri" pitchFamily="34" charset="0"/>
              </a:rPr>
              <a:t>”.</a:t>
            </a:r>
            <a:br>
              <a:rPr lang="ru-RU" sz="1200" dirty="0" smtClean="0">
                <a:latin typeface="Calibri" pitchFamily="34" charset="0"/>
              </a:rPr>
            </a:br>
            <a:endParaRPr lang="ru-RU" sz="1200" dirty="0" smtClean="0">
              <a:latin typeface="Calibri" pitchFamily="34" charset="0"/>
            </a:endParaRPr>
          </a:p>
          <a:p>
            <a:pPr fontAlgn="t"/>
            <a:r>
              <a:rPr lang="ru-RU" sz="1200" dirty="0" smtClean="0">
                <a:latin typeface="Calibri" pitchFamily="34" charset="0"/>
              </a:rPr>
              <a:t> Другие исследователи усовершенствовали теорию ситуативного обучения. </a:t>
            </a:r>
            <a:r>
              <a:rPr lang="ru-RU" sz="1200" dirty="0" err="1" smtClean="0">
                <a:latin typeface="Calibri" pitchFamily="34" charset="0"/>
              </a:rPr>
              <a:t>Brown</a:t>
            </a:r>
            <a:r>
              <a:rPr lang="ru-RU" sz="1200" dirty="0" smtClean="0">
                <a:latin typeface="Calibri" pitchFamily="34" charset="0"/>
              </a:rPr>
              <a:t>, </a:t>
            </a:r>
            <a:r>
              <a:rPr lang="ru-RU" sz="1200" dirty="0" err="1" smtClean="0">
                <a:latin typeface="Calibri" pitchFamily="34" charset="0"/>
              </a:rPr>
              <a:t>Collins&amp;Duguid</a:t>
            </a:r>
            <a:r>
              <a:rPr lang="ru-RU" sz="1200" dirty="0" smtClean="0">
                <a:latin typeface="Calibri" pitchFamily="34" charset="0"/>
              </a:rPr>
              <a:t> (1989) подчеркивали  важность познавательного учения: </a:t>
            </a:r>
            <a:r>
              <a:rPr lang="ru-RU" sz="1200" dirty="0" smtClean="0">
                <a:solidFill>
                  <a:srgbClr val="C00000"/>
                </a:solidFill>
                <a:latin typeface="Calibri" pitchFamily="34" charset="0"/>
              </a:rPr>
              <a:t>“Познавательное учение поддерживает обучение путем предоставления студентам возможности применять, развивать и использовать доступные средства в интересующей их области. Обучаемые, как в школе, так и за ее пределами, развивают свои способности путем совместного творчества и социального истолкования знаний</a:t>
            </a:r>
            <a:r>
              <a:rPr lang="ru-RU" sz="1200" dirty="0" smtClean="0">
                <a:latin typeface="Calibri" pitchFamily="34" charset="0"/>
              </a:rPr>
              <a:t>”. </a:t>
            </a:r>
            <a:r>
              <a:rPr lang="ru-RU" sz="1200" dirty="0" err="1" smtClean="0">
                <a:latin typeface="Calibri" pitchFamily="34" charset="0"/>
              </a:rPr>
              <a:t>Brown</a:t>
            </a:r>
            <a:r>
              <a:rPr lang="ru-RU" sz="1200" dirty="0" smtClean="0">
                <a:latin typeface="Calibri" pitchFamily="34" charset="0"/>
              </a:rPr>
              <a:t> и другие исследователи также подчеркивали необходимость новой гносеологии, которая учитывает активное восприятие понятий. </a:t>
            </a:r>
            <a:r>
              <a:rPr lang="ru-RU" sz="1200" dirty="0" err="1" smtClean="0">
                <a:latin typeface="Calibri" pitchFamily="34" charset="0"/>
              </a:rPr>
              <a:t>Suchman</a:t>
            </a:r>
            <a:r>
              <a:rPr lang="ru-RU" sz="1200" dirty="0" smtClean="0">
                <a:latin typeface="Calibri" pitchFamily="34" charset="0"/>
              </a:rPr>
              <a:t> (1988) </a:t>
            </a:r>
            <a:r>
              <a:rPr lang="ru-RU" sz="1200" dirty="0" smtClean="0">
                <a:solidFill>
                  <a:srgbClr val="C00000"/>
                </a:solidFill>
                <a:latin typeface="Calibri" pitchFamily="34" charset="0"/>
              </a:rPr>
              <a:t>рассматривает связь теории ситуативного обучения с искусственным интеллектом.</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t>
            </a:r>
            <a:br>
              <a:rPr lang="ru-RU" sz="1200" dirty="0" smtClean="0">
                <a:latin typeface="Calibri" pitchFamily="34" charset="0"/>
              </a:rPr>
            </a:br>
            <a:r>
              <a:rPr lang="ru-RU" sz="1200" dirty="0" smtClean="0">
                <a:solidFill>
                  <a:srgbClr val="00B050"/>
                </a:solidFill>
                <a:latin typeface="Calibri" pitchFamily="34" charset="0"/>
              </a:rPr>
              <a:t>Применение:</a:t>
            </a:r>
            <a:r>
              <a:rPr lang="en-US" sz="1200" dirty="0" smtClean="0">
                <a:solidFill>
                  <a:srgbClr val="00B050"/>
                </a:solidFill>
                <a:latin typeface="Calibri" pitchFamily="34" charset="0"/>
              </a:rPr>
              <a:t>  </a:t>
            </a:r>
            <a:r>
              <a:rPr lang="ru-RU" sz="1200" dirty="0" smtClean="0">
                <a:solidFill>
                  <a:srgbClr val="00B050"/>
                </a:solidFill>
                <a:latin typeface="Calibri" pitchFamily="34" charset="0"/>
              </a:rPr>
              <a:t>Теория ситуационного обучения является общей теорией познания. Она применялась в условиях технологически ориентированного обучения в школах, ориентированных на решение задач (</a:t>
            </a:r>
            <a:r>
              <a:rPr lang="ru-RU" sz="1200" dirty="0" err="1" smtClean="0">
                <a:solidFill>
                  <a:srgbClr val="00B050"/>
                </a:solidFill>
                <a:latin typeface="Calibri" pitchFamily="34" charset="0"/>
              </a:rPr>
              <a:t>Cognition</a:t>
            </a:r>
            <a:r>
              <a:rPr lang="ru-RU" sz="1200" dirty="0" smtClean="0">
                <a:solidFill>
                  <a:srgbClr val="00B050"/>
                </a:solidFill>
                <a:latin typeface="Calibri" pitchFamily="34" charset="0"/>
              </a:rPr>
              <a:t> &amp; </a:t>
            </a:r>
            <a:r>
              <a:rPr lang="ru-RU" sz="1200" dirty="0" err="1" smtClean="0">
                <a:solidFill>
                  <a:srgbClr val="00B050"/>
                </a:solidFill>
                <a:latin typeface="Calibri" pitchFamily="34" charset="0"/>
              </a:rPr>
              <a:t>Theory</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Group</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at</a:t>
            </a: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Vanderblit</a:t>
            </a:r>
            <a:r>
              <a:rPr lang="ru-RU" sz="1200" dirty="0" smtClean="0">
                <a:solidFill>
                  <a:srgbClr val="00B050"/>
                </a:solidFill>
                <a:latin typeface="Calibri" pitchFamily="34" charset="0"/>
              </a:rPr>
              <a:t>, 1993). </a:t>
            </a:r>
            <a:r>
              <a:rPr lang="ru-RU" sz="1200" dirty="0" err="1" smtClean="0">
                <a:solidFill>
                  <a:srgbClr val="00B050"/>
                </a:solidFill>
                <a:latin typeface="Calibri" pitchFamily="34" charset="0"/>
              </a:rPr>
              <a:t>McLellan</a:t>
            </a:r>
            <a:r>
              <a:rPr lang="ru-RU" sz="1200" dirty="0" smtClean="0">
                <a:solidFill>
                  <a:srgbClr val="00B050"/>
                </a:solidFill>
                <a:latin typeface="Calibri" pitchFamily="34" charset="0"/>
              </a:rPr>
              <a:t> (1995) в ряде статей описал различные взгляды на данную теорию.</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Пример:  </a:t>
            </a:r>
            <a:r>
              <a:rPr lang="ru-RU" sz="1200" dirty="0" err="1" smtClean="0">
                <a:latin typeface="Calibri" pitchFamily="34" charset="0"/>
              </a:rPr>
              <a:t>Lave&amp;Wenger</a:t>
            </a:r>
            <a:r>
              <a:rPr lang="ru-RU" sz="1200" dirty="0" smtClean="0">
                <a:latin typeface="Calibri" pitchFamily="34" charset="0"/>
              </a:rPr>
              <a:t> (1991) провели исследования ситуативного обучения в пяти различных областях: акушерка, национальный портной, морской интендант, мясник и винодел. Во всех случаях наблюдался заметный рост мастерства благодаря ежедневной практике.</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Знания следует преподносить в подлинном контексте, т.е. помещать обучаемого в условия, при которых эти знания потребуются естественным путем.</a:t>
            </a:r>
            <a:br>
              <a:rPr lang="ru-RU" sz="1200" dirty="0" smtClean="0">
                <a:latin typeface="Calibri" pitchFamily="34" charset="0"/>
              </a:rPr>
            </a:br>
            <a:r>
              <a:rPr lang="ru-RU" sz="1200" dirty="0" smtClean="0">
                <a:latin typeface="Calibri" pitchFamily="34" charset="0"/>
              </a:rPr>
              <a:t> 2. Обучение требует социального окружения и совместной деятельности.</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Вrown</a:t>
            </a:r>
            <a:r>
              <a:rPr lang="ru-RU" sz="1200" dirty="0" smtClean="0">
                <a:latin typeface="Calibri" pitchFamily="34" charset="0"/>
              </a:rPr>
              <a:t>, J.S., </a:t>
            </a:r>
            <a:r>
              <a:rPr lang="ru-RU" sz="1200" dirty="0" err="1" smtClean="0">
                <a:latin typeface="Calibri" pitchFamily="34" charset="0"/>
              </a:rPr>
              <a:t>Collins</a:t>
            </a:r>
            <a:r>
              <a:rPr lang="ru-RU" sz="1200" dirty="0" smtClean="0">
                <a:latin typeface="Calibri" pitchFamily="34" charset="0"/>
              </a:rPr>
              <a:t>, A. &amp; </a:t>
            </a:r>
            <a:r>
              <a:rPr lang="ru-RU" sz="1200" dirty="0" err="1" smtClean="0">
                <a:latin typeface="Calibri" pitchFamily="34" charset="0"/>
              </a:rPr>
              <a:t>Duguid</a:t>
            </a:r>
            <a:r>
              <a:rPr lang="ru-RU" sz="1200" dirty="0" smtClean="0">
                <a:latin typeface="Calibri" pitchFamily="34" charset="0"/>
              </a:rPr>
              <a:t>, S. (1989).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culture</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Researcher</a:t>
            </a:r>
            <a:r>
              <a:rPr lang="ru-RU" sz="1200" dirty="0" smtClean="0">
                <a:latin typeface="Calibri" pitchFamily="34" charset="0"/>
              </a:rPr>
              <a:t>, 18(1), 32-42.</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&amp;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Group</a:t>
            </a:r>
            <a:r>
              <a:rPr lang="ru-RU" sz="1200" dirty="0" smtClean="0">
                <a:latin typeface="Calibri" pitchFamily="34" charset="0"/>
              </a:rPr>
              <a:t> </a:t>
            </a:r>
            <a:r>
              <a:rPr lang="ru-RU" sz="1200" dirty="0" err="1" smtClean="0">
                <a:latin typeface="Calibri" pitchFamily="34" charset="0"/>
              </a:rPr>
              <a:t>at</a:t>
            </a:r>
            <a:r>
              <a:rPr lang="ru-RU" sz="1200" dirty="0" smtClean="0">
                <a:latin typeface="Calibri" pitchFamily="34" charset="0"/>
              </a:rPr>
              <a:t> </a:t>
            </a:r>
            <a:r>
              <a:rPr lang="ru-RU" sz="1200" dirty="0" err="1" smtClean="0">
                <a:latin typeface="Calibri" pitchFamily="34" charset="0"/>
              </a:rPr>
              <a:t>Vanderbilt</a:t>
            </a:r>
            <a:r>
              <a:rPr lang="ru-RU" sz="1200" dirty="0" smtClean="0">
                <a:latin typeface="Calibri" pitchFamily="34" charset="0"/>
              </a:rPr>
              <a:t> (</a:t>
            </a:r>
            <a:r>
              <a:rPr lang="ru-RU" sz="1200" dirty="0" err="1" smtClean="0">
                <a:latin typeface="Calibri" pitchFamily="34" charset="0"/>
              </a:rPr>
              <a:t>March</a:t>
            </a:r>
            <a:r>
              <a:rPr lang="ru-RU" sz="1200" dirty="0" smtClean="0">
                <a:latin typeface="Calibri" pitchFamily="34" charset="0"/>
              </a:rPr>
              <a:t> 1993). </a:t>
            </a:r>
            <a:r>
              <a:rPr lang="ru-RU" sz="1200" dirty="0" err="1" smtClean="0">
                <a:latin typeface="Calibri" pitchFamily="34" charset="0"/>
              </a:rPr>
              <a:t>Anchored</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revisited</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33(3), 52-70.</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Lave</a:t>
            </a:r>
            <a:r>
              <a:rPr lang="ru-RU" sz="1200" dirty="0" smtClean="0">
                <a:latin typeface="Calibri" pitchFamily="34" charset="0"/>
              </a:rPr>
              <a:t>, J. (1988).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Practice</a:t>
            </a:r>
            <a:r>
              <a:rPr lang="ru-RU" sz="1200" dirty="0" smtClean="0">
                <a:latin typeface="Calibri" pitchFamily="34" charset="0"/>
              </a:rPr>
              <a:t>: </a:t>
            </a:r>
            <a:r>
              <a:rPr lang="ru-RU" sz="1200" dirty="0" err="1" smtClean="0">
                <a:latin typeface="Calibri" pitchFamily="34" charset="0"/>
              </a:rPr>
              <a:t>Mind</a:t>
            </a:r>
            <a:r>
              <a:rPr lang="ru-RU" sz="1200" dirty="0" smtClean="0">
                <a:latin typeface="Calibri" pitchFamily="34" charset="0"/>
              </a:rPr>
              <a:t>, </a:t>
            </a:r>
            <a:r>
              <a:rPr lang="ru-RU" sz="1200" dirty="0" err="1" smtClean="0">
                <a:latin typeface="Calibri" pitchFamily="34" charset="0"/>
              </a:rPr>
              <a:t>mathematics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culture</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everyday</a:t>
            </a:r>
            <a:r>
              <a:rPr lang="ru-RU" sz="1200" dirty="0" smtClean="0">
                <a:latin typeface="Calibri" pitchFamily="34" charset="0"/>
              </a:rPr>
              <a:t> </a:t>
            </a:r>
            <a:r>
              <a:rPr lang="ru-RU" sz="1200" dirty="0" err="1" smtClean="0">
                <a:latin typeface="Calibri" pitchFamily="34" charset="0"/>
              </a:rPr>
              <a:t>life</a:t>
            </a:r>
            <a:r>
              <a:rPr lang="ru-RU" sz="1200" dirty="0" smtClean="0">
                <a:latin typeface="Calibri" pitchFamily="34" charset="0"/>
              </a:rPr>
              <a:t>. </a:t>
            </a:r>
            <a:r>
              <a:rPr lang="ru-RU" sz="1200" dirty="0" err="1" smtClean="0">
                <a:latin typeface="Calibri" pitchFamily="34" charset="0"/>
              </a:rPr>
              <a:t>Cambridge</a:t>
            </a:r>
            <a:r>
              <a:rPr lang="ru-RU" sz="1200" dirty="0" smtClean="0">
                <a:latin typeface="Calibri" pitchFamily="34" charset="0"/>
              </a:rPr>
              <a:t>, UK: </a:t>
            </a:r>
            <a:r>
              <a:rPr lang="ru-RU" sz="1200" dirty="0" err="1" smtClean="0">
                <a:latin typeface="Calibri" pitchFamily="34" charset="0"/>
              </a:rPr>
              <a:t>Cambridge</a:t>
            </a:r>
            <a:r>
              <a:rPr lang="ru-RU" sz="1200" dirty="0" smtClean="0">
                <a:latin typeface="Calibri" pitchFamily="34" charset="0"/>
              </a:rPr>
              <a:t> </a:t>
            </a:r>
            <a:r>
              <a:rPr lang="ru-RU" sz="1200" dirty="0" err="1" smtClean="0">
                <a:latin typeface="Calibri" pitchFamily="34" charset="0"/>
              </a:rPr>
              <a:t>University</a:t>
            </a:r>
            <a:r>
              <a:rPr lang="ru-RU" sz="1200" dirty="0" smtClean="0">
                <a:latin typeface="Calibri" pitchFamily="34" charset="0"/>
              </a:rPr>
              <a:t> </a:t>
            </a:r>
            <a:r>
              <a:rPr lang="ru-RU" sz="1200" dirty="0" err="1" smtClean="0">
                <a:latin typeface="Calibri" pitchFamily="34" charset="0"/>
              </a:rPr>
              <a:t>Press</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Lave</a:t>
            </a:r>
            <a:r>
              <a:rPr lang="ru-RU" sz="1200" dirty="0" smtClean="0">
                <a:latin typeface="Calibri" pitchFamily="34" charset="0"/>
              </a:rPr>
              <a:t>, J., &amp; </a:t>
            </a:r>
            <a:r>
              <a:rPr lang="ru-RU" sz="1200" dirty="0" err="1" smtClean="0">
                <a:latin typeface="Calibri" pitchFamily="34" charset="0"/>
              </a:rPr>
              <a:t>Wenger</a:t>
            </a:r>
            <a:r>
              <a:rPr lang="ru-RU" sz="1200" dirty="0" smtClean="0">
                <a:latin typeface="Calibri" pitchFamily="34" charset="0"/>
              </a:rPr>
              <a:t>, E. (1990).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Legitimate</a:t>
            </a:r>
            <a:r>
              <a:rPr lang="ru-RU" sz="1200" dirty="0" smtClean="0">
                <a:latin typeface="Calibri" pitchFamily="34" charset="0"/>
              </a:rPr>
              <a:t> </a:t>
            </a:r>
            <a:r>
              <a:rPr lang="ru-RU" sz="1200" dirty="0" err="1" smtClean="0">
                <a:latin typeface="Calibri" pitchFamily="34" charset="0"/>
              </a:rPr>
              <a:t>Periperal</a:t>
            </a:r>
            <a:r>
              <a:rPr lang="ru-RU" sz="1200" dirty="0" smtClean="0">
                <a:latin typeface="Calibri" pitchFamily="34" charset="0"/>
              </a:rPr>
              <a:t> </a:t>
            </a:r>
            <a:r>
              <a:rPr lang="ru-RU" sz="1200" dirty="0" err="1" smtClean="0">
                <a:latin typeface="Calibri" pitchFamily="34" charset="0"/>
              </a:rPr>
              <a:t>Participation</a:t>
            </a:r>
            <a:r>
              <a:rPr lang="ru-RU" sz="1200" dirty="0" smtClean="0">
                <a:latin typeface="Calibri" pitchFamily="34" charset="0"/>
              </a:rPr>
              <a:t>. </a:t>
            </a:r>
            <a:r>
              <a:rPr lang="ru-RU" sz="1200" dirty="0" err="1" smtClean="0">
                <a:latin typeface="Calibri" pitchFamily="34" charset="0"/>
              </a:rPr>
              <a:t>Cambridge</a:t>
            </a:r>
            <a:r>
              <a:rPr lang="ru-RU" sz="1200" dirty="0" smtClean="0">
                <a:latin typeface="Calibri" pitchFamily="34" charset="0"/>
              </a:rPr>
              <a:t>, UK: </a:t>
            </a:r>
            <a:r>
              <a:rPr lang="ru-RU" sz="1200" dirty="0" err="1" smtClean="0">
                <a:latin typeface="Calibri" pitchFamily="34" charset="0"/>
              </a:rPr>
              <a:t>Cambridge</a:t>
            </a:r>
            <a:r>
              <a:rPr lang="ru-RU" sz="1200" dirty="0" smtClean="0">
                <a:latin typeface="Calibri" pitchFamily="34" charset="0"/>
              </a:rPr>
              <a:t> </a:t>
            </a:r>
            <a:r>
              <a:rPr lang="ru-RU" sz="1200" dirty="0" err="1" smtClean="0">
                <a:latin typeface="Calibri" pitchFamily="34" charset="0"/>
              </a:rPr>
              <a:t>University</a:t>
            </a:r>
            <a:r>
              <a:rPr lang="ru-RU" sz="1200" dirty="0" smtClean="0">
                <a:latin typeface="Calibri" pitchFamily="34" charset="0"/>
              </a:rPr>
              <a:t> </a:t>
            </a:r>
            <a:r>
              <a:rPr lang="ru-RU" sz="1200" dirty="0" err="1" smtClean="0">
                <a:latin typeface="Calibri" pitchFamily="34" charset="0"/>
              </a:rPr>
              <a:t>Press</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McLellan</a:t>
            </a:r>
            <a:r>
              <a:rPr lang="ru-RU" sz="1200" dirty="0" smtClean="0">
                <a:latin typeface="Calibri" pitchFamily="34" charset="0"/>
              </a:rPr>
              <a:t>, H. (1995).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Perspectives</a:t>
            </a:r>
            <a:r>
              <a:rPr lang="ru-RU" sz="1200" dirty="0" smtClean="0">
                <a:latin typeface="Calibri" pitchFamily="34" charset="0"/>
              </a:rPr>
              <a:t>. </a:t>
            </a:r>
            <a:r>
              <a:rPr lang="ru-RU" sz="1200" dirty="0" err="1" smtClean="0">
                <a:latin typeface="Calibri" pitchFamily="34" charset="0"/>
              </a:rPr>
              <a:t>Englewood</a:t>
            </a:r>
            <a:r>
              <a:rPr lang="ru-RU" sz="1200" dirty="0" smtClean="0">
                <a:latin typeface="Calibri" pitchFamily="34" charset="0"/>
              </a:rPr>
              <a:t> </a:t>
            </a:r>
            <a:r>
              <a:rPr lang="ru-RU" sz="1200" dirty="0" err="1" smtClean="0">
                <a:latin typeface="Calibri" pitchFamily="34" charset="0"/>
              </a:rPr>
              <a:t>Cliffs</a:t>
            </a:r>
            <a:r>
              <a:rPr lang="ru-RU" sz="1200" dirty="0" smtClean="0">
                <a:latin typeface="Calibri" pitchFamily="34" charset="0"/>
              </a:rPr>
              <a:t>, NJ: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Publications</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Suchman</a:t>
            </a:r>
            <a:r>
              <a:rPr lang="ru-RU" sz="1200" dirty="0" smtClean="0">
                <a:latin typeface="Calibri" pitchFamily="34" charset="0"/>
              </a:rPr>
              <a:t>, L. (1988). </a:t>
            </a:r>
            <a:r>
              <a:rPr lang="ru-RU" sz="1200" dirty="0" err="1" smtClean="0">
                <a:latin typeface="Calibri" pitchFamily="34" charset="0"/>
              </a:rPr>
              <a:t>Plans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Actions</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Problem</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Human</a:t>
            </a:r>
            <a:r>
              <a:rPr lang="ru-RU" sz="1200" dirty="0" smtClean="0">
                <a:latin typeface="Calibri" pitchFamily="34" charset="0"/>
              </a:rPr>
              <a:t>/</a:t>
            </a:r>
            <a:r>
              <a:rPr lang="ru-RU" sz="1200" dirty="0" err="1" smtClean="0">
                <a:latin typeface="Calibri" pitchFamily="34" charset="0"/>
              </a:rPr>
              <a:t>Machine</a:t>
            </a:r>
            <a:r>
              <a:rPr lang="ru-RU" sz="1200" dirty="0" smtClean="0">
                <a:latin typeface="Calibri" pitchFamily="34" charset="0"/>
              </a:rPr>
              <a:t> </a:t>
            </a:r>
            <a:r>
              <a:rPr lang="ru-RU" sz="1200" dirty="0" err="1" smtClean="0">
                <a:latin typeface="Calibri" pitchFamily="34" charset="0"/>
              </a:rPr>
              <a:t>Communication</a:t>
            </a:r>
            <a:r>
              <a:rPr lang="ru-RU" sz="1200" dirty="0" smtClean="0">
                <a:latin typeface="Calibri" pitchFamily="34" charset="0"/>
              </a:rPr>
              <a:t>. </a:t>
            </a:r>
            <a:r>
              <a:rPr lang="ru-RU" sz="1200" dirty="0" err="1" smtClean="0">
                <a:latin typeface="Calibri" pitchFamily="34" charset="0"/>
              </a:rPr>
              <a:t>Cambridge</a:t>
            </a:r>
            <a:r>
              <a:rPr lang="ru-RU" sz="1200" dirty="0" smtClean="0">
                <a:latin typeface="Calibri" pitchFamily="34" charset="0"/>
              </a:rPr>
              <a:t>, UK: </a:t>
            </a:r>
            <a:r>
              <a:rPr lang="ru-RU" sz="1200" dirty="0" err="1" smtClean="0">
                <a:latin typeface="Calibri" pitchFamily="34" charset="0"/>
              </a:rPr>
              <a:t>Cambridge</a:t>
            </a:r>
            <a:r>
              <a:rPr lang="ru-RU" sz="1200" dirty="0" smtClean="0">
                <a:latin typeface="Calibri" pitchFamily="34" charset="0"/>
              </a:rPr>
              <a:t> </a:t>
            </a:r>
            <a:r>
              <a:rPr lang="ru-RU" sz="1200" dirty="0" err="1" smtClean="0">
                <a:latin typeface="Calibri" pitchFamily="34" charset="0"/>
              </a:rPr>
              <a:t>University</a:t>
            </a:r>
            <a:r>
              <a:rPr lang="ru-RU" sz="1200" dirty="0" smtClean="0">
                <a:latin typeface="Calibri" pitchFamily="34" charset="0"/>
              </a:rPr>
              <a:t> </a:t>
            </a:r>
            <a:r>
              <a:rPr lang="ru-RU" sz="1200" dirty="0" err="1" smtClean="0">
                <a:latin typeface="Calibri" pitchFamily="34" charset="0"/>
              </a:rPr>
              <a:t>Press</a:t>
            </a:r>
            <a:r>
              <a:rPr lang="ru-RU" sz="1200" dirty="0" smtClean="0">
                <a:latin typeface="Calibri" pitchFamily="34" charset="0"/>
              </a:rPr>
              <a:t>.</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Young</a:t>
            </a:r>
            <a:r>
              <a:rPr lang="ru-RU" sz="1200" dirty="0" smtClean="0">
                <a:latin typeface="Calibri" pitchFamily="34" charset="0"/>
              </a:rPr>
              <a:t>, M. (1996). </a:t>
            </a:r>
            <a:r>
              <a:rPr lang="ru-RU" sz="1200" dirty="0" err="1" smtClean="0">
                <a:latin typeface="Calibri" pitchFamily="34" charset="0"/>
              </a:rPr>
              <a:t>Situated</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Course</a:t>
            </a:r>
            <a:r>
              <a:rPr lang="ru-RU" sz="1200" dirty="0" smtClean="0">
                <a:latin typeface="Calibri" pitchFamily="34" charset="0"/>
              </a:rPr>
              <a:t> </a:t>
            </a:r>
            <a:r>
              <a:rPr lang="ru-RU" sz="1200" dirty="0" err="1" smtClean="0">
                <a:latin typeface="Calibri" pitchFamily="34" charset="0"/>
              </a:rPr>
              <a:t>Notes</a:t>
            </a:r>
            <a:r>
              <a:rPr lang="ru-RU" sz="1200" dirty="0" smtClean="0">
                <a:latin typeface="Calibri" pitchFamily="34" charset="0"/>
              </a:rPr>
              <a:t>.</a:t>
            </a:r>
            <a:endParaRPr lang="ru-RU" sz="1200" dirty="0">
              <a:latin typeface="Calibri" pitchFamily="34" charset="0"/>
            </a:endParaRPr>
          </a:p>
        </p:txBody>
      </p:sp>
      <p:sp>
        <p:nvSpPr>
          <p:cNvPr id="8" name="TextBox 7"/>
          <p:cNvSpPr txBox="1"/>
          <p:nvPr/>
        </p:nvSpPr>
        <p:spPr>
          <a:xfrm>
            <a:off x="4104208" y="7164213"/>
            <a:ext cx="5328592" cy="235449"/>
          </a:xfrm>
          <a:prstGeom prst="rect">
            <a:avLst/>
          </a:prstGeom>
          <a:noFill/>
        </p:spPr>
        <p:txBody>
          <a:bodyPr wrap="square" rtlCol="0">
            <a:spAutoFit/>
          </a:bodyPr>
          <a:lstStyle/>
          <a:p>
            <a:pPr algn="ctr"/>
            <a:r>
              <a:rPr lang="en-US" sz="1000" dirty="0" smtClean="0">
                <a:latin typeface="Calibri" pitchFamily="34" charset="0"/>
              </a:rPr>
              <a:t>http://www.instructionaldesign.org/theories/situated-learning.html</a:t>
            </a:r>
            <a:endParaRPr lang="ru-RU" sz="1000" dirty="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784" y="179437"/>
            <a:ext cx="9217024" cy="6646115"/>
          </a:xfrm>
          <a:prstGeom prst="rect">
            <a:avLst/>
          </a:prstGeom>
          <a:noFill/>
        </p:spPr>
        <p:txBody>
          <a:bodyPr wrap="square" rtlCol="0">
            <a:spAutoFit/>
          </a:bodyPr>
          <a:lstStyle/>
          <a:p>
            <a:endParaRPr lang="ru-RU" sz="1200" dirty="0" smtClean="0">
              <a:latin typeface="Calibri" pitchFamily="34" charset="0"/>
            </a:endParaRPr>
          </a:p>
          <a:p>
            <a:pPr lvl="0"/>
            <a:r>
              <a:rPr lang="ru-RU" sz="1400" b="1" dirty="0" smtClean="0">
                <a:solidFill>
                  <a:schemeClr val="bg2">
                    <a:lumMod val="50000"/>
                  </a:schemeClr>
                </a:solidFill>
                <a:latin typeface="Calibri" pitchFamily="34" charset="0"/>
                <a:cs typeface="Arial" pitchFamily="34" charset="0"/>
              </a:rPr>
              <a:t>УРОВНИ ОБРАБОТКИ (LEVELS OF PROCESSING) (CRAIK &amp;</a:t>
            </a:r>
            <a:r>
              <a:rPr lang="ru-RU" sz="1400" b="1" dirty="0" smtClean="0">
                <a:solidFill>
                  <a:schemeClr val="bg2">
                    <a:lumMod val="50000"/>
                  </a:schemeClr>
                </a:solidFill>
                <a:latin typeface="Calibri" pitchFamily="34" charset="0"/>
              </a:rPr>
              <a:t>LOCKARD) – </a:t>
            </a:r>
            <a:r>
              <a:rPr lang="en-US" sz="1400" b="1" dirty="0" smtClean="0">
                <a:solidFill>
                  <a:schemeClr val="bg2">
                    <a:lumMod val="50000"/>
                  </a:schemeClr>
                </a:solidFill>
                <a:latin typeface="Calibri" pitchFamily="34" charset="0"/>
              </a:rPr>
              <a:t>(</a:t>
            </a:r>
            <a:r>
              <a:rPr lang="ru-RU" sz="1400" b="1" dirty="0" smtClean="0">
                <a:solidFill>
                  <a:schemeClr val="bg2">
                    <a:lumMod val="50000"/>
                  </a:schemeClr>
                </a:solidFill>
                <a:latin typeface="Calibri" pitchFamily="34" charset="0"/>
              </a:rPr>
              <a:t>1</a:t>
            </a:r>
            <a:r>
              <a:rPr lang="en-US" sz="1400" b="1" dirty="0" smtClean="0">
                <a:solidFill>
                  <a:schemeClr val="bg2">
                    <a:lumMod val="50000"/>
                  </a:schemeClr>
                </a:solidFill>
                <a:latin typeface="Calibri" pitchFamily="34" charset="0"/>
              </a:rPr>
              <a:t>/2)</a:t>
            </a:r>
            <a:endParaRPr lang="ru-RU" sz="1400" b="1" dirty="0" smtClean="0">
              <a:solidFill>
                <a:schemeClr val="bg2">
                  <a:lumMod val="50000"/>
                </a:schemeClr>
              </a:solidFill>
              <a:latin typeface="Calibri" pitchFamily="34" charset="0"/>
              <a:cs typeface="Arial" pitchFamily="34" charset="0"/>
            </a:endParaRPr>
          </a:p>
          <a:p>
            <a:endParaRPr lang="ru-RU" sz="1200" dirty="0" smtClean="0">
              <a:latin typeface="Calibri" pitchFamily="34" charset="0"/>
            </a:endParaRPr>
          </a:p>
          <a:p>
            <a:r>
              <a:rPr lang="ru-RU" sz="1200" b="1" dirty="0" smtClean="0">
                <a:latin typeface="Calibri" pitchFamily="34" charset="0"/>
              </a:rPr>
              <a:t>Теория уровней обработки подготовлена </a:t>
            </a:r>
            <a:r>
              <a:rPr lang="ru-RU" sz="1200" dirty="0" err="1" smtClean="0">
                <a:latin typeface="Calibri" pitchFamily="34" charset="0"/>
              </a:rPr>
              <a:t>Craik&amp;Lockard</a:t>
            </a:r>
            <a:r>
              <a:rPr lang="ru-RU" sz="1200" dirty="0" smtClean="0">
                <a:latin typeface="Calibri" pitchFamily="34" charset="0"/>
              </a:rPr>
              <a:t> (1972) как альтернатива теориям памяти, которые постулируют отдельные стадии для кратковременной, рабочей и долговременной памяти. В соответствии с теорией уровней обработки, информация обрабатывается на многих уровнях одновременно, в зависимости от их характеристик. При этом чем глубже обработка, тем больше останется в памяти. Например, информация, которая содержит сильные визуальные образы или много ассоциаций с существующими знаниями, будет обрабатываться на самом глубоком уровне. Аналогично обстоит дело с информацией, которой мы уделили больше внимания для того, чтобы обеспечить обработку лучше, чем для других событий. Теория также указывает на то, что мы запоминаем то, что особенно важно для нас, поскольку это требует более глубокой обработки, чем не столь важные стимулы.</a:t>
            </a:r>
            <a:br>
              <a:rPr lang="ru-RU" sz="1200" dirty="0" smtClean="0">
                <a:latin typeface="Calibri" pitchFamily="34" charset="0"/>
              </a:rPr>
            </a:br>
            <a:endParaRPr lang="ru-RU" sz="1200" dirty="0" smtClean="0">
              <a:latin typeface="Calibri" pitchFamily="34" charset="0"/>
            </a:endParaRPr>
          </a:p>
          <a:p>
            <a:r>
              <a:rPr lang="ru-RU" sz="1200" dirty="0" smtClean="0">
                <a:latin typeface="Calibri" pitchFamily="34" charset="0"/>
              </a:rPr>
              <a:t>Обработка информации на различных уровнях проходит автоматически и бессознательно, пока мы не уделим внимание этому уровню. Например, обычно мы не осведомлены о том, что находится в нашей рабочей памяти, но если нас спросят, мы в состоянии сообщить такую информацию. Это подтверждает, что привлечение внимания — это скорее прерывание обработки, чем познавательный процесс сам по себе.</a:t>
            </a:r>
          </a:p>
          <a:p>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D’Agostino</a:t>
            </a:r>
            <a:r>
              <a:rPr lang="ru-RU" sz="1200" dirty="0" smtClean="0">
                <a:latin typeface="Calibri" pitchFamily="34" charset="0"/>
              </a:rPr>
              <a:t>, </a:t>
            </a:r>
            <a:r>
              <a:rPr lang="ru-RU" sz="1200" dirty="0" err="1" smtClean="0">
                <a:latin typeface="Calibri" pitchFamily="34" charset="0"/>
              </a:rPr>
              <a:t>O’Neil&amp;Palvio</a:t>
            </a:r>
            <a:r>
              <a:rPr lang="ru-RU" sz="1200" dirty="0" smtClean="0">
                <a:latin typeface="Calibri" pitchFamily="34" charset="0"/>
              </a:rPr>
              <a:t> (1977) обсуждали взаимоотношения между </a:t>
            </a:r>
            <a:r>
              <a:rPr lang="ru-RU" sz="1200" dirty="0" smtClean="0">
                <a:solidFill>
                  <a:srgbClr val="C00000"/>
                </a:solidFill>
                <a:latin typeface="Calibri" pitchFamily="34" charset="0"/>
              </a:rPr>
              <a:t>теорией двойного кодирования (</a:t>
            </a:r>
            <a:r>
              <a:rPr lang="ru-RU" sz="1200" dirty="0" err="1" smtClean="0">
                <a:solidFill>
                  <a:srgbClr val="C00000"/>
                </a:solidFill>
                <a:latin typeface="Calibri" pitchFamily="34" charset="0"/>
              </a:rPr>
              <a:t>dual</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coding</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theory</a:t>
            </a:r>
            <a:r>
              <a:rPr lang="ru-RU" sz="1200" dirty="0" smtClean="0">
                <a:latin typeface="Calibri" pitchFamily="34" charset="0"/>
              </a:rPr>
              <a:t>) и теорией уровней обработки.  Другие теории памяти, связанные с уровнями обработки, были подготовлены </a:t>
            </a:r>
            <a:r>
              <a:rPr lang="ru-RU" sz="1200" dirty="0" err="1" smtClean="0">
                <a:latin typeface="Calibri" pitchFamily="34" charset="0"/>
              </a:rPr>
              <a:t>Rumelhart&amp;Norman</a:t>
            </a:r>
            <a:r>
              <a:rPr lang="ru-RU" sz="1200" dirty="0" smtClean="0">
                <a:latin typeface="Calibri" pitchFamily="34" charset="0"/>
              </a:rPr>
              <a:t> и </a:t>
            </a:r>
            <a:r>
              <a:rPr lang="ru-RU" sz="1200" dirty="0" err="1" smtClean="0">
                <a:latin typeface="Calibri" pitchFamily="34" charset="0"/>
              </a:rPr>
              <a:t>Soar</a:t>
            </a:r>
            <a:r>
              <a:rPr lang="ru-RU" sz="1200" dirty="0" smtClean="0">
                <a:latin typeface="Calibri" pitchFamily="34" charset="0"/>
              </a:rPr>
              <a:t>.</a:t>
            </a:r>
            <a:r>
              <a:rPr lang="en-US" sz="1200" dirty="0" smtClean="0">
                <a:latin typeface="Calibri" pitchFamily="34" charset="0"/>
              </a:rPr>
              <a:t> </a:t>
            </a:r>
            <a:r>
              <a:rPr lang="ru-RU" sz="1200" dirty="0" smtClean="0">
                <a:latin typeface="Calibri" pitchFamily="34" charset="0"/>
              </a:rPr>
              <a:t/>
            </a:r>
            <a:br>
              <a:rPr lang="ru-RU" sz="1200" dirty="0" smtClean="0">
                <a:latin typeface="Calibri" pitchFamily="34" charset="0"/>
              </a:rPr>
            </a:br>
            <a:endParaRPr lang="ru-RU" sz="1200" dirty="0" smtClean="0">
              <a:latin typeface="Calibri" pitchFamily="34" charset="0"/>
            </a:endParaRPr>
          </a:p>
          <a:p>
            <a:r>
              <a:rPr lang="ru-RU" sz="1200" dirty="0" smtClean="0">
                <a:solidFill>
                  <a:srgbClr val="00B050"/>
                </a:solidFill>
                <a:latin typeface="Calibri" pitchFamily="34" charset="0"/>
              </a:rPr>
              <a:t>Применение:  первоначальное применение теории уровней обработки относилось к запоминанию окружающей обстановки (например, к запоминанию списка слов). Кроме того, теория применялась к чтению и изучению языка (например, </a:t>
            </a:r>
            <a:r>
              <a:rPr lang="ru-RU" sz="1200" dirty="0" err="1" smtClean="0">
                <a:solidFill>
                  <a:srgbClr val="00B050"/>
                </a:solidFill>
                <a:latin typeface="Calibri" pitchFamily="34" charset="0"/>
              </a:rPr>
              <a:t>Cermak&amp;Craik</a:t>
            </a:r>
            <a:r>
              <a:rPr lang="ru-RU" sz="1200" dirty="0" smtClean="0">
                <a:solidFill>
                  <a:srgbClr val="00B050"/>
                </a:solidFill>
                <a:latin typeface="Calibri" pitchFamily="34" charset="0"/>
              </a:rPr>
              <a:t>, 1979).</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Пример:</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Pefetti</a:t>
            </a:r>
            <a:r>
              <a:rPr lang="ru-RU" sz="1200" dirty="0" smtClean="0">
                <a:latin typeface="Calibri" pitchFamily="34" charset="0"/>
              </a:rPr>
              <a:t> (см. </a:t>
            </a:r>
            <a:r>
              <a:rPr lang="ru-RU" sz="1200" dirty="0" err="1" smtClean="0">
                <a:latin typeface="Calibri" pitchFamily="34" charset="0"/>
              </a:rPr>
              <a:t>Cermak&amp;Craik</a:t>
            </a:r>
            <a:r>
              <a:rPr lang="ru-RU" sz="1200" dirty="0" smtClean="0">
                <a:latin typeface="Calibri" pitchFamily="34" charset="0"/>
              </a:rPr>
              <a:t>, 1979, с. 159-180) применил теорию уровней обработки к расширению словарного запаса. Он предложил семь уровней: акустический, фонологический, синтаксический, семантический, ссылочный, тематический и функциональный. Первые три уровня не вызывают вопросов, а семантический уровень является сознательной интерпретацией высказываний и предложений. Обработка последних трех уровней зависит от условий и должны привести к непротиворечивым результатам. Обратите внимание на то, что некоторый уровень может быть создан сознательно, если возникает задача (например, сильный акцент или плохой почерк).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Чем активнее обрабатывается информация в процессе обучения, тем лучше она сохраняется и запоминается.</a:t>
            </a:r>
            <a:br>
              <a:rPr lang="ru-RU" sz="1200" dirty="0" smtClean="0">
                <a:latin typeface="Calibri" pitchFamily="34" charset="0"/>
              </a:rPr>
            </a:br>
            <a:r>
              <a:rPr lang="ru-RU" sz="1200" dirty="0" smtClean="0">
                <a:latin typeface="Calibri" pitchFamily="34" charset="0"/>
              </a:rPr>
              <a:t>2. Обработка осуществляется автоматически, хотя внимание сосредоточено на конкретном уровне.</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Cermak</a:t>
            </a:r>
            <a:r>
              <a:rPr lang="ru-RU" sz="1200" dirty="0" smtClean="0">
                <a:latin typeface="Calibri" pitchFamily="34" charset="0"/>
              </a:rPr>
              <a:t>, L. &amp; </a:t>
            </a:r>
            <a:r>
              <a:rPr lang="ru-RU" sz="1200" dirty="0" err="1" smtClean="0">
                <a:latin typeface="Calibri" pitchFamily="34" charset="0"/>
              </a:rPr>
              <a:t>Craik</a:t>
            </a:r>
            <a:r>
              <a:rPr lang="ru-RU" sz="1200" dirty="0" smtClean="0">
                <a:latin typeface="Calibri" pitchFamily="34" charset="0"/>
              </a:rPr>
              <a:t>, F. (1979). </a:t>
            </a:r>
            <a:r>
              <a:rPr lang="ru-RU" sz="1200" dirty="0" err="1" smtClean="0">
                <a:latin typeface="Calibri" pitchFamily="34" charset="0"/>
              </a:rPr>
              <a:t>Levels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Processing</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Human</a:t>
            </a:r>
            <a:r>
              <a:rPr lang="ru-RU" sz="1200" dirty="0" smtClean="0">
                <a:latin typeface="Calibri" pitchFamily="34" charset="0"/>
              </a:rPr>
              <a:t> </a:t>
            </a:r>
            <a:r>
              <a:rPr lang="ru-RU" sz="1200" dirty="0" err="1" smtClean="0">
                <a:latin typeface="Calibri" pitchFamily="34" charset="0"/>
              </a:rPr>
              <a:t>Memory</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Craik</a:t>
            </a:r>
            <a:r>
              <a:rPr lang="ru-RU" sz="1200" dirty="0" smtClean="0">
                <a:latin typeface="Calibri" pitchFamily="34" charset="0"/>
              </a:rPr>
              <a:t>, F. &amp; </a:t>
            </a:r>
            <a:r>
              <a:rPr lang="ru-RU" sz="1200" dirty="0" err="1" smtClean="0">
                <a:latin typeface="Calibri" pitchFamily="34" charset="0"/>
              </a:rPr>
              <a:t>Lockhart</a:t>
            </a:r>
            <a:r>
              <a:rPr lang="ru-RU" sz="1200" dirty="0" smtClean="0">
                <a:latin typeface="Calibri" pitchFamily="34" charset="0"/>
              </a:rPr>
              <a:t>, R. (1972). </a:t>
            </a:r>
            <a:r>
              <a:rPr lang="ru-RU" sz="1200" dirty="0" err="1" smtClean="0">
                <a:latin typeface="Calibri" pitchFamily="34" charset="0"/>
              </a:rPr>
              <a:t>Levels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processing</a:t>
            </a:r>
            <a:r>
              <a:rPr lang="ru-RU" sz="1200" dirty="0" smtClean="0">
                <a:latin typeface="Calibri" pitchFamily="34" charset="0"/>
              </a:rPr>
              <a:t>: A </a:t>
            </a:r>
            <a:r>
              <a:rPr lang="ru-RU" sz="1200" dirty="0" err="1" smtClean="0">
                <a:latin typeface="Calibri" pitchFamily="34" charset="0"/>
              </a:rPr>
              <a:t>framework</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memory</a:t>
            </a:r>
            <a:r>
              <a:rPr lang="ru-RU" sz="1200" dirty="0" smtClean="0">
                <a:latin typeface="Calibri" pitchFamily="34" charset="0"/>
              </a:rPr>
              <a:t> </a:t>
            </a:r>
            <a:r>
              <a:rPr lang="ru-RU" sz="1200" dirty="0" err="1" smtClean="0">
                <a:latin typeface="Calibri" pitchFamily="34" charset="0"/>
              </a:rPr>
              <a:t>research</a:t>
            </a:r>
            <a:r>
              <a:rPr lang="ru-RU" sz="1200" dirty="0" smtClean="0">
                <a:latin typeface="Calibri" pitchFamily="34" charset="0"/>
              </a:rPr>
              <a:t>. </a:t>
            </a:r>
            <a:r>
              <a:rPr lang="ru-RU" sz="1200" dirty="0" err="1" smtClean="0">
                <a:latin typeface="Calibri" pitchFamily="34" charset="0"/>
              </a:rPr>
              <a:t>Journal</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Verbal</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&amp; </a:t>
            </a:r>
            <a:r>
              <a:rPr lang="ru-RU" sz="1200" dirty="0" err="1" smtClean="0">
                <a:latin typeface="Calibri" pitchFamily="34" charset="0"/>
              </a:rPr>
              <a:t>Verbal</a:t>
            </a:r>
            <a:r>
              <a:rPr lang="ru-RU" sz="1200" dirty="0" smtClean="0">
                <a:latin typeface="Calibri" pitchFamily="34" charset="0"/>
              </a:rPr>
              <a:t> </a:t>
            </a:r>
            <a:r>
              <a:rPr lang="ru-RU" sz="1200" dirty="0" err="1" smtClean="0">
                <a:latin typeface="Calibri" pitchFamily="34" charset="0"/>
              </a:rPr>
              <a:t>Behavior</a:t>
            </a:r>
            <a:r>
              <a:rPr lang="ru-RU" sz="1200" dirty="0" smtClean="0">
                <a:latin typeface="Calibri" pitchFamily="34" charset="0"/>
              </a:rPr>
              <a:t>, 11, 671-684.</a:t>
            </a:r>
            <a:br>
              <a:rPr lang="ru-RU" sz="1200" dirty="0" smtClean="0">
                <a:latin typeface="Calibri" pitchFamily="34" charset="0"/>
              </a:rPr>
            </a:br>
            <a:r>
              <a:rPr lang="ru-RU" sz="1200" dirty="0" err="1" smtClean="0">
                <a:latin typeface="Calibri" pitchFamily="34" charset="0"/>
              </a:rPr>
              <a:t>D'Agostino</a:t>
            </a:r>
            <a:r>
              <a:rPr lang="ru-RU" sz="1200" dirty="0" smtClean="0">
                <a:latin typeface="Calibri" pitchFamily="34" charset="0"/>
              </a:rPr>
              <a:t>, P. R., </a:t>
            </a:r>
            <a:r>
              <a:rPr lang="ru-RU" sz="1200" dirty="0" err="1" smtClean="0">
                <a:latin typeface="Calibri" pitchFamily="34" charset="0"/>
              </a:rPr>
              <a:t>O'Neill</a:t>
            </a:r>
            <a:r>
              <a:rPr lang="ru-RU" sz="1200" dirty="0" smtClean="0">
                <a:latin typeface="Calibri" pitchFamily="34" charset="0"/>
              </a:rPr>
              <a:t>, B. J., &amp; </a:t>
            </a:r>
            <a:r>
              <a:rPr lang="ru-RU" sz="1200" dirty="0" err="1" smtClean="0">
                <a:latin typeface="Calibri" pitchFamily="34" charset="0"/>
              </a:rPr>
              <a:t>Paivio</a:t>
            </a:r>
            <a:r>
              <a:rPr lang="ru-RU" sz="1200" dirty="0" smtClean="0">
                <a:latin typeface="Calibri" pitchFamily="34" charset="0"/>
              </a:rPr>
              <a:t>, A. (1977). </a:t>
            </a:r>
            <a:r>
              <a:rPr lang="ru-RU" sz="1200" dirty="0" err="1" smtClean="0">
                <a:latin typeface="Calibri" pitchFamily="34" charset="0"/>
              </a:rPr>
              <a:t>Memory</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pictures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words</a:t>
            </a:r>
            <a:r>
              <a:rPr lang="ru-RU" sz="1200" dirty="0" smtClean="0">
                <a:latin typeface="Calibri" pitchFamily="34" charset="0"/>
              </a:rPr>
              <a:t> </a:t>
            </a:r>
            <a:r>
              <a:rPr lang="ru-RU" sz="1200" dirty="0" err="1" smtClean="0">
                <a:latin typeface="Calibri" pitchFamily="34" charset="0"/>
              </a:rPr>
              <a:t>as</a:t>
            </a:r>
            <a:r>
              <a:rPr lang="ru-RU" sz="1200" dirty="0" smtClean="0">
                <a:latin typeface="Calibri" pitchFamily="34" charset="0"/>
              </a:rPr>
              <a:t> </a:t>
            </a:r>
            <a:r>
              <a:rPr lang="ru-RU" sz="1200" dirty="0" err="1" smtClean="0">
                <a:latin typeface="Calibri" pitchFamily="34" charset="0"/>
              </a:rPr>
              <a:t>a</a:t>
            </a:r>
            <a:r>
              <a:rPr lang="ru-RU" sz="1200" dirty="0" smtClean="0">
                <a:latin typeface="Calibri" pitchFamily="34" charset="0"/>
              </a:rPr>
              <a:t> </a:t>
            </a:r>
            <a:r>
              <a:rPr lang="ru-RU" sz="1200" dirty="0" err="1" smtClean="0">
                <a:latin typeface="Calibri" pitchFamily="34" charset="0"/>
              </a:rPr>
              <a:t>function</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level</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processing</a:t>
            </a:r>
            <a:r>
              <a:rPr lang="ru-RU" sz="1200" dirty="0" smtClean="0">
                <a:latin typeface="Calibri" pitchFamily="34" charset="0"/>
              </a:rPr>
              <a:t>: </a:t>
            </a:r>
            <a:r>
              <a:rPr lang="ru-RU" sz="1200" dirty="0" err="1" smtClean="0">
                <a:latin typeface="Calibri" pitchFamily="34" charset="0"/>
              </a:rPr>
              <a:t>Depth</a:t>
            </a:r>
            <a:r>
              <a:rPr lang="ru-RU" sz="1200" dirty="0" smtClean="0">
                <a:latin typeface="Calibri" pitchFamily="34" charset="0"/>
              </a:rPr>
              <a:t> </a:t>
            </a:r>
            <a:r>
              <a:rPr lang="ru-RU" sz="1200" dirty="0" err="1" smtClean="0">
                <a:latin typeface="Calibri" pitchFamily="34" charset="0"/>
              </a:rPr>
              <a:t>or</a:t>
            </a:r>
            <a:r>
              <a:rPr lang="ru-RU" sz="1200" dirty="0" smtClean="0">
                <a:latin typeface="Calibri" pitchFamily="34" charset="0"/>
              </a:rPr>
              <a:t> </a:t>
            </a:r>
            <a:r>
              <a:rPr lang="ru-RU" sz="1200" dirty="0" err="1" smtClean="0">
                <a:latin typeface="Calibri" pitchFamily="34" charset="0"/>
              </a:rPr>
              <a:t>dual</a:t>
            </a:r>
            <a:r>
              <a:rPr lang="ru-RU" sz="1200" dirty="0" smtClean="0">
                <a:latin typeface="Calibri" pitchFamily="34" charset="0"/>
              </a:rPr>
              <a:t> </a:t>
            </a:r>
            <a:r>
              <a:rPr lang="ru-RU" sz="1200" dirty="0" err="1" smtClean="0">
                <a:latin typeface="Calibri" pitchFamily="34" charset="0"/>
              </a:rPr>
              <a:t>coding</a:t>
            </a:r>
            <a:r>
              <a:rPr lang="ru-RU" sz="1200" dirty="0" smtClean="0">
                <a:latin typeface="Calibri" pitchFamily="34" charset="0"/>
              </a:rPr>
              <a:t>? </a:t>
            </a:r>
            <a:r>
              <a:rPr lang="ru-RU" sz="1200" dirty="0" err="1" smtClean="0">
                <a:latin typeface="Calibri" pitchFamily="34" charset="0"/>
              </a:rPr>
              <a:t>Memory</a:t>
            </a:r>
            <a:r>
              <a:rPr lang="ru-RU" sz="1200" dirty="0" smtClean="0">
                <a:latin typeface="Calibri" pitchFamily="34" charset="0"/>
              </a:rPr>
              <a:t> &amp; </a:t>
            </a:r>
            <a:r>
              <a:rPr lang="ru-RU" sz="1200" dirty="0" err="1" smtClean="0">
                <a:latin typeface="Calibri" pitchFamily="34" charset="0"/>
              </a:rPr>
              <a:t>Cognition</a:t>
            </a:r>
            <a:r>
              <a:rPr lang="ru-RU" sz="1200" dirty="0" smtClean="0">
                <a:latin typeface="Calibri" pitchFamily="34" charset="0"/>
              </a:rPr>
              <a:t>, 5, 252-256.</a:t>
            </a:r>
            <a:endParaRPr lang="ru-RU" sz="1200" dirty="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descr="http://www.learning-theories.com/wp-content/uploads/2015/12/information-processor.png"/>
          <p:cNvPicPr>
            <a:picLocks noChangeAspect="1" noChangeArrowheads="1"/>
          </p:cNvPicPr>
          <p:nvPr/>
        </p:nvPicPr>
        <p:blipFill>
          <a:blip r:embed="rId2" cstate="print"/>
          <a:srcRect/>
          <a:stretch>
            <a:fillRect/>
          </a:stretch>
        </p:blipFill>
        <p:spPr bwMode="auto">
          <a:xfrm>
            <a:off x="935856" y="1115541"/>
            <a:ext cx="7708418" cy="4896544"/>
          </a:xfrm>
          <a:prstGeom prst="rect">
            <a:avLst/>
          </a:prstGeom>
          <a:noFill/>
        </p:spPr>
      </p:pic>
      <p:pic>
        <p:nvPicPr>
          <p:cNvPr id="146436" name="Picture 4" descr="http://ecx.images-amazon.com/images/I/51CTqSoA%2BtL._SX349_BO1,204,203,200_.jpg"/>
          <p:cNvPicPr>
            <a:picLocks noChangeAspect="1" noChangeArrowheads="1"/>
          </p:cNvPicPr>
          <p:nvPr/>
        </p:nvPicPr>
        <p:blipFill>
          <a:blip r:embed="rId3" cstate="print"/>
          <a:srcRect/>
          <a:stretch>
            <a:fillRect/>
          </a:stretch>
        </p:blipFill>
        <p:spPr bwMode="auto">
          <a:xfrm>
            <a:off x="7488584" y="4715941"/>
            <a:ext cx="1800200" cy="2559259"/>
          </a:xfrm>
          <a:prstGeom prst="rect">
            <a:avLst/>
          </a:prstGeom>
          <a:noFill/>
        </p:spPr>
      </p:pic>
      <p:sp>
        <p:nvSpPr>
          <p:cNvPr id="9" name="TextBox 8"/>
          <p:cNvSpPr txBox="1"/>
          <p:nvPr/>
        </p:nvSpPr>
        <p:spPr>
          <a:xfrm>
            <a:off x="575816" y="6660157"/>
            <a:ext cx="6840512" cy="349968"/>
          </a:xfrm>
          <a:prstGeom prst="rect">
            <a:avLst/>
          </a:prstGeom>
          <a:noFill/>
        </p:spPr>
        <p:txBody>
          <a:bodyPr wrap="square" rtlCol="0">
            <a:spAutoFit/>
          </a:bodyPr>
          <a:lstStyle/>
          <a:p>
            <a:r>
              <a:rPr lang="en-US" dirty="0" smtClean="0"/>
              <a:t>http://www.instructionaldesign.org/theories/levels-processing.html</a:t>
            </a:r>
            <a:endParaRPr lang="ru-RU" dirty="0"/>
          </a:p>
        </p:txBody>
      </p:sp>
      <p:sp>
        <p:nvSpPr>
          <p:cNvPr id="5" name="Прямоугольник 4"/>
          <p:cNvSpPr/>
          <p:nvPr/>
        </p:nvSpPr>
        <p:spPr>
          <a:xfrm>
            <a:off x="935856" y="395461"/>
            <a:ext cx="8136904" cy="349968"/>
          </a:xfrm>
          <a:prstGeom prst="rect">
            <a:avLst/>
          </a:prstGeom>
        </p:spPr>
        <p:txBody>
          <a:bodyPr wrap="square">
            <a:spAutoFit/>
          </a:bodyPr>
          <a:lstStyle/>
          <a:p>
            <a:pPr lvl="0"/>
            <a:r>
              <a:rPr lang="ru-RU" b="1" dirty="0" smtClean="0">
                <a:solidFill>
                  <a:schemeClr val="bg2">
                    <a:lumMod val="50000"/>
                  </a:schemeClr>
                </a:solidFill>
                <a:latin typeface="Calibri" pitchFamily="34" charset="0"/>
                <a:cs typeface="Arial" pitchFamily="34" charset="0"/>
              </a:rPr>
              <a:t>УРОВНИ ОБРАБОТКИ (LEVELS OF PROCESSING) (CRAIK &amp;</a:t>
            </a:r>
            <a:r>
              <a:rPr lang="ru-RU" b="1" dirty="0" smtClean="0">
                <a:solidFill>
                  <a:schemeClr val="bg2">
                    <a:lumMod val="50000"/>
                  </a:schemeClr>
                </a:solidFill>
                <a:latin typeface="Calibri" pitchFamily="34" charset="0"/>
              </a:rPr>
              <a:t>LOCKARD) – </a:t>
            </a:r>
            <a:r>
              <a:rPr lang="en-US" b="1" dirty="0" smtClean="0">
                <a:solidFill>
                  <a:schemeClr val="bg2">
                    <a:lumMod val="50000"/>
                  </a:schemeClr>
                </a:solidFill>
                <a:latin typeface="Calibri" pitchFamily="34" charset="0"/>
              </a:rPr>
              <a:t>(2/2)</a:t>
            </a:r>
            <a:endParaRPr lang="ru-RU" b="1" dirty="0" smtClean="0">
              <a:solidFill>
                <a:schemeClr val="bg2">
                  <a:lumMod val="50000"/>
                </a:schemeClr>
              </a:solidFill>
              <a:latin typeface="Calibri"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9792" y="251445"/>
            <a:ext cx="8928992" cy="7161256"/>
          </a:xfrm>
          <a:prstGeom prst="rect">
            <a:avLst/>
          </a:prstGeom>
          <a:noFill/>
        </p:spPr>
        <p:txBody>
          <a:bodyPr wrap="square" rtlCol="0">
            <a:spAutoFit/>
          </a:bodyPr>
          <a:lstStyle/>
          <a:p>
            <a:r>
              <a:rPr lang="ru-RU" sz="1400" b="1" dirty="0" smtClean="0">
                <a:latin typeface="Calibri" pitchFamily="34" charset="0"/>
              </a:rPr>
              <a:t>КОГНИТИВНЫЙ ДИССОНАНС В ПОЗНАНИИ (COGNITIVE DISSONANCE) (L. FESTINGER)</a:t>
            </a:r>
          </a:p>
          <a:p>
            <a:pPr fontAlgn="t"/>
            <a:endParaRPr lang="ru-RU" sz="1200" dirty="0" smtClean="0">
              <a:latin typeface="Calibri" pitchFamily="34" charset="0"/>
            </a:endParaRPr>
          </a:p>
          <a:p>
            <a:pPr fontAlgn="t"/>
            <a:r>
              <a:rPr lang="ru-RU" sz="1200" dirty="0" smtClean="0">
                <a:latin typeface="Calibri" pitchFamily="34" charset="0"/>
              </a:rPr>
              <a:t>В соответствии с данной теорией, человеку свойственно искать согласованность в своем познании (убеждение, мнение). Как только возникает несогласованность, требуется что-либо изменить с тем, чтобы ее устранить.</a:t>
            </a:r>
            <a:br>
              <a:rPr lang="ru-RU" sz="1200" dirty="0" smtClean="0">
                <a:latin typeface="Calibri" pitchFamily="34" charset="0"/>
              </a:rPr>
            </a:br>
            <a:endParaRPr lang="ru-RU" sz="1200" dirty="0" smtClean="0">
              <a:latin typeface="Calibri" pitchFamily="34" charset="0"/>
            </a:endParaRPr>
          </a:p>
          <a:p>
            <a:pPr fontAlgn="t"/>
            <a:r>
              <a:rPr lang="ru-RU" sz="1200" dirty="0" smtClean="0">
                <a:solidFill>
                  <a:srgbClr val="C00000"/>
                </a:solidFill>
                <a:latin typeface="Calibri" pitchFamily="34" charset="0"/>
              </a:rPr>
              <a:t>На силу диссонанса влияет два фактора: количество противоречащих друг другу мнений, и ценность каждого из них</a:t>
            </a:r>
            <a:r>
              <a:rPr lang="ru-RU" sz="1200" dirty="0" smtClean="0">
                <a:latin typeface="Calibri" pitchFamily="34" charset="0"/>
              </a:rPr>
              <a:t>. </a:t>
            </a:r>
            <a:r>
              <a:rPr lang="ru-RU" sz="1200" dirty="0" smtClean="0">
                <a:solidFill>
                  <a:srgbClr val="C00000"/>
                </a:solidFill>
                <a:latin typeface="Calibri" pitchFamily="34" charset="0"/>
              </a:rPr>
              <a:t>Существует три возможности для устранения противоречия: 1) снизить ценность некоторых из противоречащих условий, 2) добавить новые условия, которые “перевесят” противоречащие, или 3) изменить противоречащие условия таким образом, чтобы ликвидировать несоответствие. </a:t>
            </a:r>
            <a:r>
              <a:rPr lang="ru-RU" sz="1200" dirty="0" smtClean="0">
                <a:latin typeface="Calibri" pitchFamily="34" charset="0"/>
              </a:rPr>
              <a:t/>
            </a:r>
            <a:br>
              <a:rPr lang="ru-RU" sz="1200" dirty="0" smtClean="0">
                <a:latin typeface="Calibri" pitchFamily="34" charset="0"/>
              </a:rPr>
            </a:br>
            <a:endParaRPr lang="ru-RU" sz="1200" dirty="0" smtClean="0">
              <a:latin typeface="Calibri" pitchFamily="34" charset="0"/>
            </a:endParaRPr>
          </a:p>
          <a:p>
            <a:pPr fontAlgn="t"/>
            <a:r>
              <a:rPr lang="ru-RU" sz="1200" dirty="0" smtClean="0">
                <a:latin typeface="Calibri" pitchFamily="34" charset="0"/>
              </a:rPr>
              <a:t>Противоречие особенно часто возникает, когда человеку приходится выбирать между двумя несовместимыми убеждениями или действиями. Наиболее сильное противоречие возникает, когда эти две возможности одинаково привлекательны. При этом предпочтительнее изменение оценки ситуации в сторону уменьшения побуждения, поскольку это приводит к ослаблению противоречия. В этом отношении теория диссонанса противоречит большинству теорий поведения, которые предсказывают более заметные изменения в поведении при усилении побуждения (т.е. закрепление).</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solidFill>
                  <a:srgbClr val="00B050"/>
                </a:solidFill>
                <a:latin typeface="Calibri" pitchFamily="34" charset="0"/>
              </a:rPr>
              <a:t>Применение</a:t>
            </a:r>
            <a:r>
              <a:rPr lang="ru-RU" sz="1200" dirty="0" smtClean="0">
                <a:solidFill>
                  <a:srgbClr val="00B050"/>
                </a:solidFill>
                <a:latin typeface="Calibri" pitchFamily="34" charset="0"/>
              </a:rPr>
              <a:t>:  Теория диссонанса применяется во всех ситуациях, включающих формирование и изменение оценки ситуации. Это особенно актуально при принятии решений и решении задач.</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Примеры: Представим себе, что некто приобрел дорогой автомобиль, но обратил внимание на то, что в длительном путешествии он недостаточно комфортабелен. Диссонанс состоит в том, что он купил хорошую машину и что хорошая машина должна быть комфортабельной. Противоречие может быть преодолено, если принять во внимание, что машина будет использоваться в основном для коротких поездок (снижение важности противоречащих условий), или если обратить внимание на такие преимущества автомобиля, как безопасность, внешний вид, управление (дополнение имеющихся условий другими, более совместимыми). Противоречие также можно разрешить, если избавиться от машины, но этот путь гораздо сложнее в реализации, чем изменение мнения.</a:t>
            </a:r>
            <a:br>
              <a:rPr lang="ru-RU" sz="1200" dirty="0" smtClean="0">
                <a:latin typeface="Calibri" pitchFamily="34" charset="0"/>
              </a:rPr>
            </a:br>
            <a:r>
              <a:rPr lang="ru-RU" sz="1200" dirty="0" smtClean="0">
                <a:latin typeface="Calibri" pitchFamily="34" charset="0"/>
              </a:rPr>
              <a:t>    </a:t>
            </a:r>
            <a:br>
              <a:rPr lang="ru-RU" sz="1200" dirty="0" smtClean="0">
                <a:latin typeface="Calibri" pitchFamily="34" charset="0"/>
              </a:rPr>
            </a:br>
            <a:r>
              <a:rPr lang="ru-RU" sz="1200" dirty="0" smtClean="0">
                <a:latin typeface="Calibri" pitchFamily="34" charset="0"/>
              </a:rPr>
              <a:t> </a:t>
            </a: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Противоречие возникает, когда некто поставлен перед выбором между несовместимыми оценками или действиями.</a:t>
            </a:r>
            <a:br>
              <a:rPr lang="ru-RU" sz="1200" dirty="0" smtClean="0">
                <a:latin typeface="Calibri" pitchFamily="34" charset="0"/>
              </a:rPr>
            </a:br>
            <a:r>
              <a:rPr lang="ru-RU" sz="1200" dirty="0" smtClean="0">
                <a:latin typeface="Calibri" pitchFamily="34" charset="0"/>
              </a:rPr>
              <a:t>2. Противоречие может быть устранено путем снижения важности противоречащих условий, путем добавления новых условий, которые изменят соотношение, или ликвидация противоречащих друг другу оценок или действий.</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Behm</a:t>
            </a:r>
            <a:r>
              <a:rPr lang="ru-RU" sz="1200" dirty="0" smtClean="0">
                <a:latin typeface="Calibri" pitchFamily="34" charset="0"/>
              </a:rPr>
              <a:t>, J. &amp; </a:t>
            </a:r>
            <a:r>
              <a:rPr lang="ru-RU" sz="1200" dirty="0" err="1" smtClean="0">
                <a:latin typeface="Calibri" pitchFamily="34" charset="0"/>
              </a:rPr>
              <a:t>Cohen</a:t>
            </a:r>
            <a:r>
              <a:rPr lang="ru-RU" sz="1200" dirty="0" smtClean="0">
                <a:latin typeface="Calibri" pitchFamily="34" charset="0"/>
              </a:rPr>
              <a:t>, A. </a:t>
            </a:r>
            <a:r>
              <a:rPr lang="ru-RU" sz="1200" dirty="0" err="1" smtClean="0">
                <a:latin typeface="Calibri" pitchFamily="34" charset="0"/>
              </a:rPr>
              <a:t>Explorations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Dissonance</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a:t>
            </a:r>
            <a:r>
              <a:rPr lang="ru-RU" sz="1200" dirty="0" smtClean="0">
                <a:latin typeface="Calibri" pitchFamily="34" charset="0"/>
              </a:rPr>
              <a:t>: </a:t>
            </a:r>
            <a:r>
              <a:rPr lang="ru-RU" sz="1200" dirty="0" err="1" smtClean="0">
                <a:latin typeface="Calibri" pitchFamily="34" charset="0"/>
              </a:rPr>
              <a:t>Wiley</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Festinger</a:t>
            </a:r>
            <a:r>
              <a:rPr lang="ru-RU" sz="1200" dirty="0" smtClean="0">
                <a:latin typeface="Calibri" pitchFamily="34" charset="0"/>
              </a:rPr>
              <a:t>, L. (1957). A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Dissonance</a:t>
            </a:r>
            <a:r>
              <a:rPr lang="ru-RU" sz="1200" dirty="0" smtClean="0">
                <a:latin typeface="Calibri" pitchFamily="34" charset="0"/>
              </a:rPr>
              <a:t>. </a:t>
            </a:r>
            <a:r>
              <a:rPr lang="ru-RU" sz="1200" dirty="0" err="1" smtClean="0">
                <a:latin typeface="Calibri" pitchFamily="34" charset="0"/>
              </a:rPr>
              <a:t>Stanford</a:t>
            </a:r>
            <a:r>
              <a:rPr lang="ru-RU" sz="1200" dirty="0" smtClean="0">
                <a:latin typeface="Calibri" pitchFamily="34" charset="0"/>
              </a:rPr>
              <a:t>, CA: </a:t>
            </a:r>
            <a:r>
              <a:rPr lang="ru-RU" sz="1200" dirty="0" err="1" smtClean="0">
                <a:latin typeface="Calibri" pitchFamily="34" charset="0"/>
              </a:rPr>
              <a:t>Stanford</a:t>
            </a:r>
            <a:r>
              <a:rPr lang="ru-RU" sz="1200" dirty="0" smtClean="0">
                <a:latin typeface="Calibri" pitchFamily="34" charset="0"/>
              </a:rPr>
              <a:t> </a:t>
            </a:r>
            <a:r>
              <a:rPr lang="ru-RU" sz="1200" dirty="0" err="1" smtClean="0">
                <a:latin typeface="Calibri" pitchFamily="34" charset="0"/>
              </a:rPr>
              <a:t>University</a:t>
            </a:r>
            <a:r>
              <a:rPr lang="ru-RU" sz="1200" dirty="0" smtClean="0">
                <a:latin typeface="Calibri" pitchFamily="34" charset="0"/>
              </a:rPr>
              <a:t> </a:t>
            </a:r>
            <a:r>
              <a:rPr lang="ru-RU" sz="1200" dirty="0" err="1" smtClean="0">
                <a:latin typeface="Calibri" pitchFamily="34" charset="0"/>
              </a:rPr>
              <a:t>Press</a:t>
            </a:r>
            <a:r>
              <a:rPr lang="ru-RU" sz="1200" dirty="0" smtClean="0">
                <a:latin typeface="Calibri" pitchFamily="34" charset="0"/>
              </a:rPr>
              <a:t>.</a:t>
            </a:r>
          </a:p>
          <a:p>
            <a:pPr fontAlgn="t"/>
            <a:endParaRPr lang="ru-RU" sz="1200" dirty="0" smtClean="0">
              <a:latin typeface="Calibri" pitchFamily="34" charset="0"/>
            </a:endParaRPr>
          </a:p>
          <a:p>
            <a:pPr fontAlgn="t"/>
            <a:r>
              <a:rPr lang="en-US" sz="1200" dirty="0" smtClean="0">
                <a:latin typeface="Calibri" pitchFamily="34" charset="0"/>
                <a:hlinkClick r:id="rId2"/>
              </a:rPr>
              <a:t>http://www.instructionaldesign.org/theories/cognitive-dissonance.html</a:t>
            </a:r>
            <a:endParaRPr lang="ru-RU" sz="1200" dirty="0" smtClean="0">
              <a:latin typeface="Calibri" pitchFamily="34" charset="0"/>
            </a:endParaRPr>
          </a:p>
          <a:p>
            <a:pPr fontAlgn="t"/>
            <a:r>
              <a:rPr lang="ru-RU" sz="1200" dirty="0" smtClean="0">
                <a:latin typeface="Calibri" pitchFamily="34" charset="0"/>
              </a:rPr>
              <a:t>Видео - </a:t>
            </a:r>
            <a:r>
              <a:rPr lang="en-US" sz="1200" dirty="0" smtClean="0">
                <a:latin typeface="Calibri" pitchFamily="34" charset="0"/>
                <a:hlinkClick r:id="rId3"/>
              </a:rPr>
              <a:t>https://youtu.be/bp39qSdyTc4</a:t>
            </a:r>
            <a:endParaRPr lang="ru-RU" sz="1200" dirty="0" smtClean="0">
              <a:latin typeface="Calibri" pitchFamily="34" charset="0"/>
            </a:endParaRPr>
          </a:p>
          <a:p>
            <a:pPr fontAlgn="t"/>
            <a:r>
              <a:rPr lang="en-US" sz="1200" dirty="0" smtClean="0">
                <a:latin typeface="Calibri" pitchFamily="34" charset="0"/>
                <a:hlinkClick r:id="rId4"/>
              </a:rPr>
              <a:t>https://youtu.be/NqONzcNbzh8</a:t>
            </a:r>
            <a:endParaRPr lang="ru-RU" sz="1200" dirty="0" smtClean="0">
              <a:latin typeface="Calibri" pitchFamily="34" charset="0"/>
            </a:endParaRPr>
          </a:p>
          <a:p>
            <a:pPr fontAlgn="t"/>
            <a:endParaRPr lang="ru-RU" sz="1200" dirty="0" smtClean="0">
              <a:latin typeface="Calibri" pitchFamily="34" charset="0"/>
            </a:endParaRPr>
          </a:p>
          <a:p>
            <a:endParaRPr lang="ru-RU" sz="1200" dirty="0">
              <a:latin typeface="Calibri"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7784" y="251445"/>
            <a:ext cx="9505056" cy="6989542"/>
          </a:xfrm>
          <a:prstGeom prst="rect">
            <a:avLst/>
          </a:prstGeom>
          <a:noFill/>
        </p:spPr>
        <p:txBody>
          <a:bodyPr wrap="square" rtlCol="0">
            <a:spAutoFit/>
          </a:bodyPr>
          <a:lstStyle/>
          <a:p>
            <a:r>
              <a:rPr lang="ru-RU" sz="1400" b="1" dirty="0" smtClean="0">
                <a:latin typeface="Calibri" pitchFamily="34" charset="0"/>
              </a:rPr>
              <a:t>УСЛОВИЯ ОБУЧЕНИЯ (CONDITIONS OF LEARNING) (R. GAGNE)</a:t>
            </a:r>
          </a:p>
          <a:p>
            <a:pPr fontAlgn="t"/>
            <a:r>
              <a:rPr lang="ru-RU" sz="1200" dirty="0" smtClean="0">
                <a:latin typeface="Calibri" pitchFamily="34" charset="0"/>
              </a:rPr>
              <a:t>Теория утверждает, что существует несколько различных типов или уровней обучения. Идея этой классификации состоит в том, что в каждом конкретном случае требуется свой тип обучения. </a:t>
            </a:r>
            <a:r>
              <a:rPr lang="ru-RU" sz="1200" dirty="0" err="1" smtClean="0">
                <a:latin typeface="Calibri" pitchFamily="34" charset="0"/>
              </a:rPr>
              <a:t>Gagne</a:t>
            </a:r>
            <a:r>
              <a:rPr lang="ru-RU" sz="1200" dirty="0" smtClean="0">
                <a:latin typeface="Calibri" pitchFamily="34" charset="0"/>
              </a:rPr>
              <a:t> различает </a:t>
            </a:r>
            <a:r>
              <a:rPr lang="ru-RU" sz="1200" dirty="0" smtClean="0">
                <a:solidFill>
                  <a:srgbClr val="C00000"/>
                </a:solidFill>
                <a:latin typeface="Calibri" pitchFamily="34" charset="0"/>
              </a:rPr>
              <a:t>пять основных категорий обучения: словесная информация, интеллектуальные способности, познавательные стратегии, моторные навыки и способности</a:t>
            </a:r>
            <a:r>
              <a:rPr lang="ru-RU" sz="1200" dirty="0" smtClean="0">
                <a:latin typeface="Calibri" pitchFamily="34" charset="0"/>
              </a:rPr>
              <a:t>. Различные внутренние и внешние условия необходимы для каждого типа обучения. Например, для познавательной стратегии следует предоставить возможность практически применить новые решения к задачам; для лучшего овладения способностями для обучаемого следует смоделировать ситуацию, соответствующим образом моделирующую область применения этих способностей.</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Gagne</a:t>
            </a:r>
            <a:r>
              <a:rPr lang="ru-RU" sz="1200" dirty="0" smtClean="0">
                <a:latin typeface="Calibri" pitchFamily="34" charset="0"/>
              </a:rPr>
              <a:t> утверждает, </a:t>
            </a:r>
            <a:r>
              <a:rPr lang="ru-RU" sz="1200" dirty="0" smtClean="0">
                <a:solidFill>
                  <a:srgbClr val="C00000"/>
                </a:solidFill>
                <a:latin typeface="Calibri" pitchFamily="34" charset="0"/>
              </a:rPr>
              <a:t>что учебные упражнения для развития интеллектуальных навыков должны быть организованы в виде иерархии по сложности</a:t>
            </a:r>
            <a:r>
              <a:rPr lang="ru-RU" sz="1200" dirty="0" smtClean="0">
                <a:latin typeface="Calibri" pitchFamily="34" charset="0"/>
              </a:rPr>
              <a:t>: распознание стимулов, создание реакции, выполнение ответных действий, использование терминологии, проницательность, формирование понятий, применение правил и решение задач</a:t>
            </a:r>
            <a:r>
              <a:rPr lang="ru-RU" sz="1200" dirty="0" smtClean="0">
                <a:solidFill>
                  <a:srgbClr val="C00000"/>
                </a:solidFill>
                <a:latin typeface="Calibri" pitchFamily="34" charset="0"/>
              </a:rPr>
              <a:t>. Первичное значение этой иерархии в том, чтобы определить предпосылки, которые могут  быть использованы для того, чтобы сделать обучение эффективным на каждом уровне. Иерархии в обучении обеспечивают основу для упорядочивания обучения.</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Кроме того, автор теории перечисляет девять элементов обучения и соответствующие им процессы в познании.</a:t>
            </a:r>
          </a:p>
          <a:p>
            <a:pPr marL="1800000" fontAlgn="t"/>
            <a:r>
              <a:rPr lang="ru-RU" sz="1200" dirty="0" smtClean="0">
                <a:latin typeface="Calibri" pitchFamily="34" charset="0"/>
              </a:rPr>
              <a:t>    1) привлечение внимания (восприятие)</a:t>
            </a:r>
            <a:br>
              <a:rPr lang="ru-RU" sz="1200" dirty="0" smtClean="0">
                <a:latin typeface="Calibri" pitchFamily="34" charset="0"/>
              </a:rPr>
            </a:br>
            <a:r>
              <a:rPr lang="ru-RU" sz="1200" dirty="0" smtClean="0">
                <a:latin typeface="Calibri" pitchFamily="34" charset="0"/>
              </a:rPr>
              <a:t>    2) информирование обучаемого о цели (предвкушение)</a:t>
            </a:r>
            <a:br>
              <a:rPr lang="ru-RU" sz="1200" dirty="0" smtClean="0">
                <a:latin typeface="Calibri" pitchFamily="34" charset="0"/>
              </a:rPr>
            </a:br>
            <a:r>
              <a:rPr lang="ru-RU" sz="1200" dirty="0" smtClean="0">
                <a:latin typeface="Calibri" pitchFamily="34" charset="0"/>
              </a:rPr>
              <a:t>    3) ссылка на предыдущие знания (возвращение)</a:t>
            </a:r>
            <a:br>
              <a:rPr lang="ru-RU" sz="1200" dirty="0" smtClean="0">
                <a:latin typeface="Calibri" pitchFamily="34" charset="0"/>
              </a:rPr>
            </a:br>
            <a:r>
              <a:rPr lang="ru-RU" sz="1200" dirty="0" smtClean="0">
                <a:latin typeface="Calibri" pitchFamily="34" charset="0"/>
              </a:rPr>
              <a:t>    4) представление стимулов (выборочное восприятие)</a:t>
            </a:r>
            <a:br>
              <a:rPr lang="ru-RU" sz="1200" dirty="0" smtClean="0">
                <a:latin typeface="Calibri" pitchFamily="34" charset="0"/>
              </a:rPr>
            </a:br>
            <a:r>
              <a:rPr lang="ru-RU" sz="1200" dirty="0" smtClean="0">
                <a:latin typeface="Calibri" pitchFamily="34" charset="0"/>
              </a:rPr>
              <a:t>    5) обеспечение руководства обучением (семантическое раскодирование)</a:t>
            </a:r>
            <a:br>
              <a:rPr lang="ru-RU" sz="1200" dirty="0" smtClean="0">
                <a:latin typeface="Calibri" pitchFamily="34" charset="0"/>
              </a:rPr>
            </a:br>
            <a:r>
              <a:rPr lang="ru-RU" sz="1200" dirty="0" smtClean="0">
                <a:latin typeface="Calibri" pitchFamily="34" charset="0"/>
              </a:rPr>
              <a:t>    6) установка исполнения (отклик)</a:t>
            </a:r>
            <a:br>
              <a:rPr lang="ru-RU" sz="1200" dirty="0" smtClean="0">
                <a:latin typeface="Calibri" pitchFamily="34" charset="0"/>
              </a:rPr>
            </a:br>
            <a:r>
              <a:rPr lang="ru-RU" sz="1200" dirty="0" smtClean="0">
                <a:latin typeface="Calibri" pitchFamily="34" charset="0"/>
              </a:rPr>
              <a:t>    7) обеспечение обратной связи (закрепление)</a:t>
            </a:r>
            <a:br>
              <a:rPr lang="ru-RU" sz="1200" dirty="0" smtClean="0">
                <a:latin typeface="Calibri" pitchFamily="34" charset="0"/>
              </a:rPr>
            </a:br>
            <a:r>
              <a:rPr lang="ru-RU" sz="1200" dirty="0" smtClean="0">
                <a:latin typeface="Calibri" pitchFamily="34" charset="0"/>
              </a:rPr>
              <a:t>    8) оценка исполнения (возвращение)</a:t>
            </a:r>
            <a:br>
              <a:rPr lang="ru-RU" sz="1200" dirty="0" smtClean="0">
                <a:latin typeface="Calibri" pitchFamily="34" charset="0"/>
              </a:rPr>
            </a:br>
            <a:r>
              <a:rPr lang="ru-RU" sz="1200" dirty="0" smtClean="0">
                <a:latin typeface="Calibri" pitchFamily="34" charset="0"/>
              </a:rPr>
              <a:t>    9) усиление, сохранение и перенос (обобщение)</a:t>
            </a:r>
          </a:p>
          <a:p>
            <a:pPr fontAlgn="t"/>
            <a:r>
              <a:rPr lang="ru-RU" sz="1200" dirty="0" smtClean="0">
                <a:latin typeface="Calibri" pitchFamily="34" charset="0"/>
              </a:rPr>
              <a:t> Эти моменты должны соответствовать необходимым условиям обучения и служить основой для планирования обучения и создания соответствующего окружения.</a:t>
            </a:r>
            <a:br>
              <a:rPr lang="ru-RU" sz="1200" dirty="0" smtClean="0">
                <a:latin typeface="Calibri" pitchFamily="34" charset="0"/>
              </a:rPr>
            </a:br>
            <a:r>
              <a:rPr lang="ru-RU" sz="1200" dirty="0" smtClean="0">
                <a:latin typeface="Calibri" pitchFamily="34" charset="0"/>
              </a:rPr>
              <a:t> </a:t>
            </a:r>
            <a:r>
              <a:rPr lang="ru-RU" sz="1200" b="1" dirty="0" smtClean="0">
                <a:solidFill>
                  <a:srgbClr val="00B050"/>
                </a:solidFill>
                <a:latin typeface="Calibri" pitchFamily="34" charset="0"/>
              </a:rPr>
              <a:t>Применение:  </a:t>
            </a:r>
            <a:r>
              <a:rPr lang="ru-RU" sz="1200" dirty="0" smtClean="0">
                <a:solidFill>
                  <a:srgbClr val="00B050"/>
                </a:solidFill>
                <a:latin typeface="Calibri" pitchFamily="34" charset="0"/>
              </a:rPr>
              <a:t>Теоретические разработки </a:t>
            </a:r>
            <a:r>
              <a:rPr lang="ru-RU" sz="1200" dirty="0" err="1" smtClean="0">
                <a:solidFill>
                  <a:srgbClr val="00B050"/>
                </a:solidFill>
                <a:latin typeface="Calibri" pitchFamily="34" charset="0"/>
              </a:rPr>
              <a:t>Gagne</a:t>
            </a:r>
            <a:r>
              <a:rPr lang="ru-RU" sz="1200" dirty="0" smtClean="0">
                <a:solidFill>
                  <a:srgbClr val="00B050"/>
                </a:solidFill>
                <a:latin typeface="Calibri" pitchFamily="34" charset="0"/>
              </a:rPr>
              <a:t> относятся ко всем областям знаний, но основное внимание в его теории обращено на развитие интеллектуальных способностей. Теория применялась для планирования обучения во всех областях (</a:t>
            </a:r>
            <a:r>
              <a:rPr lang="ru-RU" sz="1200" dirty="0" err="1" smtClean="0">
                <a:solidFill>
                  <a:srgbClr val="00B050"/>
                </a:solidFill>
                <a:latin typeface="Calibri" pitchFamily="34" charset="0"/>
              </a:rPr>
              <a:t>Gagner</a:t>
            </a:r>
            <a:r>
              <a:rPr lang="ru-RU" sz="1200" dirty="0" smtClean="0">
                <a:solidFill>
                  <a:srgbClr val="00B050"/>
                </a:solidFill>
                <a:latin typeface="Calibri" pitchFamily="34" charset="0"/>
              </a:rPr>
              <a:t> &amp; </a:t>
            </a:r>
            <a:r>
              <a:rPr lang="ru-RU" sz="1200" dirty="0" err="1" smtClean="0">
                <a:solidFill>
                  <a:srgbClr val="00B050"/>
                </a:solidFill>
                <a:latin typeface="Calibri" pitchFamily="34" charset="0"/>
              </a:rPr>
              <a:t>Driscoll</a:t>
            </a:r>
            <a:r>
              <a:rPr lang="ru-RU" sz="1200" dirty="0" smtClean="0">
                <a:solidFill>
                  <a:srgbClr val="00B050"/>
                </a:solidFill>
                <a:latin typeface="Calibri" pitchFamily="34" charset="0"/>
              </a:rPr>
              <a:t>, 1988). В первоначальной формулировке (</a:t>
            </a:r>
            <a:r>
              <a:rPr lang="ru-RU" sz="1200" dirty="0" err="1" smtClean="0">
                <a:solidFill>
                  <a:srgbClr val="00B050"/>
                </a:solidFill>
                <a:latin typeface="Calibri" pitchFamily="34" charset="0"/>
              </a:rPr>
              <a:t>Gagne</a:t>
            </a:r>
            <a:r>
              <a:rPr lang="ru-RU" sz="1200" dirty="0" smtClean="0">
                <a:solidFill>
                  <a:srgbClr val="00B050"/>
                </a:solidFill>
                <a:latin typeface="Calibri" pitchFamily="34" charset="0"/>
              </a:rPr>
              <a:t>, 1962) особое внимание уделено подготовке военных. </a:t>
            </a:r>
            <a:r>
              <a:rPr lang="ru-RU" sz="1200" dirty="0" err="1" smtClean="0">
                <a:solidFill>
                  <a:srgbClr val="00B050"/>
                </a:solidFill>
                <a:latin typeface="Calibri" pitchFamily="34" charset="0"/>
              </a:rPr>
              <a:t>Gagne</a:t>
            </a:r>
            <a:r>
              <a:rPr lang="ru-RU" sz="1200" dirty="0" smtClean="0">
                <a:solidFill>
                  <a:srgbClr val="00B050"/>
                </a:solidFill>
                <a:latin typeface="Calibri" pitchFamily="34" charset="0"/>
              </a:rPr>
              <a:t> подчеркивает роль технологии обучения в преподавании.</a:t>
            </a: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Принципы:</a:t>
            </a:r>
            <a:br>
              <a:rPr lang="ru-RU" sz="1200" b="1" dirty="0" smtClean="0">
                <a:latin typeface="Calibri" pitchFamily="34" charset="0"/>
              </a:rPr>
            </a:br>
            <a:r>
              <a:rPr lang="ru-RU" sz="1200" dirty="0" smtClean="0">
                <a:latin typeface="Calibri" pitchFamily="34" charset="0"/>
              </a:rPr>
              <a:t> 1. Для различных уровней обучения требуется различный подход к преподаванию.</a:t>
            </a:r>
            <a:br>
              <a:rPr lang="ru-RU" sz="1200" dirty="0" smtClean="0">
                <a:latin typeface="Calibri" pitchFamily="34" charset="0"/>
              </a:rPr>
            </a:br>
            <a:r>
              <a:rPr lang="ru-RU" sz="1200" dirty="0" smtClean="0">
                <a:latin typeface="Calibri" pitchFamily="34" charset="0"/>
              </a:rPr>
              <a:t>2. Отдельные модули влияют на обучаемого по путям, которые составляют условия обучения.</a:t>
            </a:r>
            <a:br>
              <a:rPr lang="ru-RU" sz="1200" dirty="0" smtClean="0">
                <a:latin typeface="Calibri" pitchFamily="34" charset="0"/>
              </a:rPr>
            </a:br>
            <a:r>
              <a:rPr lang="ru-RU" sz="1200" dirty="0" smtClean="0">
                <a:latin typeface="Calibri" pitchFamily="34" charset="0"/>
              </a:rPr>
              <a:t>3. Отдельные операции, составляющие учебные модули, отличаются от операций для других уровней обучения.</a:t>
            </a:r>
            <a:br>
              <a:rPr lang="ru-RU" sz="1200" dirty="0" smtClean="0">
                <a:latin typeface="Calibri" pitchFamily="34" charset="0"/>
              </a:rPr>
            </a:br>
            <a:r>
              <a:rPr lang="ru-RU" sz="1200" dirty="0" smtClean="0">
                <a:latin typeface="Calibri" pitchFamily="34" charset="0"/>
              </a:rPr>
              <a:t>4. Иерархическая структура показывает, какие интеллектуальные способности должны быть изучены, а также порядок обучения.</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Gagne</a:t>
            </a:r>
            <a:r>
              <a:rPr lang="ru-RU" sz="1200" dirty="0" smtClean="0">
                <a:latin typeface="Calibri" pitchFamily="34" charset="0"/>
              </a:rPr>
              <a:t>, R. (1962). </a:t>
            </a:r>
            <a:r>
              <a:rPr lang="ru-RU" sz="1200" dirty="0" err="1" smtClean="0">
                <a:latin typeface="Calibri" pitchFamily="34" charset="0"/>
              </a:rPr>
              <a:t>Military</a:t>
            </a:r>
            <a:r>
              <a:rPr lang="ru-RU" sz="1200" dirty="0" smtClean="0">
                <a:latin typeface="Calibri" pitchFamily="34" charset="0"/>
              </a:rPr>
              <a:t> </a:t>
            </a:r>
            <a:r>
              <a:rPr lang="ru-RU" sz="1200" dirty="0" err="1" smtClean="0">
                <a:latin typeface="Calibri" pitchFamily="34" charset="0"/>
              </a:rPr>
              <a:t>training</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principles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American</a:t>
            </a:r>
            <a:r>
              <a:rPr lang="ru-RU" sz="1200" dirty="0" smtClean="0">
                <a:latin typeface="Calibri" pitchFamily="34" charset="0"/>
              </a:rPr>
              <a:t> </a:t>
            </a:r>
            <a:r>
              <a:rPr lang="ru-RU" sz="1200" dirty="0" err="1" smtClean="0">
                <a:latin typeface="Calibri" pitchFamily="34" charset="0"/>
              </a:rPr>
              <a:t>Psychologist</a:t>
            </a:r>
            <a:r>
              <a:rPr lang="ru-RU" sz="1200" dirty="0" smtClean="0">
                <a:latin typeface="Calibri" pitchFamily="34" charset="0"/>
              </a:rPr>
              <a:t>, 17, 263-276.</a:t>
            </a:r>
            <a:br>
              <a:rPr lang="ru-RU" sz="1200" dirty="0" smtClean="0">
                <a:latin typeface="Calibri" pitchFamily="34" charset="0"/>
              </a:rPr>
            </a:br>
            <a:r>
              <a:rPr lang="ru-RU" sz="1200" dirty="0" err="1" smtClean="0">
                <a:latin typeface="Calibri" pitchFamily="34" charset="0"/>
              </a:rPr>
              <a:t>Gagne</a:t>
            </a:r>
            <a:r>
              <a:rPr lang="ru-RU" sz="1200" dirty="0" smtClean="0">
                <a:latin typeface="Calibri" pitchFamily="34" charset="0"/>
              </a:rPr>
              <a:t>, R. (1985).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Conditions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(4th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New</a:t>
            </a:r>
            <a:r>
              <a:rPr lang="ru-RU" sz="1200" dirty="0" smtClean="0">
                <a:latin typeface="Calibri" pitchFamily="34" charset="0"/>
              </a:rPr>
              <a:t> </a:t>
            </a:r>
            <a:r>
              <a:rPr lang="ru-RU" sz="1200" dirty="0" err="1" smtClean="0">
                <a:latin typeface="Calibri" pitchFamily="34" charset="0"/>
              </a:rPr>
              <a:t>York</a:t>
            </a:r>
            <a:r>
              <a:rPr lang="ru-RU" sz="1200" dirty="0" smtClean="0">
                <a:latin typeface="Calibri" pitchFamily="34" charset="0"/>
              </a:rPr>
              <a:t>: </a:t>
            </a:r>
            <a:r>
              <a:rPr lang="ru-RU" sz="1200" dirty="0" err="1" smtClean="0">
                <a:latin typeface="Calibri" pitchFamily="34" charset="0"/>
              </a:rPr>
              <a:t>Holt</a:t>
            </a:r>
            <a:r>
              <a:rPr lang="ru-RU" sz="1200" dirty="0" smtClean="0">
                <a:latin typeface="Calibri" pitchFamily="34" charset="0"/>
              </a:rPr>
              <a:t>, </a:t>
            </a:r>
            <a:r>
              <a:rPr lang="ru-RU" sz="1200" dirty="0" err="1" smtClean="0">
                <a:latin typeface="Calibri" pitchFamily="34" charset="0"/>
              </a:rPr>
              <a:t>Rinehart</a:t>
            </a:r>
            <a:r>
              <a:rPr lang="ru-RU" sz="1200" dirty="0" smtClean="0">
                <a:latin typeface="Calibri" pitchFamily="34" charset="0"/>
              </a:rPr>
              <a:t> &amp; </a:t>
            </a:r>
            <a:r>
              <a:rPr lang="ru-RU" sz="1200" dirty="0" err="1" smtClean="0">
                <a:latin typeface="Calibri" pitchFamily="34" charset="0"/>
              </a:rPr>
              <a:t>Winston</a:t>
            </a:r>
            <a:r>
              <a:rPr lang="ru-RU" sz="1200" dirty="0" smtClean="0">
                <a:latin typeface="Calibri" pitchFamily="34" charset="0"/>
              </a:rPr>
              <a:t> .</a:t>
            </a:r>
            <a:br>
              <a:rPr lang="ru-RU" sz="1200" dirty="0" smtClean="0">
                <a:latin typeface="Calibri" pitchFamily="34" charset="0"/>
              </a:rPr>
            </a:br>
            <a:r>
              <a:rPr lang="ru-RU" sz="1200" dirty="0" err="1" smtClean="0">
                <a:latin typeface="Calibri" pitchFamily="34" charset="0"/>
              </a:rPr>
              <a:t>Gagne</a:t>
            </a:r>
            <a:r>
              <a:rPr lang="ru-RU" sz="1200" dirty="0" smtClean="0">
                <a:latin typeface="Calibri" pitchFamily="34" charset="0"/>
              </a:rPr>
              <a:t>, R. (1987). </a:t>
            </a:r>
            <a:r>
              <a:rPr lang="ru-RU" sz="1200" dirty="0" err="1" smtClean="0">
                <a:latin typeface="Calibri" pitchFamily="34" charset="0"/>
              </a:rPr>
              <a:t>Instructional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Foundations</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Lawrence</a:t>
            </a:r>
            <a:r>
              <a:rPr lang="ru-RU" sz="1200" dirty="0" smtClean="0">
                <a:latin typeface="Calibri" pitchFamily="34" charset="0"/>
              </a:rPr>
              <a:t>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Assoc</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Gagne</a:t>
            </a:r>
            <a:r>
              <a:rPr lang="ru-RU" sz="1200" dirty="0" smtClean="0">
                <a:latin typeface="Calibri" pitchFamily="34" charset="0"/>
              </a:rPr>
              <a:t>, R. &amp; </a:t>
            </a:r>
            <a:r>
              <a:rPr lang="ru-RU" sz="1200" dirty="0" err="1" smtClean="0">
                <a:latin typeface="Calibri" pitchFamily="34" charset="0"/>
              </a:rPr>
              <a:t>Driscoll</a:t>
            </a:r>
            <a:r>
              <a:rPr lang="ru-RU" sz="1200" dirty="0" smtClean="0">
                <a:latin typeface="Calibri" pitchFamily="34" charset="0"/>
              </a:rPr>
              <a:t>, M. (1988). </a:t>
            </a:r>
            <a:r>
              <a:rPr lang="ru-RU" sz="1200" dirty="0" err="1" smtClean="0">
                <a:latin typeface="Calibri" pitchFamily="34" charset="0"/>
              </a:rPr>
              <a:t>Essentials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(2nd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Englewood</a:t>
            </a:r>
            <a:r>
              <a:rPr lang="ru-RU" sz="1200" dirty="0" smtClean="0">
                <a:latin typeface="Calibri" pitchFamily="34" charset="0"/>
              </a:rPr>
              <a:t> </a:t>
            </a:r>
            <a:r>
              <a:rPr lang="ru-RU" sz="1200" dirty="0" err="1" smtClean="0">
                <a:latin typeface="Calibri" pitchFamily="34" charset="0"/>
              </a:rPr>
              <a:t>Cliffs</a:t>
            </a:r>
            <a:r>
              <a:rPr lang="ru-RU" sz="1200" dirty="0" smtClean="0">
                <a:latin typeface="Calibri" pitchFamily="34" charset="0"/>
              </a:rPr>
              <a:t>, NJ: </a:t>
            </a:r>
            <a:r>
              <a:rPr lang="ru-RU" sz="1200" dirty="0" err="1" smtClean="0">
                <a:latin typeface="Calibri" pitchFamily="34" charset="0"/>
              </a:rPr>
              <a:t>Prentice-Hall</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Gagne</a:t>
            </a:r>
            <a:r>
              <a:rPr lang="ru-RU" sz="1200" dirty="0" smtClean="0">
                <a:latin typeface="Calibri" pitchFamily="34" charset="0"/>
              </a:rPr>
              <a:t>, R., </a:t>
            </a:r>
            <a:r>
              <a:rPr lang="ru-RU" sz="1200" dirty="0" err="1" smtClean="0">
                <a:latin typeface="Calibri" pitchFamily="34" charset="0"/>
              </a:rPr>
              <a:t>Briggs</a:t>
            </a:r>
            <a:r>
              <a:rPr lang="ru-RU" sz="1200" dirty="0" smtClean="0">
                <a:latin typeface="Calibri" pitchFamily="34" charset="0"/>
              </a:rPr>
              <a:t>, L. &amp; </a:t>
            </a:r>
            <a:r>
              <a:rPr lang="ru-RU" sz="1200" dirty="0" err="1" smtClean="0">
                <a:latin typeface="Calibri" pitchFamily="34" charset="0"/>
              </a:rPr>
              <a:t>Wa</a:t>
            </a:r>
            <a:r>
              <a:rPr lang="ru-RU" sz="1200" dirty="0" smtClean="0">
                <a:latin typeface="Calibri" pitchFamily="34" charset="0"/>
              </a:rPr>
              <a:t> </a:t>
            </a:r>
            <a:r>
              <a:rPr lang="ru-RU" sz="1200" dirty="0" err="1" smtClean="0">
                <a:latin typeface="Calibri" pitchFamily="34" charset="0"/>
              </a:rPr>
              <a:t>ger</a:t>
            </a:r>
            <a:r>
              <a:rPr lang="ru-RU" sz="1200" dirty="0" smtClean="0">
                <a:latin typeface="Calibri" pitchFamily="34" charset="0"/>
              </a:rPr>
              <a:t>, W. (1992). </a:t>
            </a:r>
            <a:r>
              <a:rPr lang="ru-RU" sz="1200" dirty="0" err="1" smtClean="0">
                <a:latin typeface="Calibri" pitchFamily="34" charset="0"/>
              </a:rPr>
              <a:t>Principles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Instructional</a:t>
            </a:r>
            <a:r>
              <a:rPr lang="ru-RU" sz="1200" dirty="0" smtClean="0">
                <a:latin typeface="Calibri" pitchFamily="34" charset="0"/>
              </a:rPr>
              <a:t> </a:t>
            </a:r>
            <a:r>
              <a:rPr lang="ru-RU" sz="1200" dirty="0" err="1" smtClean="0">
                <a:latin typeface="Calibri" pitchFamily="34" charset="0"/>
              </a:rPr>
              <a:t>Design</a:t>
            </a:r>
            <a:r>
              <a:rPr lang="ru-RU" sz="1200" dirty="0" smtClean="0">
                <a:latin typeface="Calibri" pitchFamily="34" charset="0"/>
              </a:rPr>
              <a:t> (4th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Fort</a:t>
            </a:r>
            <a:r>
              <a:rPr lang="ru-RU" sz="1200" dirty="0" smtClean="0">
                <a:latin typeface="Calibri" pitchFamily="34" charset="0"/>
              </a:rPr>
              <a:t> </a:t>
            </a:r>
            <a:r>
              <a:rPr lang="ru-RU" sz="1200" dirty="0" err="1" smtClean="0">
                <a:latin typeface="Calibri" pitchFamily="34" charset="0"/>
              </a:rPr>
              <a:t>Worth</a:t>
            </a:r>
            <a:r>
              <a:rPr lang="ru-RU" sz="1200" dirty="0" smtClean="0">
                <a:latin typeface="Calibri" pitchFamily="34" charset="0"/>
              </a:rPr>
              <a:t>, TX: HBJ </a:t>
            </a:r>
            <a:r>
              <a:rPr lang="ru-RU" sz="1200" dirty="0" err="1" smtClean="0">
                <a:latin typeface="Calibri" pitchFamily="34" charset="0"/>
              </a:rPr>
              <a:t>College</a:t>
            </a:r>
            <a:r>
              <a:rPr lang="ru-RU" sz="1200" dirty="0" smtClean="0">
                <a:latin typeface="Calibri" pitchFamily="34" charset="0"/>
              </a:rPr>
              <a:t> </a:t>
            </a:r>
            <a:r>
              <a:rPr lang="ru-RU" sz="1200" dirty="0" err="1" smtClean="0">
                <a:latin typeface="Calibri" pitchFamily="34" charset="0"/>
              </a:rPr>
              <a:t>Publishers</a:t>
            </a:r>
            <a:r>
              <a:rPr lang="ru-RU" sz="1200" dirty="0" smtClean="0">
                <a:latin typeface="Calibri" pitchFamily="34" charset="0"/>
              </a:rPr>
              <a:t>.</a:t>
            </a:r>
          </a:p>
          <a:p>
            <a:endParaRPr lang="ru-RU" sz="1200" dirty="0">
              <a:latin typeface="Calibri" pitchFamily="34" charset="0"/>
            </a:endParaRPr>
          </a:p>
        </p:txBody>
      </p:sp>
      <p:sp>
        <p:nvSpPr>
          <p:cNvPr id="5" name="TextBox 4"/>
          <p:cNvSpPr txBox="1"/>
          <p:nvPr/>
        </p:nvSpPr>
        <p:spPr>
          <a:xfrm>
            <a:off x="4752280" y="7164213"/>
            <a:ext cx="5184576" cy="235449"/>
          </a:xfrm>
          <a:prstGeom prst="rect">
            <a:avLst/>
          </a:prstGeom>
          <a:noFill/>
        </p:spPr>
        <p:txBody>
          <a:bodyPr wrap="square" rtlCol="0">
            <a:spAutoFit/>
          </a:bodyPr>
          <a:lstStyle/>
          <a:p>
            <a:r>
              <a:rPr lang="en-US" sz="1000" dirty="0" smtClean="0">
                <a:latin typeface="Calibri" pitchFamily="34" charset="0"/>
              </a:rPr>
              <a:t>http://www.instructionaldesign.org/theories/conditions-learning.html</a:t>
            </a:r>
            <a:endParaRPr lang="ru-RU" sz="1000" dirty="0">
              <a:latin typeface="Calibri"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784" y="179437"/>
            <a:ext cx="9361040" cy="7076874"/>
          </a:xfrm>
          <a:prstGeom prst="rect">
            <a:avLst/>
          </a:prstGeom>
          <a:noFill/>
        </p:spPr>
        <p:txBody>
          <a:bodyPr wrap="square" rtlCol="0">
            <a:spAutoFit/>
          </a:bodyPr>
          <a:lstStyle/>
          <a:p>
            <a:endParaRPr lang="ru-RU" sz="800" dirty="0" smtClean="0"/>
          </a:p>
          <a:p>
            <a:pPr lvl="0"/>
            <a:r>
              <a:rPr lang="ru-RU" sz="1400" b="1" dirty="0" smtClean="0">
                <a:solidFill>
                  <a:srgbClr val="790000"/>
                </a:solidFill>
                <a:latin typeface="Calibri" pitchFamily="34" charset="0"/>
                <a:cs typeface="Arial" pitchFamily="34" charset="0"/>
              </a:rPr>
              <a:t>ТЕОРИЯ ГИБКОСТИ (COGNITIVE FLEXIBILITY THEORY) (R. SPIRO, P. FELTOVITCH &amp; R. COULSON)</a:t>
            </a:r>
          </a:p>
          <a:p>
            <a:endParaRPr lang="ru-RU" sz="1400" dirty="0" smtClean="0">
              <a:latin typeface="Calibri" pitchFamily="34" charset="0"/>
            </a:endParaRPr>
          </a:p>
          <a:p>
            <a:r>
              <a:rPr lang="ru-RU" sz="1400" dirty="0" smtClean="0">
                <a:latin typeface="Calibri" pitchFamily="34" charset="0"/>
              </a:rPr>
              <a:t>Теория гибкости направлена на изучение сложных и слабо структурированных областей. </a:t>
            </a:r>
            <a:r>
              <a:rPr lang="ru-RU" sz="1400" dirty="0" err="1" smtClean="0">
                <a:latin typeface="Calibri" pitchFamily="34" charset="0"/>
              </a:rPr>
              <a:t>Spiro</a:t>
            </a:r>
            <a:r>
              <a:rPr lang="ru-RU" sz="1400" dirty="0" smtClean="0">
                <a:latin typeface="Calibri" pitchFamily="34" charset="0"/>
              </a:rPr>
              <a:t> &amp; </a:t>
            </a:r>
            <a:r>
              <a:rPr lang="ru-RU" sz="1400" dirty="0" err="1" smtClean="0">
                <a:latin typeface="Calibri" pitchFamily="34" charset="0"/>
              </a:rPr>
              <a:t>Jehng</a:t>
            </a:r>
            <a:r>
              <a:rPr lang="ru-RU" sz="1400" dirty="0" smtClean="0">
                <a:latin typeface="Calibri" pitchFamily="34" charset="0"/>
              </a:rPr>
              <a:t> (1990, с. 165) указывают: «</a:t>
            </a:r>
            <a:r>
              <a:rPr lang="ru-RU" sz="1400" i="1" dirty="0" smtClean="0">
                <a:latin typeface="Calibri" pitchFamily="34" charset="0"/>
              </a:rPr>
              <a:t>Под теорией гибкости мы подразумеваем возможность произвольно перераспределять чьи-либо знания, в соответствии с изменяющейся ситуацией. Наличие такой возможности зависит как от имеющихся знаний (например, она скорее относится к “составным” знаниям, чем к простым умозрительным заключениям), так и от процессов, которые используют эти знания (например, к процессу сборки схемы — в большей степени, чем к исправлению всей схемы в целом)»</a:t>
            </a:r>
            <a:r>
              <a:rPr lang="ru-RU" sz="1400" dirty="0" smtClean="0">
                <a:latin typeface="Calibri" pitchFamily="34" charset="0"/>
              </a:rPr>
              <a:t/>
            </a:r>
            <a:br>
              <a:rPr lang="ru-RU" sz="1400" dirty="0" smtClean="0">
                <a:latin typeface="Calibri" pitchFamily="34" charset="0"/>
              </a:rPr>
            </a:br>
            <a:r>
              <a:rPr lang="ru-RU" sz="1400" dirty="0" smtClean="0">
                <a:latin typeface="Calibri" pitchFamily="34" charset="0"/>
              </a:rPr>
              <a:t> </a:t>
            </a:r>
            <a:r>
              <a:rPr lang="ru-RU" sz="1400" dirty="0" smtClean="0">
                <a:solidFill>
                  <a:srgbClr val="C00000"/>
                </a:solidFill>
                <a:latin typeface="Calibri" pitchFamily="34" charset="0"/>
              </a:rPr>
              <a:t>Теория в значительной степени затрагивает применение знаний и навыков за пределами той области, в которой они первоначально приобретались. </a:t>
            </a:r>
            <a:r>
              <a:rPr lang="ru-RU" sz="1400" dirty="0" smtClean="0">
                <a:latin typeface="Calibri" pitchFamily="34" charset="0"/>
              </a:rPr>
              <a:t>По этой причине особое внимание уделяется представлению информацию с разных точек зрения и использование различных учебных ситуаций, которые обеспечивают разнообразные примеры. Теория также доказывает, что эффективное обучение зависит от обстановки, так что </a:t>
            </a:r>
            <a:r>
              <a:rPr lang="ru-RU" sz="1400" dirty="0" smtClean="0">
                <a:solidFill>
                  <a:srgbClr val="C00000"/>
                </a:solidFill>
                <a:latin typeface="Calibri" pitchFamily="34" charset="0"/>
              </a:rPr>
              <a:t>обучение должно учитывать будущие потребности.</a:t>
            </a:r>
            <a:r>
              <a:rPr lang="ru-RU" sz="1400" dirty="0" smtClean="0">
                <a:latin typeface="Calibri" pitchFamily="34" charset="0"/>
              </a:rPr>
              <a:t> </a:t>
            </a:r>
            <a:r>
              <a:rPr lang="ru-RU" sz="1400" dirty="0" smtClean="0">
                <a:solidFill>
                  <a:srgbClr val="C00000"/>
                </a:solidFill>
                <a:latin typeface="Calibri" pitchFamily="34" charset="0"/>
              </a:rPr>
              <a:t>В дополнение теория подчеркивает важность конструктивных знаний; обучаемому должна быть предоставлена возможность развить свое собственное применение информации с тем, чтобы эффективно учиться</a:t>
            </a:r>
            <a:r>
              <a:rPr lang="ru-RU" sz="1400" dirty="0" smtClean="0">
                <a:latin typeface="Calibri" pitchFamily="34" charset="0"/>
              </a:rPr>
              <a:t>.</a:t>
            </a:r>
            <a:br>
              <a:rPr lang="ru-RU" sz="1400" dirty="0" smtClean="0">
                <a:latin typeface="Calibri" pitchFamily="34" charset="0"/>
              </a:rPr>
            </a:br>
            <a:r>
              <a:rPr lang="ru-RU" sz="1400" dirty="0" smtClean="0">
                <a:latin typeface="Calibri" pitchFamily="34" charset="0"/>
              </a:rPr>
              <a:t>Теория гибкости опирается на конструктивистские теории (</a:t>
            </a:r>
            <a:r>
              <a:rPr lang="ru-RU" sz="1400" dirty="0" err="1" smtClean="0">
                <a:latin typeface="Calibri" pitchFamily="34" charset="0"/>
              </a:rPr>
              <a:t>Bruner</a:t>
            </a:r>
            <a:r>
              <a:rPr lang="ru-RU" sz="1400" dirty="0" smtClean="0">
                <a:latin typeface="Calibri" pitchFamily="34" charset="0"/>
              </a:rPr>
              <a:t>, </a:t>
            </a:r>
            <a:r>
              <a:rPr lang="ru-RU" sz="1400" dirty="0" err="1" smtClean="0">
                <a:latin typeface="Calibri" pitchFamily="34" charset="0"/>
              </a:rPr>
              <a:t>Ausubel</a:t>
            </a:r>
            <a:r>
              <a:rPr lang="ru-RU" sz="1400" dirty="0" smtClean="0">
                <a:latin typeface="Calibri" pitchFamily="34" charset="0"/>
              </a:rPr>
              <a:t>, </a:t>
            </a:r>
            <a:r>
              <a:rPr lang="ru-RU" sz="1400" dirty="0" err="1" smtClean="0">
                <a:latin typeface="Calibri" pitchFamily="34" charset="0"/>
              </a:rPr>
              <a:t>Piaget</a:t>
            </a:r>
            <a:r>
              <a:rPr lang="ru-RU" sz="1400" dirty="0" smtClean="0">
                <a:latin typeface="Calibri" pitchFamily="34" charset="0"/>
              </a:rPr>
              <a:t>) и связана с работами </a:t>
            </a:r>
            <a:r>
              <a:rPr lang="ru-RU" sz="1400" dirty="0" err="1" smtClean="0">
                <a:latin typeface="Calibri" pitchFamily="34" charset="0"/>
              </a:rPr>
              <a:t>Salomon</a:t>
            </a:r>
            <a:r>
              <a:rPr lang="ru-RU" sz="1400" dirty="0" smtClean="0">
                <a:latin typeface="Calibri" pitchFamily="34" charset="0"/>
              </a:rPr>
              <a:t> в идее о связи между обстановкой и обучением.</a:t>
            </a:r>
            <a:br>
              <a:rPr lang="ru-RU" sz="1400" dirty="0" smtClean="0">
                <a:latin typeface="Calibri" pitchFamily="34" charset="0"/>
              </a:rPr>
            </a:br>
            <a:r>
              <a:rPr lang="ru-RU" sz="1400" dirty="0" smtClean="0">
                <a:latin typeface="Calibri" pitchFamily="34" charset="0"/>
              </a:rPr>
              <a:t/>
            </a:r>
            <a:br>
              <a:rPr lang="ru-RU" sz="1400" dirty="0" smtClean="0">
                <a:latin typeface="Calibri" pitchFamily="34" charset="0"/>
              </a:rPr>
            </a:br>
            <a:r>
              <a:rPr lang="ru-RU" sz="1400" dirty="0" smtClean="0">
                <a:latin typeface="Calibri" pitchFamily="34" charset="0"/>
              </a:rPr>
              <a:t> </a:t>
            </a:r>
            <a:r>
              <a:rPr lang="ru-RU" sz="1400" b="1" dirty="0" smtClean="0">
                <a:solidFill>
                  <a:srgbClr val="00B050"/>
                </a:solidFill>
                <a:latin typeface="Calibri" pitchFamily="34" charset="0"/>
              </a:rPr>
              <a:t>Применение: </a:t>
            </a:r>
            <a:r>
              <a:rPr lang="ru-RU" sz="1400" dirty="0" smtClean="0">
                <a:solidFill>
                  <a:srgbClr val="00B050"/>
                </a:solidFill>
                <a:latin typeface="Calibri" pitchFamily="34" charset="0"/>
              </a:rPr>
              <a:t>Теория гибкости разработана специально для поддержки использования интерактивных технологий (видеодиск, гипертекст). Первоначально областью применения этой теории были повышение грамотности, история, биология и медицина.</a:t>
            </a:r>
            <a:r>
              <a:rPr lang="ru-RU" sz="1400" dirty="0" smtClean="0">
                <a:latin typeface="Calibri" pitchFamily="34" charset="0"/>
              </a:rPr>
              <a:t/>
            </a:r>
            <a:br>
              <a:rPr lang="ru-RU" sz="1400" dirty="0" smtClean="0">
                <a:latin typeface="Calibri" pitchFamily="34" charset="0"/>
              </a:rPr>
            </a:br>
            <a:r>
              <a:rPr lang="ru-RU" sz="1400" dirty="0" smtClean="0">
                <a:latin typeface="Calibri" pitchFamily="34" charset="0"/>
              </a:rPr>
              <a:t/>
            </a:r>
            <a:br>
              <a:rPr lang="ru-RU" sz="1400" dirty="0" smtClean="0">
                <a:latin typeface="Calibri" pitchFamily="34" charset="0"/>
              </a:rPr>
            </a:br>
            <a:r>
              <a:rPr lang="ru-RU" sz="1400" b="1" dirty="0" smtClean="0">
                <a:latin typeface="Calibri" pitchFamily="34" charset="0"/>
              </a:rPr>
              <a:t> Пример</a:t>
            </a:r>
            <a:r>
              <a:rPr lang="ru-RU" sz="1400" dirty="0" smtClean="0">
                <a:latin typeface="Calibri" pitchFamily="34" charset="0"/>
              </a:rPr>
              <a:t>: </a:t>
            </a:r>
            <a:r>
              <a:rPr lang="ru-RU" sz="1400" dirty="0" err="1" smtClean="0">
                <a:latin typeface="Calibri" pitchFamily="34" charset="0"/>
              </a:rPr>
              <a:t>Jonassen</a:t>
            </a:r>
            <a:r>
              <a:rPr lang="ru-RU" sz="1400" dirty="0" smtClean="0">
                <a:latin typeface="Calibri" pitchFamily="34" charset="0"/>
              </a:rPr>
              <a:t>, </a:t>
            </a:r>
            <a:r>
              <a:rPr lang="ru-RU" sz="1400" dirty="0" err="1" smtClean="0">
                <a:latin typeface="Calibri" pitchFamily="34" charset="0"/>
              </a:rPr>
              <a:t>Ambruso</a:t>
            </a:r>
            <a:r>
              <a:rPr lang="ru-RU" sz="1400" dirty="0" smtClean="0">
                <a:latin typeface="Calibri" pitchFamily="34" charset="0"/>
              </a:rPr>
              <a:t> &amp; </a:t>
            </a:r>
            <a:r>
              <a:rPr lang="ru-RU" sz="1400" dirty="0" err="1" smtClean="0">
                <a:latin typeface="Calibri" pitchFamily="34" charset="0"/>
              </a:rPr>
              <a:t>Olesen</a:t>
            </a:r>
            <a:r>
              <a:rPr lang="ru-RU" sz="1400" dirty="0" smtClean="0">
                <a:latin typeface="Calibri" pitchFamily="34" charset="0"/>
              </a:rPr>
              <a:t> (1992) описывают применение теории гибкости в составлении обучающей программы с гипертекстом по теме “Переливание крови”. Программа предлагает множество различных клинических случаев, которые студенты должны </a:t>
            </a:r>
            <a:r>
              <a:rPr lang="ru-RU" sz="1400" dirty="0" err="1" smtClean="0">
                <a:latin typeface="Calibri" pitchFamily="34" charset="0"/>
              </a:rPr>
              <a:t>диагносцировать</a:t>
            </a:r>
            <a:r>
              <a:rPr lang="ru-RU" sz="1400" dirty="0" smtClean="0">
                <a:latin typeface="Calibri" pitchFamily="34" charset="0"/>
              </a:rPr>
              <a:t> и истолковать, используя имеющиеся источники. Программа иллюстрирует тему с различных точек зрения, демонстрирует сложную и </a:t>
            </a:r>
            <a:r>
              <a:rPr lang="ru-RU" sz="1400" dirty="0" err="1" smtClean="0">
                <a:latin typeface="Calibri" pitchFamily="34" charset="0"/>
              </a:rPr>
              <a:t>труднопредсказуемую</a:t>
            </a:r>
            <a:r>
              <a:rPr lang="ru-RU" sz="1400" dirty="0" smtClean="0">
                <a:latin typeface="Calibri" pitchFamily="34" charset="0"/>
              </a:rPr>
              <a:t> структуру темы и помогает пользователю самостоятельно формировать свои знания.</a:t>
            </a:r>
            <a:br>
              <a:rPr lang="ru-RU" sz="1400" dirty="0" smtClean="0">
                <a:latin typeface="Calibri" pitchFamily="34" charset="0"/>
              </a:rPr>
            </a:br>
            <a:r>
              <a:rPr lang="ru-RU" sz="1400" dirty="0" smtClean="0">
                <a:latin typeface="Calibri" pitchFamily="34" charset="0"/>
              </a:rPr>
              <a:t/>
            </a:r>
            <a:br>
              <a:rPr lang="ru-RU" sz="1400" dirty="0" smtClean="0">
                <a:latin typeface="Calibri" pitchFamily="34" charset="0"/>
              </a:rPr>
            </a:br>
            <a:r>
              <a:rPr lang="ru-RU" sz="1400" b="1" dirty="0" smtClean="0">
                <a:latin typeface="Calibri" pitchFamily="34" charset="0"/>
              </a:rPr>
              <a:t> Принципы:</a:t>
            </a:r>
            <a:r>
              <a:rPr lang="ru-RU" sz="1400" dirty="0" smtClean="0">
                <a:latin typeface="Calibri" pitchFamily="34" charset="0"/>
              </a:rPr>
              <a:t/>
            </a:r>
            <a:br>
              <a:rPr lang="ru-RU" sz="1400" dirty="0" smtClean="0">
                <a:latin typeface="Calibri" pitchFamily="34" charset="0"/>
              </a:rPr>
            </a:br>
            <a:r>
              <a:rPr lang="ru-RU" sz="1400" dirty="0" smtClean="0">
                <a:latin typeface="Calibri" pitchFamily="34" charset="0"/>
              </a:rPr>
              <a:t>1. Учебная деятельность должна обеспечивать разностороннее представление сущности предмета.</a:t>
            </a:r>
            <a:br>
              <a:rPr lang="ru-RU" sz="1400" dirty="0" smtClean="0">
                <a:latin typeface="Calibri" pitchFamily="34" charset="0"/>
              </a:rPr>
            </a:br>
            <a:r>
              <a:rPr lang="ru-RU" sz="1400" dirty="0" smtClean="0">
                <a:latin typeface="Calibri" pitchFamily="34" charset="0"/>
              </a:rPr>
              <a:t>2. Учебные пособия не должны быть слишком упрощенными и должны поддерживать контекстно-зависимые знания.</a:t>
            </a:r>
            <a:br>
              <a:rPr lang="ru-RU" sz="1400" dirty="0" smtClean="0">
                <a:latin typeface="Calibri" pitchFamily="34" charset="0"/>
              </a:rPr>
            </a:br>
            <a:r>
              <a:rPr lang="ru-RU" sz="1400" dirty="0" smtClean="0">
                <a:latin typeface="Calibri" pitchFamily="34" charset="0"/>
              </a:rPr>
              <a:t>3. Обучение должно быть основано на конкретных примерах и должно представлять из себя формирование знаний, а не перенос информации.</a:t>
            </a:r>
            <a:br>
              <a:rPr lang="ru-RU" sz="1400" dirty="0" smtClean="0">
                <a:latin typeface="Calibri" pitchFamily="34" charset="0"/>
              </a:rPr>
            </a:br>
            <a:r>
              <a:rPr lang="ru-RU" sz="1400" dirty="0" smtClean="0">
                <a:latin typeface="Calibri" pitchFamily="34" charset="0"/>
              </a:rPr>
              <a:t> 4. Источники знания должны быть тесно связаны.</a:t>
            </a:r>
            <a:endParaRPr lang="ru-RU" dirty="0"/>
          </a:p>
        </p:txBody>
      </p:sp>
      <p:sp>
        <p:nvSpPr>
          <p:cNvPr id="7" name="TextBox 6"/>
          <p:cNvSpPr txBox="1"/>
          <p:nvPr/>
        </p:nvSpPr>
        <p:spPr>
          <a:xfrm>
            <a:off x="1439912" y="7020197"/>
            <a:ext cx="5184576" cy="235449"/>
          </a:xfrm>
          <a:prstGeom prst="rect">
            <a:avLst/>
          </a:prstGeom>
          <a:noFill/>
        </p:spPr>
        <p:txBody>
          <a:bodyPr wrap="square" rtlCol="0">
            <a:spAutoFit/>
          </a:bodyPr>
          <a:lstStyle/>
          <a:p>
            <a:r>
              <a:rPr lang="en-US" sz="1000" dirty="0" smtClean="0"/>
              <a:t>http://www.instructionaldesign.org/theories/cognitive-flexibility.html</a:t>
            </a:r>
            <a:endParaRPr lang="ru-RU" sz="1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784" y="179437"/>
            <a:ext cx="9001248" cy="6932347"/>
          </a:xfrm>
          <a:prstGeom prst="rect">
            <a:avLst/>
          </a:prstGeom>
          <a:noFill/>
        </p:spPr>
        <p:txBody>
          <a:bodyPr wrap="square" rtlCol="0">
            <a:spAutoFit/>
          </a:bodyPr>
          <a:lstStyle/>
          <a:p>
            <a:endParaRPr lang="ru-RU" sz="800" dirty="0" smtClean="0"/>
          </a:p>
          <a:p>
            <a:pPr lvl="0"/>
            <a:r>
              <a:rPr lang="ru-RU" sz="1400" b="1" dirty="0" smtClean="0">
                <a:solidFill>
                  <a:srgbClr val="790000"/>
                </a:solidFill>
                <a:latin typeface="Calibri" pitchFamily="34" charset="0"/>
                <a:cs typeface="Arial" pitchFamily="34" charset="0"/>
              </a:rPr>
              <a:t>ELABORATION THEORY (C. REIGELUTH)</a:t>
            </a:r>
          </a:p>
          <a:p>
            <a:endParaRPr lang="ru-RU" sz="1200" dirty="0" smtClean="0">
              <a:latin typeface="Calibri" pitchFamily="34" charset="0"/>
            </a:endParaRPr>
          </a:p>
          <a:p>
            <a:r>
              <a:rPr lang="ru-RU" sz="1200" dirty="0" smtClean="0">
                <a:latin typeface="Calibri" pitchFamily="34" charset="0"/>
              </a:rPr>
              <a:t>В соответствии с  данной теорией обучение должно быть построено в порядке возрастания сложности. Например, при прохождении упражнения первоначально предлагается простейшая версия этого упражнения. Последующие занятия построены на более сложных вариантах этого упражнения, причем на каждом уроке обучаемый будет должен использовать все варианты, пройденные до этого (резюме или синтез). Основная идея теории совершенствования состоит в том, что обучаемый должен овладеть содержательными идеями, по ходу знакомства с которыми постоянно привлекать к текущему материалу пройденное ранее. </a:t>
            </a:r>
            <a:br>
              <a:rPr lang="ru-RU" sz="1200" dirty="0" smtClean="0">
                <a:latin typeface="Calibri" pitchFamily="34" charset="0"/>
              </a:rPr>
            </a:br>
            <a:r>
              <a:rPr lang="ru-RU" sz="1200" dirty="0" smtClean="0">
                <a:latin typeface="Calibri" pitchFamily="34" charset="0"/>
              </a:rPr>
              <a:t> Теория совершенствования рассматривает семь основных элементов стратегии</a:t>
            </a:r>
            <a:r>
              <a:rPr lang="ru-RU" sz="1200" dirty="0" smtClean="0">
                <a:solidFill>
                  <a:srgbClr val="C00000"/>
                </a:solidFill>
                <a:latin typeface="Calibri" pitchFamily="34" charset="0"/>
              </a:rPr>
              <a:t>: 1) последовательность разработки; 2) цепочку предпосылок, 3) резюме; 4) синтез; 5) аналогии; 6) стратегию познания и 7) управление учебным процессом</a:t>
            </a:r>
            <a:r>
              <a:rPr lang="ru-RU" sz="1200" dirty="0" smtClean="0">
                <a:latin typeface="Calibri" pitchFamily="34" charset="0"/>
              </a:rPr>
              <a:t>. Первый из элементов — самый важный в теории совершенствования. Последовательность разработки — это своего рода цепочка от простого к сложному, в которой на первом уроке кратко излагаются идеи и навыки, которые последуют в дальнейшем. Краткое изложение должно быть составлено на основе простейших элементов содержания (понятия, процедуры, законы — при этом два и более элементов могут рассматриваться одновременно), и должно включать лишь минимальный круг идей и навыков на уровне применения.</a:t>
            </a:r>
            <a:br>
              <a:rPr lang="ru-RU" sz="1200" dirty="0" smtClean="0">
                <a:latin typeface="Calibri" pitchFamily="34" charset="0"/>
              </a:rPr>
            </a:br>
            <a:r>
              <a:rPr lang="ru-RU" sz="1200" dirty="0" smtClean="0">
                <a:latin typeface="Calibri" pitchFamily="34" charset="0"/>
              </a:rPr>
              <a:t>Требуется, чтобы результаты такой разработки в создании более устойчивых познавательных структур, в улучшении сохранения и распространения знаний усиливали мотивацию путем создания содержательного контекста обучения и использованием информации по изучаемой области, которая допускала бы контроль качества знаний. </a:t>
            </a:r>
            <a:r>
              <a:rPr lang="ru-RU" sz="1200" dirty="0" smtClean="0">
                <a:solidFill>
                  <a:srgbClr val="C00000"/>
                </a:solidFill>
                <a:latin typeface="Calibri" pitchFamily="34" charset="0"/>
              </a:rPr>
              <a:t>Теория совершенствования представляет из себя развитие идей </a:t>
            </a:r>
            <a:r>
              <a:rPr lang="ru-RU" sz="1200" dirty="0" err="1" smtClean="0">
                <a:solidFill>
                  <a:srgbClr val="C00000"/>
                </a:solidFill>
                <a:latin typeface="Calibri" pitchFamily="34" charset="0"/>
              </a:rPr>
              <a:t>Ausubel</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advance</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organizers</a:t>
            </a:r>
            <a:r>
              <a:rPr lang="ru-RU" sz="1200" dirty="0" smtClean="0">
                <a:solidFill>
                  <a:srgbClr val="C00000"/>
                </a:solidFill>
                <a:latin typeface="Calibri" pitchFamily="34" charset="0"/>
              </a:rPr>
              <a:t>) и </a:t>
            </a:r>
            <a:r>
              <a:rPr lang="ru-RU" sz="1200" dirty="0" err="1" smtClean="0">
                <a:solidFill>
                  <a:srgbClr val="C00000"/>
                </a:solidFill>
                <a:latin typeface="Calibri" pitchFamily="34" charset="0"/>
              </a:rPr>
              <a:t>Bruner</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spiral</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curriculum</a:t>
            </a:r>
            <a:r>
              <a:rPr lang="ru-RU" sz="1200" dirty="0" smtClean="0">
                <a:solidFill>
                  <a:srgbClr val="C00000"/>
                </a:solidFill>
                <a:latin typeface="Calibri" pitchFamily="34" charset="0"/>
              </a:rPr>
              <a:t>).</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solidFill>
                  <a:srgbClr val="00B050"/>
                </a:solidFill>
                <a:latin typeface="Calibri" pitchFamily="34" charset="0"/>
              </a:rPr>
              <a:t>Применение:  Теория совершенствования применяется для планирования обучения в ряде областей знания. Теория применялась в ряде областей высшего образования (</a:t>
            </a:r>
            <a:r>
              <a:rPr lang="ru-RU" sz="1200" dirty="0" err="1" smtClean="0">
                <a:solidFill>
                  <a:srgbClr val="00B050"/>
                </a:solidFill>
                <a:latin typeface="Calibri" pitchFamily="34" charset="0"/>
              </a:rPr>
              <a:t>English</a:t>
            </a:r>
            <a:r>
              <a:rPr lang="ru-RU" sz="1200" dirty="0" smtClean="0">
                <a:solidFill>
                  <a:srgbClr val="00B050"/>
                </a:solidFill>
                <a:latin typeface="Calibri" pitchFamily="34" charset="0"/>
              </a:rPr>
              <a:t> &amp; </a:t>
            </a:r>
            <a:r>
              <a:rPr lang="ru-RU" sz="1200" dirty="0" err="1" smtClean="0">
                <a:solidFill>
                  <a:srgbClr val="00B050"/>
                </a:solidFill>
                <a:latin typeface="Calibri" pitchFamily="34" charset="0"/>
              </a:rPr>
              <a:t>Riegeluth</a:t>
            </a:r>
            <a:r>
              <a:rPr lang="ru-RU" sz="1200" dirty="0" smtClean="0">
                <a:solidFill>
                  <a:srgbClr val="00B050"/>
                </a:solidFill>
                <a:latin typeface="Calibri" pitchFamily="34" charset="0"/>
              </a:rPr>
              <a:t>, 1996; </a:t>
            </a:r>
            <a:r>
              <a:rPr lang="ru-RU" sz="1200" dirty="0" err="1" smtClean="0">
                <a:solidFill>
                  <a:srgbClr val="00B050"/>
                </a:solidFill>
                <a:latin typeface="Calibri" pitchFamily="34" charset="0"/>
              </a:rPr>
              <a:t>Riegeluth</a:t>
            </a:r>
            <a:r>
              <a:rPr lang="ru-RU" sz="1200" dirty="0" smtClean="0">
                <a:solidFill>
                  <a:srgbClr val="00B050"/>
                </a:solidFill>
                <a:latin typeface="Calibri" pitchFamily="34" charset="0"/>
              </a:rPr>
              <a:t>, 1992). </a:t>
            </a:r>
            <a:r>
              <a:rPr lang="ru-RU" sz="1200" dirty="0" err="1" smtClean="0">
                <a:solidFill>
                  <a:srgbClr val="00B050"/>
                </a:solidFill>
                <a:latin typeface="Calibri" pitchFamily="34" charset="0"/>
              </a:rPr>
              <a:t>Hoffman</a:t>
            </a:r>
            <a:r>
              <a:rPr lang="ru-RU" sz="1200" dirty="0" smtClean="0">
                <a:solidFill>
                  <a:srgbClr val="00B050"/>
                </a:solidFill>
                <a:latin typeface="Calibri" pitchFamily="34" charset="0"/>
              </a:rPr>
              <a:t> (1997) рассматривал связь между теорией совершенствования и окружающим миром.</a:t>
            </a:r>
            <a:r>
              <a:rPr lang="ru-RU" sz="1200" dirty="0" smtClean="0">
                <a:latin typeface="Calibri" pitchFamily="34" charset="0"/>
              </a:rPr>
              <a:t/>
            </a:r>
            <a:br>
              <a:rPr lang="ru-RU" sz="1200" dirty="0" smtClean="0">
                <a:latin typeface="Calibri" pitchFamily="34" charset="0"/>
              </a:rPr>
            </a:br>
            <a:endParaRPr lang="ru-RU" sz="1200" dirty="0" smtClean="0">
              <a:latin typeface="Calibri" pitchFamily="34" charset="0"/>
            </a:endParaRPr>
          </a:p>
          <a:p>
            <a:r>
              <a:rPr lang="ru-RU" sz="1200" b="1" dirty="0" smtClean="0">
                <a:latin typeface="Calibri" pitchFamily="34" charset="0"/>
              </a:rPr>
              <a:t> 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Обучение более эффективно, если оно построено в соответствии с принципом совершенствования, т.е. с использованием краткого изложения ранее пройденного материала.</a:t>
            </a:r>
            <a:br>
              <a:rPr lang="ru-RU" sz="1200" dirty="0" smtClean="0">
                <a:latin typeface="Calibri" pitchFamily="34" charset="0"/>
              </a:rPr>
            </a:br>
            <a:r>
              <a:rPr lang="ru-RU" sz="1200" dirty="0" smtClean="0">
                <a:latin typeface="Calibri" pitchFamily="34" charset="0"/>
              </a:rPr>
              <a:t> . Можно выделить четыре типа отношений, важных для планирования обучения: концептуальные, процедурные, теоретические и учебные предпосылки.</a:t>
            </a:r>
            <a:br>
              <a:rPr lang="ru-RU" sz="1200" dirty="0" smtClean="0">
                <a:latin typeface="Calibri" pitchFamily="34" charset="0"/>
              </a:rPr>
            </a:br>
            <a:r>
              <a:rPr lang="ru-RU" sz="1200" b="1" dirty="0" smtClean="0">
                <a:latin typeface="Calibri" pitchFamily="34" charset="0"/>
              </a:rPr>
              <a:t/>
            </a:r>
            <a:br>
              <a:rPr lang="ru-RU" sz="1200" b="1" dirty="0" smtClean="0">
                <a:latin typeface="Calibri" pitchFamily="34" charset="0"/>
              </a:rPr>
            </a:br>
            <a:r>
              <a:rPr lang="ru-RU" sz="1200" b="1" dirty="0" smtClean="0">
                <a:latin typeface="Calibri" pitchFamily="34" charset="0"/>
              </a:rPr>
              <a:t>Литература:</a:t>
            </a:r>
            <a:br>
              <a:rPr lang="ru-RU" sz="1200" b="1" dirty="0" smtClean="0">
                <a:latin typeface="Calibri" pitchFamily="34" charset="0"/>
              </a:rPr>
            </a:br>
            <a:r>
              <a:rPr lang="ru-RU" sz="1200" dirty="0" err="1" smtClean="0">
                <a:latin typeface="Calibri" pitchFamily="34" charset="0"/>
              </a:rPr>
              <a:t>English</a:t>
            </a:r>
            <a:r>
              <a:rPr lang="ru-RU" sz="1200" dirty="0" smtClean="0">
                <a:latin typeface="Calibri" pitchFamily="34" charset="0"/>
              </a:rPr>
              <a:t>, R.E. &amp; </a:t>
            </a:r>
            <a:r>
              <a:rPr lang="ru-RU" sz="1200" dirty="0" err="1" smtClean="0">
                <a:latin typeface="Calibri" pitchFamily="34" charset="0"/>
              </a:rPr>
              <a:t>Reigeluth</a:t>
            </a:r>
            <a:r>
              <a:rPr lang="ru-RU" sz="1200" dirty="0" smtClean="0">
                <a:latin typeface="Calibri" pitchFamily="34" charset="0"/>
              </a:rPr>
              <a:t>, C.M. (1996). </a:t>
            </a:r>
            <a:r>
              <a:rPr lang="ru-RU" sz="1200" dirty="0" err="1" smtClean="0">
                <a:latin typeface="Calibri" pitchFamily="34" charset="0"/>
              </a:rPr>
              <a:t>Formative</a:t>
            </a:r>
            <a:r>
              <a:rPr lang="ru-RU" sz="1200" dirty="0" smtClean="0">
                <a:latin typeface="Calibri" pitchFamily="34" charset="0"/>
              </a:rPr>
              <a:t> </a:t>
            </a:r>
            <a:r>
              <a:rPr lang="ru-RU" sz="1200" dirty="0" err="1" smtClean="0">
                <a:latin typeface="Calibri" pitchFamily="34" charset="0"/>
              </a:rPr>
              <a:t>research</a:t>
            </a:r>
            <a:r>
              <a:rPr lang="ru-RU" sz="1200" dirty="0" smtClean="0">
                <a:latin typeface="Calibri" pitchFamily="34" charset="0"/>
              </a:rPr>
              <a:t> </a:t>
            </a:r>
            <a:r>
              <a:rPr lang="ru-RU" sz="1200" dirty="0" err="1" smtClean="0">
                <a:latin typeface="Calibri" pitchFamily="34" charset="0"/>
              </a:rPr>
              <a:t>on</a:t>
            </a:r>
            <a:r>
              <a:rPr lang="ru-RU" sz="1200" dirty="0" smtClean="0">
                <a:latin typeface="Calibri" pitchFamily="34" charset="0"/>
              </a:rPr>
              <a:t> </a:t>
            </a:r>
            <a:r>
              <a:rPr lang="ru-RU" sz="1200" dirty="0" err="1" smtClean="0">
                <a:latin typeface="Calibri" pitchFamily="34" charset="0"/>
              </a:rPr>
              <a:t>sequencing</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with</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elaboration</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Research</a:t>
            </a:r>
            <a:r>
              <a:rPr lang="ru-RU" sz="1200" dirty="0" smtClean="0">
                <a:latin typeface="Calibri" pitchFamily="34" charset="0"/>
              </a:rPr>
              <a:t> &amp; </a:t>
            </a:r>
            <a:r>
              <a:rPr lang="ru-RU" sz="1200" dirty="0" err="1" smtClean="0">
                <a:latin typeface="Calibri" pitchFamily="34" charset="0"/>
              </a:rPr>
              <a:t>Development</a:t>
            </a:r>
            <a:r>
              <a:rPr lang="ru-RU" sz="1200" dirty="0" smtClean="0">
                <a:latin typeface="Calibri" pitchFamily="34" charset="0"/>
              </a:rPr>
              <a:t>, 44(1), 23-42.</a:t>
            </a:r>
            <a:br>
              <a:rPr lang="ru-RU" sz="1200" dirty="0" smtClean="0">
                <a:latin typeface="Calibri" pitchFamily="34" charset="0"/>
              </a:rPr>
            </a:br>
            <a:r>
              <a:rPr lang="ru-RU" sz="1200" dirty="0" err="1" smtClean="0">
                <a:latin typeface="Calibri" pitchFamily="34" charset="0"/>
              </a:rPr>
              <a:t>Hoffman</a:t>
            </a:r>
            <a:r>
              <a:rPr lang="ru-RU" sz="1200" dirty="0" smtClean="0">
                <a:latin typeface="Calibri" pitchFamily="34" charset="0"/>
              </a:rPr>
              <a:t>, S. (1997). </a:t>
            </a:r>
            <a:r>
              <a:rPr lang="ru-RU" sz="1200" dirty="0" err="1" smtClean="0">
                <a:latin typeface="Calibri" pitchFamily="34" charset="0"/>
              </a:rPr>
              <a:t>Elaboration</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hypermedia</a:t>
            </a:r>
            <a:r>
              <a:rPr lang="ru-RU" sz="1200" dirty="0" smtClean="0">
                <a:latin typeface="Calibri" pitchFamily="34" charset="0"/>
              </a:rPr>
              <a:t>: </a:t>
            </a:r>
            <a:r>
              <a:rPr lang="ru-RU" sz="1200" dirty="0" err="1" smtClean="0">
                <a:latin typeface="Calibri" pitchFamily="34" charset="0"/>
              </a:rPr>
              <a:t>Is</a:t>
            </a:r>
            <a:r>
              <a:rPr lang="ru-RU" sz="1200" dirty="0" smtClean="0">
                <a:latin typeface="Calibri" pitchFamily="34" charset="0"/>
              </a:rPr>
              <a:t> </a:t>
            </a:r>
            <a:r>
              <a:rPr lang="ru-RU" sz="1200" dirty="0" err="1" smtClean="0">
                <a:latin typeface="Calibri" pitchFamily="34" charset="0"/>
              </a:rPr>
              <a:t>there</a:t>
            </a:r>
            <a:r>
              <a:rPr lang="ru-RU" sz="1200" dirty="0" smtClean="0">
                <a:latin typeface="Calibri" pitchFamily="34" charset="0"/>
              </a:rPr>
              <a:t> </a:t>
            </a:r>
            <a:r>
              <a:rPr lang="ru-RU" sz="1200" dirty="0" err="1" smtClean="0">
                <a:latin typeface="Calibri" pitchFamily="34" charset="0"/>
              </a:rPr>
              <a:t>a</a:t>
            </a:r>
            <a:r>
              <a:rPr lang="ru-RU" sz="1200" dirty="0" smtClean="0">
                <a:latin typeface="Calibri" pitchFamily="34" charset="0"/>
              </a:rPr>
              <a:t> </a:t>
            </a:r>
            <a:r>
              <a:rPr lang="ru-RU" sz="1200" dirty="0" err="1" smtClean="0">
                <a:latin typeface="Calibri" pitchFamily="34" charset="0"/>
              </a:rPr>
              <a:t>link</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37(1), 57-64.</a:t>
            </a:r>
            <a:br>
              <a:rPr lang="ru-RU" sz="1200" dirty="0" smtClean="0">
                <a:latin typeface="Calibri" pitchFamily="34" charset="0"/>
              </a:rPr>
            </a:br>
            <a:r>
              <a:rPr lang="ru-RU" sz="1200" dirty="0" err="1" smtClean="0">
                <a:latin typeface="Calibri" pitchFamily="34" charset="0"/>
              </a:rPr>
              <a:t>Reigeluth</a:t>
            </a:r>
            <a:r>
              <a:rPr lang="ru-RU" sz="1200" dirty="0" smtClean="0">
                <a:latin typeface="Calibri" pitchFamily="34" charset="0"/>
              </a:rPr>
              <a:t>, C. &amp; </a:t>
            </a:r>
            <a:r>
              <a:rPr lang="ru-RU" sz="1200" dirty="0" err="1" smtClean="0">
                <a:latin typeface="Calibri" pitchFamily="34" charset="0"/>
              </a:rPr>
              <a:t>Stein</a:t>
            </a:r>
            <a:r>
              <a:rPr lang="ru-RU" sz="1200" dirty="0" smtClean="0">
                <a:latin typeface="Calibri" pitchFamily="34" charset="0"/>
              </a:rPr>
              <a:t>, F. (1983).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elaboration</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C. </a:t>
            </a:r>
            <a:r>
              <a:rPr lang="ru-RU" sz="1200" dirty="0" err="1" smtClean="0">
                <a:latin typeface="Calibri" pitchFamily="34" charset="0"/>
              </a:rPr>
              <a:t>Reigeluth</a:t>
            </a:r>
            <a:r>
              <a:rPr lang="ru-RU" sz="1200" dirty="0" smtClean="0">
                <a:latin typeface="Calibri" pitchFamily="34" charset="0"/>
              </a:rPr>
              <a:t>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Instructional</a:t>
            </a:r>
            <a:r>
              <a:rPr lang="ru-RU" sz="1200" dirty="0" smtClean="0">
                <a:latin typeface="Calibri" pitchFamily="34" charset="0"/>
              </a:rPr>
              <a:t> </a:t>
            </a:r>
            <a:r>
              <a:rPr lang="ru-RU" sz="1200" dirty="0" err="1" smtClean="0">
                <a:latin typeface="Calibri" pitchFamily="34" charset="0"/>
              </a:rPr>
              <a:t>Design</a:t>
            </a:r>
            <a:r>
              <a:rPr lang="ru-RU" sz="1200" dirty="0" smtClean="0">
                <a:latin typeface="Calibri" pitchFamily="34" charset="0"/>
              </a:rPr>
              <a:t> </a:t>
            </a:r>
            <a:r>
              <a:rPr lang="ru-RU" sz="1200" dirty="0" err="1" smtClean="0">
                <a:latin typeface="Calibri" pitchFamily="34" charset="0"/>
              </a:rPr>
              <a:t>Theories</a:t>
            </a:r>
            <a:r>
              <a:rPr lang="ru-RU" sz="1200" dirty="0" smtClean="0">
                <a:latin typeface="Calibri" pitchFamily="34" charset="0"/>
              </a:rPr>
              <a:t> </a:t>
            </a:r>
            <a:r>
              <a:rPr lang="ru-RU" sz="1200" dirty="0" err="1" smtClean="0">
                <a:latin typeface="Calibri" pitchFamily="34" charset="0"/>
              </a:rPr>
              <a:t>and</a:t>
            </a:r>
            <a:r>
              <a:rPr lang="ru-RU" sz="1200" dirty="0" smtClean="0">
                <a:latin typeface="Calibri" pitchFamily="34" charset="0"/>
              </a:rPr>
              <a:t> </a:t>
            </a:r>
            <a:r>
              <a:rPr lang="ru-RU" sz="1200" dirty="0" err="1" smtClean="0">
                <a:latin typeface="Calibri" pitchFamily="34" charset="0"/>
              </a:rPr>
              <a:t>Models</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Associates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Reigeluth</a:t>
            </a:r>
            <a:r>
              <a:rPr lang="ru-RU" sz="1200" dirty="0" smtClean="0">
                <a:latin typeface="Calibri" pitchFamily="34" charset="0"/>
              </a:rPr>
              <a:t>, C. (1987). </a:t>
            </a:r>
            <a:r>
              <a:rPr lang="ru-RU" sz="1200" dirty="0" err="1" smtClean="0">
                <a:latin typeface="Calibri" pitchFamily="34" charset="0"/>
              </a:rPr>
              <a:t>Lesson</a:t>
            </a:r>
            <a:r>
              <a:rPr lang="ru-RU" sz="1200" dirty="0" smtClean="0">
                <a:latin typeface="Calibri" pitchFamily="34" charset="0"/>
              </a:rPr>
              <a:t> </a:t>
            </a:r>
            <a:r>
              <a:rPr lang="ru-RU" sz="1200" dirty="0" err="1" smtClean="0">
                <a:latin typeface="Calibri" pitchFamily="34" charset="0"/>
              </a:rPr>
              <a:t>blueprints</a:t>
            </a:r>
            <a:r>
              <a:rPr lang="ru-RU" sz="1200" dirty="0" smtClean="0">
                <a:latin typeface="Calibri" pitchFamily="34" charset="0"/>
              </a:rPr>
              <a:t> </a:t>
            </a:r>
            <a:r>
              <a:rPr lang="ru-RU" sz="1200" dirty="0" err="1" smtClean="0">
                <a:latin typeface="Calibri" pitchFamily="34" charset="0"/>
              </a:rPr>
              <a:t>based</a:t>
            </a:r>
            <a:r>
              <a:rPr lang="ru-RU" sz="1200" dirty="0" smtClean="0">
                <a:latin typeface="Calibri" pitchFamily="34" charset="0"/>
              </a:rPr>
              <a:t> </a:t>
            </a:r>
            <a:r>
              <a:rPr lang="ru-RU" sz="1200" dirty="0" err="1" smtClean="0">
                <a:latin typeface="Calibri" pitchFamily="34" charset="0"/>
              </a:rPr>
              <a:t>upon</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elaboration</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instruction</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C. </a:t>
            </a:r>
            <a:r>
              <a:rPr lang="ru-RU" sz="1200" dirty="0" err="1" smtClean="0">
                <a:latin typeface="Calibri" pitchFamily="34" charset="0"/>
              </a:rPr>
              <a:t>Reigeluth</a:t>
            </a:r>
            <a:r>
              <a:rPr lang="ru-RU" sz="1200" dirty="0" smtClean="0">
                <a:latin typeface="Calibri" pitchFamily="34" charset="0"/>
              </a:rPr>
              <a:t>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Instructional</a:t>
            </a:r>
            <a:r>
              <a:rPr lang="ru-RU" sz="1200" dirty="0" smtClean="0">
                <a:latin typeface="Calibri" pitchFamily="34" charset="0"/>
              </a:rPr>
              <a:t> </a:t>
            </a:r>
            <a:r>
              <a:rPr lang="ru-RU" sz="1200" dirty="0" err="1" smtClean="0">
                <a:latin typeface="Calibri" pitchFamily="34" charset="0"/>
              </a:rPr>
              <a:t>Design</a:t>
            </a:r>
            <a:r>
              <a:rPr lang="ru-RU" sz="1200" dirty="0" smtClean="0">
                <a:latin typeface="Calibri" pitchFamily="34" charset="0"/>
              </a:rPr>
              <a:t> </a:t>
            </a:r>
            <a:r>
              <a:rPr lang="ru-RU" sz="1200" dirty="0" err="1" smtClean="0">
                <a:latin typeface="Calibri" pitchFamily="34" charset="0"/>
              </a:rPr>
              <a:t>Theories</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Action</a:t>
            </a:r>
            <a:r>
              <a:rPr lang="ru-RU" sz="1200" dirty="0" smtClean="0">
                <a:latin typeface="Calibri" pitchFamily="34" charset="0"/>
              </a:rPr>
              <a:t>. </a:t>
            </a:r>
            <a:r>
              <a:rPr lang="ru-RU" sz="1200" dirty="0" err="1" smtClean="0">
                <a:latin typeface="Calibri" pitchFamily="34" charset="0"/>
              </a:rPr>
              <a:t>Hillsdale</a:t>
            </a:r>
            <a:r>
              <a:rPr lang="ru-RU" sz="1200" dirty="0" smtClean="0">
                <a:latin typeface="Calibri" pitchFamily="34" charset="0"/>
              </a:rPr>
              <a:t>, NJ: </a:t>
            </a:r>
            <a:r>
              <a:rPr lang="ru-RU" sz="1200" dirty="0" err="1" smtClean="0">
                <a:latin typeface="Calibri" pitchFamily="34" charset="0"/>
              </a:rPr>
              <a:t>Erlbaum</a:t>
            </a:r>
            <a:r>
              <a:rPr lang="ru-RU" sz="1200" dirty="0" smtClean="0">
                <a:latin typeface="Calibri" pitchFamily="34" charset="0"/>
              </a:rPr>
              <a:t> </a:t>
            </a:r>
            <a:r>
              <a:rPr lang="ru-RU" sz="1200" dirty="0" err="1" smtClean="0">
                <a:latin typeface="Calibri" pitchFamily="34" charset="0"/>
              </a:rPr>
              <a:t>Associates</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Reigeluth</a:t>
            </a:r>
            <a:r>
              <a:rPr lang="ru-RU" sz="1200" dirty="0" smtClean="0">
                <a:latin typeface="Calibri" pitchFamily="34" charset="0"/>
              </a:rPr>
              <a:t>, C. (1992). </a:t>
            </a:r>
            <a:r>
              <a:rPr lang="ru-RU" sz="1200" dirty="0" err="1" smtClean="0">
                <a:latin typeface="Calibri" pitchFamily="34" charset="0"/>
              </a:rPr>
              <a:t>Elaborating</a:t>
            </a:r>
            <a:r>
              <a:rPr lang="ru-RU" sz="1200" dirty="0" smtClean="0">
                <a:latin typeface="Calibri" pitchFamily="34" charset="0"/>
              </a:rPr>
              <a:t>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elaboration</a:t>
            </a:r>
            <a:r>
              <a:rPr lang="ru-RU" sz="1200" dirty="0" smtClean="0">
                <a:latin typeface="Calibri" pitchFamily="34" charset="0"/>
              </a:rPr>
              <a:t> </a:t>
            </a:r>
            <a:r>
              <a:rPr lang="ru-RU" sz="1200" dirty="0" err="1" smtClean="0">
                <a:latin typeface="Calibri" pitchFamily="34" charset="0"/>
              </a:rPr>
              <a:t>theory</a:t>
            </a:r>
            <a:r>
              <a:rPr lang="ru-RU" sz="1200" dirty="0" smtClean="0">
                <a:latin typeface="Calibri" pitchFamily="34" charset="0"/>
              </a:rPr>
              <a:t>. </a:t>
            </a:r>
            <a:r>
              <a:rPr lang="ru-RU" sz="1200" dirty="0" err="1" smtClean="0">
                <a:latin typeface="Calibri" pitchFamily="34" charset="0"/>
              </a:rPr>
              <a:t>Educational</a:t>
            </a:r>
            <a:r>
              <a:rPr lang="ru-RU" sz="1200" dirty="0" smtClean="0">
                <a:latin typeface="Calibri" pitchFamily="34" charset="0"/>
              </a:rPr>
              <a:t> </a:t>
            </a:r>
            <a:r>
              <a:rPr lang="ru-RU" sz="1200" dirty="0" err="1" smtClean="0">
                <a:latin typeface="Calibri" pitchFamily="34" charset="0"/>
              </a:rPr>
              <a:t>Technology</a:t>
            </a:r>
            <a:r>
              <a:rPr lang="ru-RU" sz="1200" dirty="0" smtClean="0">
                <a:latin typeface="Calibri" pitchFamily="34" charset="0"/>
              </a:rPr>
              <a:t> </a:t>
            </a:r>
            <a:r>
              <a:rPr lang="ru-RU" sz="1200" dirty="0" err="1" smtClean="0">
                <a:latin typeface="Calibri" pitchFamily="34" charset="0"/>
              </a:rPr>
              <a:t>Research</a:t>
            </a:r>
            <a:r>
              <a:rPr lang="ru-RU" sz="1200" dirty="0" smtClean="0">
                <a:latin typeface="Calibri" pitchFamily="34" charset="0"/>
              </a:rPr>
              <a:t> &amp; </a:t>
            </a:r>
            <a:r>
              <a:rPr lang="ru-RU" sz="1200" dirty="0" err="1" smtClean="0">
                <a:latin typeface="Calibri" pitchFamily="34" charset="0"/>
              </a:rPr>
              <a:t>Development</a:t>
            </a:r>
            <a:r>
              <a:rPr lang="ru-RU" sz="1200" dirty="0" smtClean="0">
                <a:latin typeface="Calibri" pitchFamily="34" charset="0"/>
              </a:rPr>
              <a:t>, 40(3), 80-86.</a:t>
            </a:r>
            <a:br>
              <a:rPr lang="ru-RU" sz="1200" dirty="0" smtClean="0">
                <a:latin typeface="Calibri" pitchFamily="34" charset="0"/>
              </a:rPr>
            </a:br>
            <a:endParaRPr lang="ru-RU" sz="1200" dirty="0" smtClean="0">
              <a:latin typeface="Calibri" pitchFamily="34" charset="0"/>
            </a:endParaRPr>
          </a:p>
          <a:p>
            <a:endParaRPr lang="ru-RU" sz="1200" dirty="0">
              <a:latin typeface="Calibri" pitchFamily="34" charset="0"/>
            </a:endParaRPr>
          </a:p>
        </p:txBody>
      </p:sp>
      <p:sp>
        <p:nvSpPr>
          <p:cNvPr id="7" name="TextBox 6"/>
          <p:cNvSpPr txBox="1"/>
          <p:nvPr/>
        </p:nvSpPr>
        <p:spPr>
          <a:xfrm>
            <a:off x="359792" y="6804173"/>
            <a:ext cx="5688632" cy="235449"/>
          </a:xfrm>
          <a:prstGeom prst="rect">
            <a:avLst/>
          </a:prstGeom>
          <a:noFill/>
        </p:spPr>
        <p:txBody>
          <a:bodyPr wrap="square" rtlCol="0">
            <a:spAutoFit/>
          </a:bodyPr>
          <a:lstStyle/>
          <a:p>
            <a:r>
              <a:rPr lang="en-US" sz="1000" dirty="0" smtClean="0"/>
              <a:t>http://www.instructionaldesign.org/theories/elaboration-theory.html</a:t>
            </a:r>
            <a:endParaRPr lang="ru-RU" sz="10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87784" y="323453"/>
            <a:ext cx="9289032" cy="6617645"/>
          </a:xfrm>
          <a:prstGeom prst="rect">
            <a:avLst/>
          </a:prstGeom>
          <a:noFill/>
        </p:spPr>
        <p:txBody>
          <a:bodyPr wrap="square" rtlCol="0">
            <a:spAutoFit/>
          </a:bodyPr>
          <a:lstStyle/>
          <a:p>
            <a:pPr fontAlgn="t"/>
            <a:endParaRPr lang="ru-RU" sz="800" dirty="0" smtClean="0"/>
          </a:p>
          <a:p>
            <a:pPr fontAlgn="t"/>
            <a:endParaRPr lang="ru-RU" sz="800" dirty="0" smtClean="0"/>
          </a:p>
          <a:p>
            <a:pPr lvl="0" fontAlgn="t"/>
            <a:r>
              <a:rPr lang="ru-RU" sz="1400" b="1" dirty="0" smtClean="0">
                <a:solidFill>
                  <a:schemeClr val="tx1">
                    <a:lumMod val="95000"/>
                    <a:lumOff val="5000"/>
                  </a:schemeClr>
                </a:solidFill>
                <a:latin typeface="Calibri" pitchFamily="34" charset="0"/>
                <a:cs typeface="Arial" pitchFamily="34" charset="0"/>
              </a:rPr>
              <a:t>ANDRAGOGY (M. KNOWLES)</a:t>
            </a:r>
          </a:p>
          <a:p>
            <a:pPr fontAlgn="t"/>
            <a:endParaRPr lang="ru-RU" sz="1200" dirty="0" smtClean="0">
              <a:latin typeface="Calibri" pitchFamily="34" charset="0"/>
            </a:endParaRPr>
          </a:p>
          <a:p>
            <a:pPr fontAlgn="t"/>
            <a:r>
              <a:rPr lang="ru-RU" sz="1200" dirty="0" smtClean="0">
                <a:latin typeface="Calibri" pitchFamily="34" charset="0"/>
              </a:rPr>
              <a:t>Теория </a:t>
            </a:r>
            <a:r>
              <a:rPr lang="ru-RU" sz="1200" dirty="0" err="1" smtClean="0">
                <a:latin typeface="Calibri" pitchFamily="34" charset="0"/>
              </a:rPr>
              <a:t>Knowles</a:t>
            </a:r>
            <a:r>
              <a:rPr lang="ru-RU" sz="1200" dirty="0" smtClean="0">
                <a:latin typeface="Calibri" pitchFamily="34" charset="0"/>
              </a:rPr>
              <a:t> — это попытка развить теорию специально для обучения взрослых. </a:t>
            </a:r>
            <a:r>
              <a:rPr lang="ru-RU" sz="1200" dirty="0" err="1" smtClean="0">
                <a:latin typeface="Calibri" pitchFamily="34" charset="0"/>
              </a:rPr>
              <a:t>Knowles</a:t>
            </a:r>
            <a:r>
              <a:rPr lang="ru-RU" sz="1200" dirty="0" smtClean="0">
                <a:latin typeface="Calibri" pitchFamily="34" charset="0"/>
              </a:rPr>
              <a:t> подчеркивает, что взрослые достаточно самоуправляемы и способны брать ответственность за принимаемые решения. Программы для обучения взрослых должны использовать эти моменты.</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Andragogy</a:t>
            </a:r>
            <a:r>
              <a:rPr lang="ru-RU" sz="1200" dirty="0" smtClean="0">
                <a:latin typeface="Calibri" pitchFamily="34" charset="0"/>
              </a:rPr>
              <a:t> основана на следующих предположениях об организации обучения:</a:t>
            </a:r>
            <a:br>
              <a:rPr lang="ru-RU" sz="1200" dirty="0" smtClean="0">
                <a:latin typeface="Calibri" pitchFamily="34" charset="0"/>
              </a:rPr>
            </a:br>
            <a:r>
              <a:rPr lang="ru-RU" sz="1200" dirty="0" smtClean="0">
                <a:latin typeface="Calibri" pitchFamily="34" charset="0"/>
              </a:rPr>
              <a:t>    1</a:t>
            </a:r>
            <a:r>
              <a:rPr lang="ru-RU" sz="1200" dirty="0" smtClean="0">
                <a:solidFill>
                  <a:srgbClr val="C00000"/>
                </a:solidFill>
                <a:latin typeface="Calibri" pitchFamily="34" charset="0"/>
              </a:rPr>
              <a:t>. Взрослые должны знать, зачем изучать тот или иной материал.</a:t>
            </a:r>
            <a:br>
              <a:rPr lang="ru-RU" sz="1200" dirty="0" smtClean="0">
                <a:solidFill>
                  <a:srgbClr val="C00000"/>
                </a:solidFill>
                <a:latin typeface="Calibri" pitchFamily="34" charset="0"/>
              </a:rPr>
            </a:br>
            <a:r>
              <a:rPr lang="ru-RU" sz="1200" dirty="0" smtClean="0">
                <a:solidFill>
                  <a:srgbClr val="C00000"/>
                </a:solidFill>
                <a:latin typeface="Calibri" pitchFamily="34" charset="0"/>
              </a:rPr>
              <a:t>    2. Взрослые должны учиться на основе опыта.</a:t>
            </a:r>
            <a:br>
              <a:rPr lang="ru-RU" sz="1200" dirty="0" smtClean="0">
                <a:solidFill>
                  <a:srgbClr val="C00000"/>
                </a:solidFill>
                <a:latin typeface="Calibri" pitchFamily="34" charset="0"/>
              </a:rPr>
            </a:br>
            <a:r>
              <a:rPr lang="ru-RU" sz="1200" dirty="0" smtClean="0">
                <a:solidFill>
                  <a:srgbClr val="C00000"/>
                </a:solidFill>
                <a:latin typeface="Calibri" pitchFamily="34" charset="0"/>
              </a:rPr>
              <a:t>    3. Взрослые подходят к обучению как к решению задачи.</a:t>
            </a:r>
            <a:br>
              <a:rPr lang="ru-RU" sz="1200" dirty="0" smtClean="0">
                <a:solidFill>
                  <a:srgbClr val="C00000"/>
                </a:solidFill>
                <a:latin typeface="Calibri" pitchFamily="34" charset="0"/>
              </a:rPr>
            </a:br>
            <a:r>
              <a:rPr lang="ru-RU" sz="1200" dirty="0" smtClean="0">
                <a:solidFill>
                  <a:srgbClr val="C00000"/>
                </a:solidFill>
                <a:latin typeface="Calibri" pitchFamily="34" charset="0"/>
              </a:rPr>
              <a:t>    4. Взрослые быстрее учатся, если тема представляет для них практический интерес.</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В практическом приложении, </a:t>
            </a:r>
            <a:r>
              <a:rPr lang="ru-RU" sz="1200" dirty="0" err="1" smtClean="0">
                <a:latin typeface="Calibri" pitchFamily="34" charset="0"/>
              </a:rPr>
              <a:t>andragogy</a:t>
            </a:r>
            <a:r>
              <a:rPr lang="ru-RU" sz="1200" dirty="0" smtClean="0">
                <a:latin typeface="Calibri" pitchFamily="34" charset="0"/>
              </a:rPr>
              <a:t> предполагает, что обучение взрослых должно в большей степени концентрироваться на процессе и в меньшей степени на его внутреннем содержании. Наиболее полезны такие методики, как деловое обучение, ролевая игра, моделирование и самооценка. </a:t>
            </a:r>
            <a:br>
              <a:rPr lang="ru-RU" sz="1200" dirty="0" smtClean="0">
                <a:latin typeface="Calibri" pitchFamily="34" charset="0"/>
              </a:rPr>
            </a:br>
            <a:r>
              <a:rPr lang="ru-RU" sz="1200" dirty="0" smtClean="0">
                <a:solidFill>
                  <a:srgbClr val="00B050"/>
                </a:solidFill>
                <a:latin typeface="Calibri" pitchFamily="34" charset="0"/>
              </a:rPr>
              <a:t/>
            </a:r>
            <a:br>
              <a:rPr lang="ru-RU" sz="1200" dirty="0" smtClean="0">
                <a:solidFill>
                  <a:srgbClr val="00B050"/>
                </a:solidFill>
                <a:latin typeface="Calibri" pitchFamily="34" charset="0"/>
              </a:rPr>
            </a:br>
            <a:r>
              <a:rPr lang="ru-RU" sz="1200" dirty="0" smtClean="0">
                <a:solidFill>
                  <a:srgbClr val="00B050"/>
                </a:solidFill>
                <a:latin typeface="Calibri" pitchFamily="34" charset="0"/>
              </a:rPr>
              <a:t>Применение: </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a:t>
            </a:r>
            <a:r>
              <a:rPr lang="ru-RU" sz="1200" dirty="0" err="1" smtClean="0">
                <a:solidFill>
                  <a:srgbClr val="00B050"/>
                </a:solidFill>
                <a:latin typeface="Calibri" pitchFamily="34" charset="0"/>
              </a:rPr>
              <a:t>Knowles</a:t>
            </a:r>
            <a:r>
              <a:rPr lang="ru-RU" sz="1200" dirty="0" smtClean="0">
                <a:solidFill>
                  <a:srgbClr val="00B050"/>
                </a:solidFill>
                <a:latin typeface="Calibri" pitchFamily="34" charset="0"/>
              </a:rPr>
              <a:t> (1984, приложение D) приводит пример применения принципов </a:t>
            </a:r>
            <a:r>
              <a:rPr lang="ru-RU" sz="1200" dirty="0" err="1" smtClean="0">
                <a:solidFill>
                  <a:srgbClr val="00B050"/>
                </a:solidFill>
                <a:latin typeface="Calibri" pitchFamily="34" charset="0"/>
              </a:rPr>
              <a:t>andragogy</a:t>
            </a:r>
            <a:r>
              <a:rPr lang="ru-RU" sz="1200" dirty="0" smtClean="0">
                <a:solidFill>
                  <a:srgbClr val="00B050"/>
                </a:solidFill>
                <a:latin typeface="Calibri" pitchFamily="34" charset="0"/>
              </a:rPr>
              <a:t> к обучению работе на персональном компьютере.</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1. Требуется понимать — для чего изучают те или иные вещи (определенные команды, функции, операторы и т.д.)</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2. Обучение должно быть ориентировано на решение задач, а не на запоминание. Деятельность должна быть направлена на решение аналогичных задач в общем виде.</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3. При обучении следует принимать во внимание   различную подготовку обучаемых; учебные материалы и вся учебная деятельность должна быть рассчитана на разные типы опыта работы с компьютером. </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4. Поскольку взрослые более самоуправляемы, обучение должно оставлять им возможность делать собственные открытия, получая при этом подсказку и помощь в случае ошибки.</a:t>
            </a:r>
            <a:br>
              <a:rPr lang="ru-RU" sz="1200" dirty="0" smtClean="0">
                <a:solidFill>
                  <a:srgbClr val="00B050"/>
                </a:solidFill>
                <a:latin typeface="Calibri" pitchFamily="34" charset="0"/>
              </a:rPr>
            </a:br>
            <a:r>
              <a:rPr lang="ru-RU" sz="1200" dirty="0" smtClean="0">
                <a:solidFill>
                  <a:srgbClr val="00B050"/>
                </a:solidFill>
                <a:latin typeface="Calibri" pitchFamily="34" charset="0"/>
              </a:rPr>
              <a:t/>
            </a:r>
            <a:br>
              <a:rPr lang="ru-RU" sz="1200" dirty="0" smtClean="0">
                <a:solidFill>
                  <a:srgbClr val="00B050"/>
                </a:solidFill>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1. Взрослые должны участвовать в процессе планирования и оценки их обучения.</a:t>
            </a:r>
            <a:br>
              <a:rPr lang="ru-RU" sz="1200" dirty="0" smtClean="0">
                <a:latin typeface="Calibri" pitchFamily="34" charset="0"/>
              </a:rPr>
            </a:br>
            <a:r>
              <a:rPr lang="ru-RU" sz="1200" dirty="0" smtClean="0">
                <a:latin typeface="Calibri" pitchFamily="34" charset="0"/>
              </a:rPr>
              <a:t> 2. Опыт (включая ошибки) обеспечивает основу для учебной деятельности.</a:t>
            </a:r>
            <a:br>
              <a:rPr lang="ru-RU" sz="1200" dirty="0" smtClean="0">
                <a:latin typeface="Calibri" pitchFamily="34" charset="0"/>
              </a:rPr>
            </a:br>
            <a:r>
              <a:rPr lang="ru-RU" sz="1200" dirty="0" smtClean="0">
                <a:latin typeface="Calibri" pitchFamily="34" charset="0"/>
              </a:rPr>
              <a:t>3. Взрослые наиболее заинтересованы в изучении тех предметов, которые ближе к их работе и профессиональной деятельности.</a:t>
            </a:r>
            <a:br>
              <a:rPr lang="ru-RU" sz="1200" dirty="0" smtClean="0">
                <a:latin typeface="Calibri" pitchFamily="34" charset="0"/>
              </a:rPr>
            </a:br>
            <a:r>
              <a:rPr lang="ru-RU" sz="1200" dirty="0" smtClean="0">
                <a:latin typeface="Calibri" pitchFamily="34" charset="0"/>
              </a:rPr>
              <a:t>4. Обучение взрослых ориентировано на решение практических задач в большей степени, чем на уточнение содержания.</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Литература:</a:t>
            </a:r>
            <a:r>
              <a:rPr lang="ru-RU" sz="1200" dirty="0" smtClean="0">
                <a:latin typeface="Calibri" pitchFamily="34" charset="0"/>
              </a:rPr>
              <a:t/>
            </a:r>
            <a:br>
              <a:rPr lang="ru-RU" sz="1200" dirty="0" smtClean="0">
                <a:latin typeface="Calibri" pitchFamily="34" charset="0"/>
              </a:rPr>
            </a:br>
            <a:r>
              <a:rPr lang="ru-RU" sz="1200" dirty="0" err="1" smtClean="0">
                <a:latin typeface="Calibri" pitchFamily="34" charset="0"/>
              </a:rPr>
              <a:t>Knowles</a:t>
            </a:r>
            <a:r>
              <a:rPr lang="ru-RU" sz="1200" dirty="0" smtClean="0">
                <a:latin typeface="Calibri" pitchFamily="34" charset="0"/>
              </a:rPr>
              <a:t>, M. (1975). </a:t>
            </a:r>
            <a:r>
              <a:rPr lang="ru-RU" sz="1200" dirty="0" err="1" smtClean="0">
                <a:latin typeface="Calibri" pitchFamily="34" charset="0"/>
              </a:rPr>
              <a:t>Self-Directed</a:t>
            </a:r>
            <a:r>
              <a:rPr lang="ru-RU" sz="1200" dirty="0" smtClean="0">
                <a:latin typeface="Calibri" pitchFamily="34" charset="0"/>
              </a:rPr>
              <a:t> </a:t>
            </a:r>
            <a:r>
              <a:rPr lang="ru-RU" sz="1200" dirty="0" err="1" smtClean="0">
                <a:latin typeface="Calibri" pitchFamily="34" charset="0"/>
              </a:rPr>
              <a:t>Learning</a:t>
            </a:r>
            <a:r>
              <a:rPr lang="ru-RU" sz="1200" dirty="0" smtClean="0">
                <a:latin typeface="Calibri" pitchFamily="34" charset="0"/>
              </a:rPr>
              <a:t>. </a:t>
            </a:r>
            <a:r>
              <a:rPr lang="ru-RU" sz="1200" dirty="0" err="1" smtClean="0">
                <a:latin typeface="Calibri" pitchFamily="34" charset="0"/>
              </a:rPr>
              <a:t>Chicago</a:t>
            </a:r>
            <a:r>
              <a:rPr lang="ru-RU" sz="1200" dirty="0" smtClean="0">
                <a:latin typeface="Calibri" pitchFamily="34" charset="0"/>
              </a:rPr>
              <a:t>: </a:t>
            </a:r>
            <a:r>
              <a:rPr lang="ru-RU" sz="1200" dirty="0" err="1" smtClean="0">
                <a:latin typeface="Calibri" pitchFamily="34" charset="0"/>
              </a:rPr>
              <a:t>Follet</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Knowles,M</a:t>
            </a:r>
            <a:r>
              <a:rPr lang="ru-RU" sz="1200" dirty="0" smtClean="0">
                <a:latin typeface="Calibri" pitchFamily="34" charset="0"/>
              </a:rPr>
              <a:t>. (1984). </a:t>
            </a:r>
            <a:r>
              <a:rPr lang="ru-RU" sz="1200" dirty="0" err="1" smtClean="0">
                <a:latin typeface="Calibri" pitchFamily="34" charset="0"/>
              </a:rPr>
              <a:t>The</a:t>
            </a:r>
            <a:r>
              <a:rPr lang="ru-RU" sz="1200" dirty="0" smtClean="0">
                <a:latin typeface="Calibri" pitchFamily="34" charset="0"/>
              </a:rPr>
              <a:t> </a:t>
            </a:r>
            <a:r>
              <a:rPr lang="ru-RU" sz="1200" dirty="0" err="1" smtClean="0">
                <a:latin typeface="Calibri" pitchFamily="34" charset="0"/>
              </a:rPr>
              <a:t>Adult</a:t>
            </a:r>
            <a:r>
              <a:rPr lang="ru-RU" sz="1200" dirty="0" smtClean="0">
                <a:latin typeface="Calibri" pitchFamily="34" charset="0"/>
              </a:rPr>
              <a:t> </a:t>
            </a:r>
            <a:r>
              <a:rPr lang="ru-RU" sz="1200" dirty="0" err="1" smtClean="0">
                <a:latin typeface="Calibri" pitchFamily="34" charset="0"/>
              </a:rPr>
              <a:t>Learner</a:t>
            </a:r>
            <a:r>
              <a:rPr lang="ru-RU" sz="1200" dirty="0" smtClean="0">
                <a:latin typeface="Calibri" pitchFamily="34" charset="0"/>
              </a:rPr>
              <a:t>: A </a:t>
            </a:r>
            <a:r>
              <a:rPr lang="ru-RU" sz="1200" dirty="0" err="1" smtClean="0">
                <a:latin typeface="Calibri" pitchFamily="34" charset="0"/>
              </a:rPr>
              <a:t>Neglected</a:t>
            </a:r>
            <a:r>
              <a:rPr lang="ru-RU" sz="1200" dirty="0" smtClean="0">
                <a:latin typeface="Calibri" pitchFamily="34" charset="0"/>
              </a:rPr>
              <a:t> </a:t>
            </a:r>
            <a:r>
              <a:rPr lang="ru-RU" sz="1200" dirty="0" err="1" smtClean="0">
                <a:latin typeface="Calibri" pitchFamily="34" charset="0"/>
              </a:rPr>
              <a:t>Species</a:t>
            </a:r>
            <a:r>
              <a:rPr lang="ru-RU" sz="1200" dirty="0" smtClean="0">
                <a:latin typeface="Calibri" pitchFamily="34" charset="0"/>
              </a:rPr>
              <a:t> (3rd </a:t>
            </a:r>
            <a:r>
              <a:rPr lang="ru-RU" sz="1200" dirty="0" err="1" smtClean="0">
                <a:latin typeface="Calibri" pitchFamily="34" charset="0"/>
              </a:rPr>
              <a:t>Ed</a:t>
            </a:r>
            <a:r>
              <a:rPr lang="ru-RU" sz="1200" dirty="0" smtClean="0">
                <a:latin typeface="Calibri" pitchFamily="34" charset="0"/>
              </a:rPr>
              <a:t>.). </a:t>
            </a:r>
            <a:r>
              <a:rPr lang="ru-RU" sz="1200" dirty="0" err="1" smtClean="0">
                <a:latin typeface="Calibri" pitchFamily="34" charset="0"/>
              </a:rPr>
              <a:t>Houston</a:t>
            </a:r>
            <a:r>
              <a:rPr lang="ru-RU" sz="1200" dirty="0" smtClean="0">
                <a:latin typeface="Calibri" pitchFamily="34" charset="0"/>
              </a:rPr>
              <a:t>, TX: </a:t>
            </a:r>
            <a:r>
              <a:rPr lang="ru-RU" sz="1200" dirty="0" err="1" smtClean="0">
                <a:latin typeface="Calibri" pitchFamily="34" charset="0"/>
              </a:rPr>
              <a:t>Gulf</a:t>
            </a:r>
            <a:r>
              <a:rPr lang="ru-RU" sz="1200" dirty="0" smtClean="0">
                <a:latin typeface="Calibri" pitchFamily="34" charset="0"/>
              </a:rPr>
              <a:t> </a:t>
            </a:r>
            <a:r>
              <a:rPr lang="ru-RU" sz="1200" dirty="0" err="1" smtClean="0">
                <a:latin typeface="Calibri" pitchFamily="34" charset="0"/>
              </a:rPr>
              <a:t>Publishing</a:t>
            </a:r>
            <a:r>
              <a:rPr lang="ru-RU" sz="1200" dirty="0" smtClean="0">
                <a:latin typeface="Calibri" pitchFamily="34" charset="0"/>
              </a:rPr>
              <a:t>.</a:t>
            </a:r>
            <a:br>
              <a:rPr lang="ru-RU" sz="1200" dirty="0" smtClean="0">
                <a:latin typeface="Calibri" pitchFamily="34" charset="0"/>
              </a:rPr>
            </a:br>
            <a:r>
              <a:rPr lang="ru-RU" sz="1200" dirty="0" err="1" smtClean="0">
                <a:latin typeface="Calibri" pitchFamily="34" charset="0"/>
              </a:rPr>
              <a:t>Knowles</a:t>
            </a:r>
            <a:r>
              <a:rPr lang="ru-RU" sz="1200" dirty="0" smtClean="0">
                <a:latin typeface="Calibri" pitchFamily="34" charset="0"/>
              </a:rPr>
              <a:t>, M. (1984). </a:t>
            </a:r>
            <a:r>
              <a:rPr lang="ru-RU" sz="1200" dirty="0" err="1" smtClean="0">
                <a:latin typeface="Calibri" pitchFamily="34" charset="0"/>
              </a:rPr>
              <a:t>Andragogy</a:t>
            </a:r>
            <a:r>
              <a:rPr lang="ru-RU" sz="1200" dirty="0" smtClean="0">
                <a:latin typeface="Calibri" pitchFamily="34" charset="0"/>
              </a:rPr>
              <a:t> </a:t>
            </a:r>
            <a:r>
              <a:rPr lang="ru-RU" sz="1200" dirty="0" err="1" smtClean="0">
                <a:latin typeface="Calibri" pitchFamily="34" charset="0"/>
              </a:rPr>
              <a:t>in</a:t>
            </a:r>
            <a:r>
              <a:rPr lang="ru-RU" sz="1200" dirty="0" smtClean="0">
                <a:latin typeface="Calibri" pitchFamily="34" charset="0"/>
              </a:rPr>
              <a:t> </a:t>
            </a:r>
            <a:r>
              <a:rPr lang="ru-RU" sz="1200" dirty="0" err="1" smtClean="0">
                <a:latin typeface="Calibri" pitchFamily="34" charset="0"/>
              </a:rPr>
              <a:t>Action</a:t>
            </a:r>
            <a:r>
              <a:rPr lang="ru-RU" sz="1200" dirty="0" smtClean="0">
                <a:latin typeface="Calibri" pitchFamily="34" charset="0"/>
              </a:rPr>
              <a:t>. </a:t>
            </a:r>
            <a:r>
              <a:rPr lang="ru-RU" sz="1200" dirty="0" err="1" smtClean="0">
                <a:latin typeface="Calibri" pitchFamily="34" charset="0"/>
              </a:rPr>
              <a:t>San</a:t>
            </a:r>
            <a:r>
              <a:rPr lang="ru-RU" sz="1200" dirty="0" smtClean="0">
                <a:latin typeface="Calibri" pitchFamily="34" charset="0"/>
              </a:rPr>
              <a:t> </a:t>
            </a:r>
            <a:r>
              <a:rPr lang="ru-RU" sz="1200" dirty="0" err="1" smtClean="0">
                <a:latin typeface="Calibri" pitchFamily="34" charset="0"/>
              </a:rPr>
              <a:t>Francisco</a:t>
            </a:r>
            <a:r>
              <a:rPr lang="ru-RU" sz="1200" dirty="0" smtClean="0">
                <a:latin typeface="Calibri" pitchFamily="34" charset="0"/>
              </a:rPr>
              <a:t>: </a:t>
            </a:r>
            <a:r>
              <a:rPr lang="ru-RU" sz="1200" dirty="0" err="1" smtClean="0">
                <a:latin typeface="Calibri" pitchFamily="34" charset="0"/>
              </a:rPr>
              <a:t>Jossey-Bass</a:t>
            </a:r>
            <a:r>
              <a:rPr lang="ru-RU" sz="1200" dirty="0" smtClean="0">
                <a:latin typeface="Calibri" pitchFamily="34" charset="0"/>
              </a:rPr>
              <a:t>.</a:t>
            </a:r>
          </a:p>
          <a:p>
            <a:endParaRPr lang="ru-RU" dirty="0">
              <a:latin typeface="Calibri" pitchFamily="34" charset="0"/>
            </a:endParaRPr>
          </a:p>
        </p:txBody>
      </p:sp>
      <p:sp>
        <p:nvSpPr>
          <p:cNvPr id="8" name="TextBox 7"/>
          <p:cNvSpPr txBox="1"/>
          <p:nvPr/>
        </p:nvSpPr>
        <p:spPr>
          <a:xfrm>
            <a:off x="359792" y="6804173"/>
            <a:ext cx="5256584" cy="235449"/>
          </a:xfrm>
          <a:prstGeom prst="rect">
            <a:avLst/>
          </a:prstGeom>
          <a:noFill/>
        </p:spPr>
        <p:txBody>
          <a:bodyPr wrap="square" rtlCol="0">
            <a:spAutoFit/>
          </a:bodyPr>
          <a:lstStyle/>
          <a:p>
            <a:r>
              <a:rPr lang="en-US" sz="1000" dirty="0" smtClean="0"/>
              <a:t>http://www.instructionaldesign.org/theories/andragogy.html</a:t>
            </a:r>
            <a:endParaRPr lang="ru-RU" sz="10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808" y="323453"/>
            <a:ext cx="9145016" cy="5902129"/>
          </a:xfrm>
          <a:prstGeom prst="rect">
            <a:avLst/>
          </a:prstGeom>
          <a:noFill/>
        </p:spPr>
        <p:txBody>
          <a:bodyPr wrap="square" rtlCol="0">
            <a:spAutoFit/>
          </a:bodyPr>
          <a:lstStyle/>
          <a:p>
            <a:r>
              <a:rPr lang="ru-RU" sz="1400" b="1" dirty="0" smtClean="0">
                <a:latin typeface="Calibri" pitchFamily="34" charset="0"/>
              </a:rPr>
              <a:t>Парящий полет (</a:t>
            </a:r>
            <a:r>
              <a:rPr lang="ru-RU" sz="1400" b="1" dirty="0" err="1" smtClean="0">
                <a:latin typeface="Calibri" pitchFamily="34" charset="0"/>
              </a:rPr>
              <a:t>Soar</a:t>
            </a:r>
            <a:r>
              <a:rPr lang="ru-RU" sz="1400" b="1" dirty="0" smtClean="0">
                <a:latin typeface="Calibri" pitchFamily="34" charset="0"/>
              </a:rPr>
              <a:t>) (A. </a:t>
            </a:r>
            <a:r>
              <a:rPr lang="ru-RU" sz="1400" b="1" dirty="0" err="1" smtClean="0">
                <a:latin typeface="Calibri" pitchFamily="34" charset="0"/>
              </a:rPr>
              <a:t>Newell</a:t>
            </a:r>
            <a:r>
              <a:rPr lang="ru-RU" sz="1400" b="1" dirty="0" smtClean="0">
                <a:latin typeface="Calibri" pitchFamily="34" charset="0"/>
              </a:rPr>
              <a:t> </a:t>
            </a:r>
            <a:r>
              <a:rPr lang="ru-RU" sz="1400" b="1" dirty="0" err="1" smtClean="0">
                <a:latin typeface="Calibri" pitchFamily="34" charset="0"/>
              </a:rPr>
              <a:t>et</a:t>
            </a:r>
            <a:r>
              <a:rPr lang="ru-RU" sz="1400" b="1" dirty="0" smtClean="0">
                <a:latin typeface="Calibri" pitchFamily="34" charset="0"/>
              </a:rPr>
              <a:t> </a:t>
            </a:r>
            <a:r>
              <a:rPr lang="ru-RU" sz="1400" b="1" dirty="0" err="1" smtClean="0">
                <a:latin typeface="Calibri" pitchFamily="34" charset="0"/>
              </a:rPr>
              <a:t>al</a:t>
            </a:r>
            <a:r>
              <a:rPr lang="ru-RU" sz="1400" b="1" dirty="0" smtClean="0">
                <a:latin typeface="Calibri" pitchFamily="34" charset="0"/>
              </a:rPr>
              <a:t>.)</a:t>
            </a:r>
          </a:p>
          <a:p>
            <a:endParaRPr lang="ru-RU" sz="1400" b="1" dirty="0" smtClean="0">
              <a:latin typeface="Calibri" pitchFamily="34" charset="0"/>
            </a:endParaRPr>
          </a:p>
          <a:p>
            <a:pPr fontAlgn="t"/>
            <a:r>
              <a:rPr lang="ru-RU" sz="1200" dirty="0" err="1" smtClean="0">
                <a:latin typeface="Calibri" pitchFamily="34" charset="0"/>
              </a:rPr>
              <a:t>Soar</a:t>
            </a:r>
            <a:r>
              <a:rPr lang="ru-RU" sz="1200" dirty="0" smtClean="0">
                <a:latin typeface="Calibri" pitchFamily="34" charset="0"/>
              </a:rPr>
              <a:t> — это построение человеческого познания. Она возникла как результат сотрудничества ряда исследователей, таких как </a:t>
            </a:r>
            <a:r>
              <a:rPr lang="ru-RU" sz="1200" dirty="0" err="1" smtClean="0">
                <a:latin typeface="Calibri" pitchFamily="34" charset="0"/>
              </a:rPr>
              <a:t>Allen</a:t>
            </a:r>
            <a:r>
              <a:rPr lang="ru-RU" sz="1200" dirty="0" smtClean="0">
                <a:latin typeface="Calibri" pitchFamily="34" charset="0"/>
              </a:rPr>
              <a:t> </a:t>
            </a:r>
            <a:r>
              <a:rPr lang="ru-RU" sz="1200" dirty="0" err="1" smtClean="0">
                <a:latin typeface="Calibri" pitchFamily="34" charset="0"/>
              </a:rPr>
              <a:t>Newell</a:t>
            </a:r>
            <a:r>
              <a:rPr lang="ru-RU" sz="1200" dirty="0" smtClean="0">
                <a:latin typeface="Calibri" pitchFamily="34" charset="0"/>
              </a:rPr>
              <a:t>, </a:t>
            </a:r>
            <a:r>
              <a:rPr lang="ru-RU" sz="1200" dirty="0" err="1" smtClean="0">
                <a:latin typeface="Calibri" pitchFamily="34" charset="0"/>
              </a:rPr>
              <a:t>Jonh</a:t>
            </a:r>
            <a:r>
              <a:rPr lang="ru-RU" sz="1200" dirty="0" smtClean="0">
                <a:latin typeface="Calibri" pitchFamily="34" charset="0"/>
              </a:rPr>
              <a:t> </a:t>
            </a:r>
            <a:r>
              <a:rPr lang="ru-RU" sz="1200" dirty="0" err="1" smtClean="0">
                <a:latin typeface="Calibri" pitchFamily="34" charset="0"/>
              </a:rPr>
              <a:t>Laird</a:t>
            </a:r>
            <a:r>
              <a:rPr lang="ru-RU" sz="1200" dirty="0" smtClean="0">
                <a:latin typeface="Calibri" pitchFamily="34" charset="0"/>
              </a:rPr>
              <a:t>, </a:t>
            </a:r>
            <a:r>
              <a:rPr lang="ru-RU" sz="1200" dirty="0" err="1" smtClean="0">
                <a:latin typeface="Calibri" pitchFamily="34" charset="0"/>
              </a:rPr>
              <a:t>Paul</a:t>
            </a:r>
            <a:r>
              <a:rPr lang="ru-RU" sz="1200" dirty="0" smtClean="0">
                <a:latin typeface="Calibri" pitchFamily="34" charset="0"/>
              </a:rPr>
              <a:t> </a:t>
            </a:r>
            <a:r>
              <a:rPr lang="ru-RU" sz="1200" dirty="0" err="1" smtClean="0">
                <a:latin typeface="Calibri" pitchFamily="34" charset="0"/>
              </a:rPr>
              <a:t>Rosenbloom</a:t>
            </a:r>
            <a:r>
              <a:rPr lang="ru-RU" sz="1200" dirty="0" smtClean="0">
                <a:latin typeface="Calibri" pitchFamily="34" charset="0"/>
              </a:rPr>
              <a:t> и другие. Теория опирается на прежние исследования с участием </a:t>
            </a:r>
            <a:r>
              <a:rPr lang="ru-RU" sz="1200" dirty="0" err="1" smtClean="0">
                <a:latin typeface="Calibri" pitchFamily="34" charset="0"/>
              </a:rPr>
              <a:t>Newell</a:t>
            </a:r>
            <a:r>
              <a:rPr lang="ru-RU" sz="1200" dirty="0" smtClean="0">
                <a:latin typeface="Calibri" pitchFamily="34" charset="0"/>
              </a:rPr>
              <a:t>, таких как GPS (</a:t>
            </a:r>
            <a:r>
              <a:rPr lang="ru-RU" sz="1200" dirty="0" err="1" smtClean="0">
                <a:latin typeface="Calibri" pitchFamily="34" charset="0"/>
              </a:rPr>
              <a:t>Newell&amp;Simon</a:t>
            </a:r>
            <a:r>
              <a:rPr lang="ru-RU" sz="1200" dirty="0" smtClean="0">
                <a:latin typeface="Calibri" pitchFamily="34" charset="0"/>
              </a:rPr>
              <a:t>) и GOMS (</a:t>
            </a:r>
            <a:r>
              <a:rPr lang="ru-RU" sz="1200" dirty="0" err="1" smtClean="0">
                <a:latin typeface="Calibri" pitchFamily="34" charset="0"/>
              </a:rPr>
              <a:t>Card</a:t>
            </a:r>
            <a:r>
              <a:rPr lang="ru-RU" sz="1200" dirty="0" smtClean="0">
                <a:latin typeface="Calibri" pitchFamily="34" charset="0"/>
              </a:rPr>
              <a:t>, </a:t>
            </a:r>
            <a:r>
              <a:rPr lang="ru-RU" sz="1200" dirty="0" err="1" smtClean="0">
                <a:latin typeface="Calibri" pitchFamily="34" charset="0"/>
              </a:rPr>
              <a:t>Moran&amp;Newell</a:t>
            </a:r>
            <a:r>
              <a:rPr lang="ru-RU" sz="1200" dirty="0" smtClean="0">
                <a:latin typeface="Calibri" pitchFamily="34" charset="0"/>
              </a:rPr>
              <a:t>). В своей последней разновидности </a:t>
            </a:r>
            <a:r>
              <a:rPr lang="ru-RU" sz="1200" dirty="0" err="1" smtClean="0">
                <a:latin typeface="Calibri" pitchFamily="34" charset="0"/>
              </a:rPr>
              <a:t>Soar</a:t>
            </a:r>
            <a:r>
              <a:rPr lang="ru-RU" sz="1200" dirty="0" smtClean="0">
                <a:latin typeface="Calibri" pitchFamily="34" charset="0"/>
              </a:rPr>
              <a:t> позволяет моделировать естественную реакцию.</a:t>
            </a:r>
            <a:br>
              <a:rPr lang="ru-RU" sz="1200" dirty="0" smtClean="0">
                <a:latin typeface="Calibri" pitchFamily="34" charset="0"/>
              </a:rPr>
            </a:br>
            <a:r>
              <a:rPr lang="ru-RU" sz="1200" dirty="0" smtClean="0">
                <a:latin typeface="Calibri" pitchFamily="34" charset="0"/>
              </a:rPr>
              <a:t>Основной элемент </a:t>
            </a:r>
            <a:r>
              <a:rPr lang="ru-RU" sz="1200" dirty="0" err="1" smtClean="0">
                <a:latin typeface="Calibri" pitchFamily="34" charset="0"/>
              </a:rPr>
              <a:t>Soar</a:t>
            </a:r>
            <a:r>
              <a:rPr lang="ru-RU" sz="1200" dirty="0" smtClean="0">
                <a:latin typeface="Calibri" pitchFamily="34" charset="0"/>
              </a:rPr>
              <a:t> — идея проблемного пространства: </a:t>
            </a:r>
            <a:r>
              <a:rPr lang="ru-RU" sz="1200" b="1" dirty="0" smtClean="0">
                <a:solidFill>
                  <a:srgbClr val="C00000"/>
                </a:solidFill>
                <a:latin typeface="Calibri" pitchFamily="34" charset="0"/>
              </a:rPr>
              <a:t>все познавательные действия являются некоторой формой поисковой деятельности. </a:t>
            </a:r>
            <a:r>
              <a:rPr lang="ru-RU" sz="1200" dirty="0" smtClean="0">
                <a:latin typeface="Calibri" pitchFamily="34" charset="0"/>
              </a:rPr>
              <a:t>Не существует различий между процедурной и декларативной памятью. </a:t>
            </a:r>
            <a:r>
              <a:rPr lang="ru-RU" sz="1200" dirty="0" err="1" smtClean="0">
                <a:latin typeface="Calibri" pitchFamily="34" charset="0"/>
              </a:rPr>
              <a:t>Chunking</a:t>
            </a:r>
            <a:r>
              <a:rPr lang="ru-RU" sz="1200" dirty="0" smtClean="0">
                <a:latin typeface="Calibri" pitchFamily="34" charset="0"/>
              </a:rPr>
              <a:t> является основным механизмом обучения и обеспечивает занесение процесса решения задачи в долговременную память. Причина для возникновения </a:t>
            </a:r>
            <a:r>
              <a:rPr lang="ru-RU" sz="1200" dirty="0" err="1" smtClean="0">
                <a:latin typeface="Calibri" pitchFamily="34" charset="0"/>
              </a:rPr>
              <a:t>chunk</a:t>
            </a:r>
            <a:r>
              <a:rPr lang="ru-RU" sz="1200" dirty="0" smtClean="0">
                <a:latin typeface="Calibri" pitchFamily="34" charset="0"/>
              </a:rPr>
              <a:t> — трудности при решении задачи и их преодоление. </a:t>
            </a:r>
            <a:r>
              <a:rPr lang="ru-RU" sz="1200" dirty="0" err="1" smtClean="0">
                <a:latin typeface="Calibri" pitchFamily="34" charset="0"/>
              </a:rPr>
              <a:t>Newell</a:t>
            </a:r>
            <a:r>
              <a:rPr lang="ru-RU" sz="1200" dirty="0" smtClean="0">
                <a:latin typeface="Calibri" pitchFamily="34" charset="0"/>
              </a:rPr>
              <a:t> утверждает, что </a:t>
            </a:r>
            <a:r>
              <a:rPr lang="ru-RU" sz="1200" dirty="0" err="1" smtClean="0">
                <a:latin typeface="Calibri" pitchFamily="34" charset="0"/>
              </a:rPr>
              <a:t>Soar</a:t>
            </a:r>
            <a:r>
              <a:rPr lang="ru-RU" sz="1200" dirty="0" smtClean="0">
                <a:latin typeface="Calibri" pitchFamily="34" charset="0"/>
              </a:rPr>
              <a:t> приводит к новым взглядам на память — с точки зрения реконструкции.</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Soar</a:t>
            </a:r>
            <a:r>
              <a:rPr lang="ru-RU" sz="1200" dirty="0" smtClean="0">
                <a:latin typeface="Calibri" pitchFamily="34" charset="0"/>
              </a:rPr>
              <a:t> показывает разнообразие типов или уровней обучения: действие (создание, вызов), управление поиском (выбор действия, планирование), обработка данных (распознавание), задачи (определить проблемное пространство, определить начальные/целевые состояния). </a:t>
            </a:r>
            <a:r>
              <a:rPr lang="ru-RU" sz="1200" dirty="0" err="1" smtClean="0">
                <a:latin typeface="Calibri" pitchFamily="34" charset="0"/>
              </a:rPr>
              <a:t>Soar</a:t>
            </a:r>
            <a:r>
              <a:rPr lang="ru-RU" sz="1200" dirty="0" smtClean="0">
                <a:latin typeface="Calibri" pitchFamily="34" charset="0"/>
              </a:rPr>
              <a:t> предоставляет возможность переноса внутри упражнений или за их пределами.</a:t>
            </a:r>
            <a:br>
              <a:rPr lang="ru-RU" sz="1200" dirty="0" smtClean="0">
                <a:latin typeface="Calibri" pitchFamily="34" charset="0"/>
              </a:rPr>
            </a:br>
            <a:r>
              <a:rPr lang="ru-RU" sz="1200" b="1" dirty="0" smtClean="0">
                <a:solidFill>
                  <a:srgbClr val="00B050"/>
                </a:solidFill>
                <a:latin typeface="Calibri" pitchFamily="34" charset="0"/>
              </a:rPr>
              <a:t> </a:t>
            </a:r>
            <a:endParaRPr lang="en-US" sz="1200" b="1" dirty="0" smtClean="0">
              <a:solidFill>
                <a:srgbClr val="00B050"/>
              </a:solidFill>
              <a:latin typeface="Calibri" pitchFamily="34" charset="0"/>
            </a:endParaRPr>
          </a:p>
          <a:p>
            <a:pPr fontAlgn="t"/>
            <a:r>
              <a:rPr lang="ru-RU" sz="1200" b="1" dirty="0" smtClean="0">
                <a:solidFill>
                  <a:srgbClr val="00B050"/>
                </a:solidFill>
                <a:latin typeface="Calibri" pitchFamily="34" charset="0"/>
              </a:rPr>
              <a:t>Применение:</a:t>
            </a:r>
            <a:r>
              <a:rPr lang="en-US" sz="1200" b="1" dirty="0" smtClean="0">
                <a:solidFill>
                  <a:srgbClr val="00B050"/>
                </a:solidFill>
                <a:latin typeface="Calibri" pitchFamily="34" charset="0"/>
              </a:rPr>
              <a:t> </a:t>
            </a:r>
            <a:r>
              <a:rPr lang="ru-RU" sz="1200" b="1" dirty="0" smtClean="0">
                <a:solidFill>
                  <a:srgbClr val="00B050"/>
                </a:solidFill>
                <a:latin typeface="Calibri" pitchFamily="34" charset="0"/>
              </a:rPr>
              <a:t> </a:t>
            </a:r>
            <a:r>
              <a:rPr lang="ru-RU" sz="1200" b="1" dirty="0" err="1" smtClean="0">
                <a:solidFill>
                  <a:srgbClr val="00B050"/>
                </a:solidFill>
                <a:latin typeface="Calibri" pitchFamily="34" charset="0"/>
              </a:rPr>
              <a:t>Newell</a:t>
            </a:r>
            <a:r>
              <a:rPr lang="ru-RU" sz="1200" b="1" dirty="0" smtClean="0">
                <a:solidFill>
                  <a:srgbClr val="00B050"/>
                </a:solidFill>
                <a:latin typeface="Calibri" pitchFamily="34" charset="0"/>
              </a:rPr>
              <a:t> (1990) считал теорию </a:t>
            </a:r>
            <a:r>
              <a:rPr lang="ru-RU" sz="1200" b="1" dirty="0" err="1" smtClean="0">
                <a:solidFill>
                  <a:srgbClr val="00B050"/>
                </a:solidFill>
                <a:latin typeface="Calibri" pitchFamily="34" charset="0"/>
              </a:rPr>
              <a:t>Soar</a:t>
            </a:r>
            <a:r>
              <a:rPr lang="ru-RU" sz="1200" b="1" dirty="0" smtClean="0">
                <a:solidFill>
                  <a:srgbClr val="00B050"/>
                </a:solidFill>
                <a:latin typeface="Calibri" pitchFamily="34" charset="0"/>
              </a:rPr>
              <a:t> основой для единой теории и пытался показать, как она объясняет широкий класс последних результатов и явлений. Например, он приводит интерпретацию для данных по изучению языка, задачам на доказательство, моделям мозга, приобретению навыков. Кроме того, были созданы разновидности </a:t>
            </a:r>
            <a:r>
              <a:rPr lang="ru-RU" sz="1200" b="1" dirty="0" err="1" smtClean="0">
                <a:solidFill>
                  <a:srgbClr val="00B050"/>
                </a:solidFill>
                <a:latin typeface="Calibri" pitchFamily="34" charset="0"/>
              </a:rPr>
              <a:t>Soar</a:t>
            </a:r>
            <a:r>
              <a:rPr lang="ru-RU" sz="1200" b="1" dirty="0" smtClean="0">
                <a:solidFill>
                  <a:srgbClr val="00B050"/>
                </a:solidFill>
                <a:latin typeface="Calibri" pitchFamily="34" charset="0"/>
              </a:rPr>
              <a:t>, что позволяет проектировать компьютерные программы и создавать алгоритмы.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Принципы:</a:t>
            </a: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dirty="0" smtClean="0">
                <a:latin typeface="Calibri" pitchFamily="34" charset="0"/>
              </a:rPr>
              <a:t> Как теория обучения, </a:t>
            </a:r>
            <a:r>
              <a:rPr lang="ru-RU" sz="1200" dirty="0" err="1" smtClean="0">
                <a:latin typeface="Calibri" pitchFamily="34" charset="0"/>
              </a:rPr>
              <a:t>Soar</a:t>
            </a:r>
            <a:r>
              <a:rPr lang="ru-RU" sz="1200" dirty="0" smtClean="0">
                <a:latin typeface="Calibri" pitchFamily="34" charset="0"/>
              </a:rPr>
              <a:t> формирует (или подтверждает) следующие принципы.</a:t>
            </a:r>
            <a:br>
              <a:rPr lang="ru-RU" sz="1200" dirty="0" smtClean="0">
                <a:latin typeface="Calibri" pitchFamily="34" charset="0"/>
              </a:rPr>
            </a:br>
            <a:r>
              <a:rPr lang="ru-RU" sz="1200" dirty="0" smtClean="0">
                <a:latin typeface="Calibri" pitchFamily="34" charset="0"/>
              </a:rPr>
              <a:t>  1. Все обучение основано на целенаправленной деятельности; конкретные знания приобретаются для того, чтобы удовлетворить цели (потребностям).</a:t>
            </a:r>
            <a:br>
              <a:rPr lang="ru-RU" sz="1200" dirty="0" smtClean="0">
                <a:latin typeface="Calibri" pitchFamily="34" charset="0"/>
              </a:rPr>
            </a:br>
            <a:r>
              <a:rPr lang="ru-RU" sz="1200" dirty="0" smtClean="0">
                <a:latin typeface="Calibri" pitchFamily="34" charset="0"/>
              </a:rPr>
              <a:t>  2. Обучение происходит при постоянно возникающих “тупиках” в процессе решения задачи.</a:t>
            </a:r>
            <a:br>
              <a:rPr lang="ru-RU" sz="1200" dirty="0" smtClean="0">
                <a:latin typeface="Calibri" pitchFamily="34" charset="0"/>
              </a:rPr>
            </a:br>
            <a:r>
              <a:rPr lang="ru-RU" sz="1200" dirty="0" smtClean="0">
                <a:latin typeface="Calibri" pitchFamily="34" charset="0"/>
              </a:rPr>
              <a:t>  3. Перенос осуществляется через идентичные элементы и носит конкретный характер. Перенос может быть общим, если рассматривают абстрактные понятия.</a:t>
            </a:r>
            <a:br>
              <a:rPr lang="ru-RU" sz="1200" dirty="0" smtClean="0">
                <a:latin typeface="Calibri" pitchFamily="34" charset="0"/>
              </a:rPr>
            </a:br>
            <a:r>
              <a:rPr lang="ru-RU" sz="1200" dirty="0" smtClean="0">
                <a:latin typeface="Calibri" pitchFamily="34" charset="0"/>
              </a:rPr>
              <a:t>  4. Повторные подсказки обеспечивают активную обработку.</a:t>
            </a:r>
            <a:br>
              <a:rPr lang="ru-RU" sz="1200" dirty="0" smtClean="0">
                <a:latin typeface="Calibri" pitchFamily="34" charset="0"/>
              </a:rPr>
            </a:br>
            <a:r>
              <a:rPr lang="ru-RU" sz="1200" dirty="0" smtClean="0">
                <a:latin typeface="Calibri" pitchFamily="34" charset="0"/>
              </a:rPr>
              <a:t> 5. </a:t>
            </a:r>
            <a:r>
              <a:rPr lang="ru-RU" sz="1200" dirty="0" err="1" smtClean="0">
                <a:latin typeface="Calibri" pitchFamily="34" charset="0"/>
              </a:rPr>
              <a:t>Сhunking</a:t>
            </a:r>
            <a:r>
              <a:rPr lang="ru-RU" sz="1200" dirty="0" smtClean="0">
                <a:latin typeface="Calibri" pitchFamily="34" charset="0"/>
              </a:rPr>
              <a:t> — основа организации памяти.</a:t>
            </a:r>
            <a:br>
              <a:rPr lang="ru-RU" sz="1200" dirty="0" smtClean="0">
                <a:latin typeface="Calibri" pitchFamily="34" charset="0"/>
              </a:rPr>
            </a:br>
            <a:r>
              <a:rPr lang="ru-RU" sz="1200" dirty="0" smtClean="0">
                <a:latin typeface="Calibri" pitchFamily="34" charset="0"/>
              </a:rPr>
              <a:t/>
            </a:r>
            <a:br>
              <a:rPr lang="ru-RU" sz="1200" dirty="0" smtClean="0">
                <a:latin typeface="Calibri" pitchFamily="34" charset="0"/>
              </a:rPr>
            </a:br>
            <a:r>
              <a:rPr lang="ru-RU" sz="1200" b="1" dirty="0" smtClean="0">
                <a:latin typeface="Calibri" pitchFamily="34" charset="0"/>
              </a:rPr>
              <a:t> Литература:</a:t>
            </a:r>
            <a:r>
              <a:rPr lang="en-US" sz="1200" b="1" dirty="0" smtClean="0">
                <a:latin typeface="Calibri" pitchFamily="34" charset="0"/>
              </a:rPr>
              <a:t> </a:t>
            </a:r>
            <a:r>
              <a:rPr lang="ru-RU" sz="1200" dirty="0" err="1" smtClean="0">
                <a:latin typeface="Calibri" pitchFamily="34" charset="0"/>
              </a:rPr>
              <a:t>Laird</a:t>
            </a:r>
            <a:r>
              <a:rPr lang="ru-RU" sz="1200" dirty="0" smtClean="0">
                <a:latin typeface="Calibri" pitchFamily="34" charset="0"/>
              </a:rPr>
              <a:t>, J.E., </a:t>
            </a:r>
            <a:r>
              <a:rPr lang="ru-RU" sz="1200" dirty="0" err="1" smtClean="0">
                <a:latin typeface="Calibri" pitchFamily="34" charset="0"/>
              </a:rPr>
              <a:t>Newell</a:t>
            </a:r>
            <a:r>
              <a:rPr lang="ru-RU" sz="1200" dirty="0" smtClean="0">
                <a:latin typeface="Calibri" pitchFamily="34" charset="0"/>
              </a:rPr>
              <a:t>, A., &amp; P.S. </a:t>
            </a:r>
            <a:r>
              <a:rPr lang="ru-RU" sz="1200" dirty="0" err="1" smtClean="0">
                <a:latin typeface="Calibri" pitchFamily="34" charset="0"/>
              </a:rPr>
              <a:t>Rosenbloom</a:t>
            </a:r>
            <a:r>
              <a:rPr lang="ru-RU" sz="1200" dirty="0" smtClean="0">
                <a:latin typeface="Calibri" pitchFamily="34" charset="0"/>
              </a:rPr>
              <a:t>. (1987). </a:t>
            </a:r>
            <a:r>
              <a:rPr lang="ru-RU" sz="1200" dirty="0" err="1" smtClean="0">
                <a:latin typeface="Calibri" pitchFamily="34" charset="0"/>
              </a:rPr>
              <a:t>Soar</a:t>
            </a:r>
            <a:r>
              <a:rPr lang="ru-RU" sz="1200" dirty="0" smtClean="0">
                <a:latin typeface="Calibri" pitchFamily="34" charset="0"/>
              </a:rPr>
              <a:t>: </a:t>
            </a:r>
            <a:r>
              <a:rPr lang="ru-RU" sz="1200" dirty="0" err="1" smtClean="0">
                <a:latin typeface="Calibri" pitchFamily="34" charset="0"/>
              </a:rPr>
              <a:t>An</a:t>
            </a:r>
            <a:r>
              <a:rPr lang="ru-RU" sz="1200" dirty="0" smtClean="0">
                <a:latin typeface="Calibri" pitchFamily="34" charset="0"/>
              </a:rPr>
              <a:t> </a:t>
            </a:r>
            <a:r>
              <a:rPr lang="ru-RU" sz="1200" dirty="0" err="1" smtClean="0">
                <a:latin typeface="Calibri" pitchFamily="34" charset="0"/>
              </a:rPr>
              <a:t>architecture</a:t>
            </a:r>
            <a:r>
              <a:rPr lang="ru-RU" sz="1200" dirty="0" smtClean="0">
                <a:latin typeface="Calibri" pitchFamily="34" charset="0"/>
              </a:rPr>
              <a:t> </a:t>
            </a:r>
            <a:r>
              <a:rPr lang="ru-RU" sz="1200" dirty="0" err="1" smtClean="0">
                <a:latin typeface="Calibri" pitchFamily="34" charset="0"/>
              </a:rPr>
              <a:t>for</a:t>
            </a:r>
            <a:r>
              <a:rPr lang="ru-RU" sz="1200" dirty="0" smtClean="0">
                <a:latin typeface="Calibri" pitchFamily="34" charset="0"/>
              </a:rPr>
              <a:t> </a:t>
            </a:r>
            <a:r>
              <a:rPr lang="ru-RU" sz="1200" dirty="0" err="1" smtClean="0">
                <a:latin typeface="Calibri" pitchFamily="34" charset="0"/>
              </a:rPr>
              <a:t>general</a:t>
            </a:r>
            <a:r>
              <a:rPr lang="ru-RU" sz="1200" dirty="0" smtClean="0">
                <a:latin typeface="Calibri" pitchFamily="34" charset="0"/>
              </a:rPr>
              <a:t> </a:t>
            </a:r>
            <a:r>
              <a:rPr lang="ru-RU" sz="1200" dirty="0" err="1" smtClean="0">
                <a:latin typeface="Calibri" pitchFamily="34" charset="0"/>
              </a:rPr>
              <a:t>intelligence</a:t>
            </a:r>
            <a:r>
              <a:rPr lang="ru-RU" sz="1200" dirty="0" smtClean="0">
                <a:latin typeface="Calibri" pitchFamily="34" charset="0"/>
              </a:rPr>
              <a:t>. </a:t>
            </a:r>
            <a:r>
              <a:rPr lang="ru-RU" sz="1200" dirty="0" err="1" smtClean="0">
                <a:latin typeface="Calibri" pitchFamily="34" charset="0"/>
              </a:rPr>
              <a:t>Artificial</a:t>
            </a:r>
            <a:r>
              <a:rPr lang="ru-RU" sz="1200" dirty="0" smtClean="0">
                <a:latin typeface="Calibri" pitchFamily="34" charset="0"/>
              </a:rPr>
              <a:t> </a:t>
            </a:r>
            <a:r>
              <a:rPr lang="ru-RU" sz="1200" dirty="0" err="1" smtClean="0">
                <a:latin typeface="Calibri" pitchFamily="34" charset="0"/>
              </a:rPr>
              <a:t>Intelligence</a:t>
            </a:r>
            <a:r>
              <a:rPr lang="ru-RU" sz="1200" dirty="0" smtClean="0">
                <a:latin typeface="Calibri" pitchFamily="34" charset="0"/>
              </a:rPr>
              <a:t>, 33, 1-64.</a:t>
            </a:r>
            <a:br>
              <a:rPr lang="ru-RU" sz="1200" dirty="0" smtClean="0">
                <a:latin typeface="Calibri" pitchFamily="34" charset="0"/>
              </a:rPr>
            </a:br>
            <a:r>
              <a:rPr lang="ru-RU" sz="1200" dirty="0" smtClean="0">
                <a:latin typeface="Calibri" pitchFamily="34" charset="0"/>
              </a:rPr>
              <a:t>    </a:t>
            </a:r>
            <a:r>
              <a:rPr lang="ru-RU" sz="1200" dirty="0" err="1" smtClean="0">
                <a:latin typeface="Calibri" pitchFamily="34" charset="0"/>
              </a:rPr>
              <a:t>Newell</a:t>
            </a:r>
            <a:r>
              <a:rPr lang="ru-RU" sz="1200" dirty="0" smtClean="0">
                <a:latin typeface="Calibri" pitchFamily="34" charset="0"/>
              </a:rPr>
              <a:t>, A. (1990). </a:t>
            </a:r>
            <a:r>
              <a:rPr lang="ru-RU" sz="1200" dirty="0" err="1" smtClean="0">
                <a:latin typeface="Calibri" pitchFamily="34" charset="0"/>
              </a:rPr>
              <a:t>Unified</a:t>
            </a:r>
            <a:r>
              <a:rPr lang="ru-RU" sz="1200" dirty="0" smtClean="0">
                <a:latin typeface="Calibri" pitchFamily="34" charset="0"/>
              </a:rPr>
              <a:t> </a:t>
            </a:r>
            <a:r>
              <a:rPr lang="ru-RU" sz="1200" dirty="0" err="1" smtClean="0">
                <a:latin typeface="Calibri" pitchFamily="34" charset="0"/>
              </a:rPr>
              <a:t>Theories</a:t>
            </a:r>
            <a:r>
              <a:rPr lang="ru-RU" sz="1200" dirty="0" smtClean="0">
                <a:latin typeface="Calibri" pitchFamily="34" charset="0"/>
              </a:rPr>
              <a:t> </a:t>
            </a:r>
            <a:r>
              <a:rPr lang="ru-RU" sz="1200" dirty="0" err="1" smtClean="0">
                <a:latin typeface="Calibri" pitchFamily="34" charset="0"/>
              </a:rPr>
              <a:t>of</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a:t>
            </a:r>
            <a:r>
              <a:rPr lang="ru-RU" sz="1200" dirty="0" err="1" smtClean="0">
                <a:latin typeface="Calibri" pitchFamily="34" charset="0"/>
              </a:rPr>
              <a:t>Cambridge</a:t>
            </a:r>
            <a:r>
              <a:rPr lang="ru-RU" sz="1200" dirty="0" smtClean="0">
                <a:latin typeface="Calibri" pitchFamily="34" charset="0"/>
              </a:rPr>
              <a:t>, MA: </a:t>
            </a:r>
            <a:r>
              <a:rPr lang="ru-RU" sz="1200" dirty="0" err="1" smtClean="0">
                <a:latin typeface="Calibri" pitchFamily="34" charset="0"/>
              </a:rPr>
              <a:t>Harvard</a:t>
            </a:r>
            <a:r>
              <a:rPr lang="ru-RU" sz="1200" dirty="0" smtClean="0">
                <a:latin typeface="Calibri" pitchFamily="34" charset="0"/>
              </a:rPr>
              <a:t> </a:t>
            </a:r>
            <a:r>
              <a:rPr lang="ru-RU" sz="1200" dirty="0" err="1" smtClean="0">
                <a:latin typeface="Calibri" pitchFamily="34" charset="0"/>
              </a:rPr>
              <a:t>University</a:t>
            </a:r>
            <a:r>
              <a:rPr lang="ru-RU" sz="1200" dirty="0" smtClean="0">
                <a:latin typeface="Calibri" pitchFamily="34" charset="0"/>
              </a:rPr>
              <a:t> </a:t>
            </a:r>
            <a:r>
              <a:rPr lang="ru-RU" sz="1200" dirty="0" err="1" smtClean="0">
                <a:latin typeface="Calibri" pitchFamily="34" charset="0"/>
              </a:rPr>
              <a:t>Press</a:t>
            </a:r>
            <a:r>
              <a:rPr lang="ru-RU" sz="1200" dirty="0" smtClean="0">
                <a:latin typeface="Calibri" pitchFamily="34" charset="0"/>
              </a:rPr>
              <a:t>.</a:t>
            </a:r>
          </a:p>
          <a:p>
            <a:endParaRPr lang="ru-RU" dirty="0"/>
          </a:p>
        </p:txBody>
      </p:sp>
      <p:sp>
        <p:nvSpPr>
          <p:cNvPr id="5" name="TextBox 4"/>
          <p:cNvSpPr txBox="1"/>
          <p:nvPr/>
        </p:nvSpPr>
        <p:spPr>
          <a:xfrm>
            <a:off x="575816" y="6660157"/>
            <a:ext cx="6696744" cy="264047"/>
          </a:xfrm>
          <a:prstGeom prst="rect">
            <a:avLst/>
          </a:prstGeom>
          <a:noFill/>
        </p:spPr>
        <p:txBody>
          <a:bodyPr wrap="square" rtlCol="0">
            <a:spAutoFit/>
          </a:bodyPr>
          <a:lstStyle/>
          <a:p>
            <a:r>
              <a:rPr lang="en-US" sz="1200" dirty="0" smtClean="0"/>
              <a:t>http://www.instructionaldesign.org/theories/soar.html</a:t>
            </a:r>
            <a:endParaRPr lang="ru-RU" sz="12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58" name="Picture 2" descr="http://ecx.images-amazon.com/images/I/41n7YI9cj2L._SX352_BO1,204,203,200_.jpg"/>
          <p:cNvPicPr>
            <a:picLocks noChangeAspect="1" noChangeArrowheads="1"/>
          </p:cNvPicPr>
          <p:nvPr/>
        </p:nvPicPr>
        <p:blipFill>
          <a:blip r:embed="rId3" cstate="print"/>
          <a:srcRect/>
          <a:stretch>
            <a:fillRect/>
          </a:stretch>
        </p:blipFill>
        <p:spPr bwMode="auto">
          <a:xfrm>
            <a:off x="8280672" y="683493"/>
            <a:ext cx="1430925" cy="2017038"/>
          </a:xfrm>
          <a:prstGeom prst="rect">
            <a:avLst/>
          </a:prstGeom>
          <a:noFill/>
        </p:spPr>
      </p:pic>
      <p:sp>
        <p:nvSpPr>
          <p:cNvPr id="3" name="Прямоугольник 2"/>
          <p:cNvSpPr/>
          <p:nvPr/>
        </p:nvSpPr>
        <p:spPr>
          <a:xfrm>
            <a:off x="287784" y="755501"/>
            <a:ext cx="2513637" cy="378565"/>
          </a:xfrm>
          <a:prstGeom prst="rect">
            <a:avLst/>
          </a:prstGeom>
        </p:spPr>
        <p:txBody>
          <a:bodyPr wrap="none">
            <a:spAutoFit/>
          </a:bodyPr>
          <a:lstStyle/>
          <a:p>
            <a:r>
              <a:rPr lang="en-US" sz="2000" b="1" dirty="0" smtClean="0">
                <a:solidFill>
                  <a:srgbClr val="00B050"/>
                </a:solidFill>
                <a:latin typeface="Calibri" pitchFamily="34" charset="0"/>
              </a:rPr>
              <a:t>T</a:t>
            </a:r>
            <a:r>
              <a:rPr lang="ru-RU" sz="2000" b="1" dirty="0" err="1" smtClean="0">
                <a:solidFill>
                  <a:srgbClr val="00B050"/>
                </a:solidFill>
                <a:latin typeface="Calibri" pitchFamily="34" charset="0"/>
              </a:rPr>
              <a:t>heory</a:t>
            </a:r>
            <a:r>
              <a:rPr lang="ru-RU" sz="2000" b="1" dirty="0" smtClean="0">
                <a:solidFill>
                  <a:srgbClr val="00B050"/>
                </a:solidFill>
                <a:latin typeface="Calibri" pitchFamily="34" charset="0"/>
              </a:rPr>
              <a:t> </a:t>
            </a:r>
            <a:r>
              <a:rPr lang="ru-RU" sz="2000" b="1" dirty="0" err="1" smtClean="0">
                <a:solidFill>
                  <a:srgbClr val="00B050"/>
                </a:solidFill>
                <a:latin typeface="Calibri" pitchFamily="34" charset="0"/>
              </a:rPr>
              <a:t>of</a:t>
            </a:r>
            <a:r>
              <a:rPr lang="ru-RU" sz="2000" b="1" dirty="0" smtClean="0">
                <a:solidFill>
                  <a:srgbClr val="00B050"/>
                </a:solidFill>
                <a:latin typeface="Calibri" pitchFamily="34" charset="0"/>
              </a:rPr>
              <a:t> </a:t>
            </a:r>
            <a:r>
              <a:rPr lang="en-US" sz="2000" b="1" dirty="0" smtClean="0">
                <a:solidFill>
                  <a:srgbClr val="00B050"/>
                </a:solidFill>
                <a:latin typeface="Calibri" pitchFamily="34" charset="0"/>
              </a:rPr>
              <a:t>M</a:t>
            </a:r>
            <a:r>
              <a:rPr lang="ru-RU" sz="2000" b="1" dirty="0" err="1" smtClean="0">
                <a:solidFill>
                  <a:srgbClr val="00B050"/>
                </a:solidFill>
                <a:latin typeface="Calibri" pitchFamily="34" charset="0"/>
              </a:rPr>
              <a:t>ind</a:t>
            </a:r>
            <a:r>
              <a:rPr lang="ru-RU" sz="2000" b="1" dirty="0" smtClean="0">
                <a:solidFill>
                  <a:srgbClr val="00B050"/>
                </a:solidFill>
                <a:latin typeface="Calibri" pitchFamily="34" charset="0"/>
              </a:rPr>
              <a:t> (</a:t>
            </a:r>
            <a:r>
              <a:rPr lang="en-US" sz="2000" b="1" dirty="0" err="1" smtClean="0">
                <a:solidFill>
                  <a:srgbClr val="00B050"/>
                </a:solidFill>
                <a:latin typeface="Calibri" pitchFamily="34" charset="0"/>
              </a:rPr>
              <a:t>ToM</a:t>
            </a:r>
            <a:r>
              <a:rPr lang="en-US" sz="2000" b="1" dirty="0" smtClean="0">
                <a:solidFill>
                  <a:srgbClr val="00B050"/>
                </a:solidFill>
                <a:latin typeface="Calibri" pitchFamily="34" charset="0"/>
              </a:rPr>
              <a:t>)</a:t>
            </a:r>
            <a:endParaRPr lang="ru-RU" sz="2000" dirty="0">
              <a:solidFill>
                <a:srgbClr val="00B050"/>
              </a:solidFill>
              <a:latin typeface="Calibri" pitchFamily="34" charset="0"/>
            </a:endParaRPr>
          </a:p>
        </p:txBody>
      </p:sp>
      <p:sp>
        <p:nvSpPr>
          <p:cNvPr id="4" name="Заголовок 1"/>
          <p:cNvSpPr txBox="1">
            <a:spLocks/>
          </p:cNvSpPr>
          <p:nvPr/>
        </p:nvSpPr>
        <p:spPr>
          <a:xfrm>
            <a:off x="287784" y="323453"/>
            <a:ext cx="7776864" cy="562074"/>
          </a:xfrm>
          <a:prstGeom prst="rect">
            <a:avLst/>
          </a:prstGeom>
        </p:spPr>
        <p:txBody>
          <a:bodyPr vert="horz" lIns="91440" tIns="45720" rIns="91440" bIns="45720" rtlCol="0" anchor="ctr">
            <a:normAutofit/>
          </a:bodyPr>
          <a:lstStyle/>
          <a:p>
            <a:endParaRPr lang="ru-RU" sz="2400" dirty="0">
              <a:latin typeface="Calibri" pitchFamily="34" charset="0"/>
            </a:endParaRPr>
          </a:p>
        </p:txBody>
      </p:sp>
      <p:sp>
        <p:nvSpPr>
          <p:cNvPr id="5" name="Прямоугольник 4"/>
          <p:cNvSpPr/>
          <p:nvPr/>
        </p:nvSpPr>
        <p:spPr>
          <a:xfrm>
            <a:off x="359792" y="1043533"/>
            <a:ext cx="6264696" cy="407163"/>
          </a:xfrm>
          <a:prstGeom prst="rect">
            <a:avLst/>
          </a:prstGeom>
        </p:spPr>
        <p:txBody>
          <a:bodyPr wrap="square">
            <a:spAutoFit/>
          </a:bodyPr>
          <a:lstStyle/>
          <a:p>
            <a:r>
              <a:rPr lang="ru-RU" sz="1200" dirty="0" smtClean="0">
                <a:latin typeface="Calibri" pitchFamily="34" charset="0"/>
              </a:rPr>
              <a:t>Основоположники термина  - </a:t>
            </a:r>
            <a:r>
              <a:rPr lang="en-US" sz="1200" dirty="0" err="1" smtClean="0">
                <a:latin typeface="Calibri" pitchFamily="34" charset="0"/>
              </a:rPr>
              <a:t>Premack</a:t>
            </a:r>
            <a:r>
              <a:rPr lang="en-US" sz="1200" dirty="0" smtClean="0">
                <a:latin typeface="Calibri" pitchFamily="34" charset="0"/>
              </a:rPr>
              <a:t>, D. G. and Woodruff, G. (1978). </a:t>
            </a:r>
          </a:p>
          <a:p>
            <a:r>
              <a:rPr lang="en-US" sz="1000" dirty="0" smtClean="0">
                <a:latin typeface="Calibri" pitchFamily="34" charset="0"/>
              </a:rPr>
              <a:t>Does the chimpanzee have a theory of mind? </a:t>
            </a:r>
            <a:r>
              <a:rPr lang="en-US" sz="1000" i="1" dirty="0" smtClean="0">
                <a:latin typeface="Calibri" pitchFamily="34" charset="0"/>
              </a:rPr>
              <a:t>Behavioral and Brain Sciences, 1,</a:t>
            </a:r>
            <a:r>
              <a:rPr lang="en-US" sz="1000" dirty="0" smtClean="0">
                <a:latin typeface="Calibri" pitchFamily="34" charset="0"/>
              </a:rPr>
              <a:t> 515—526.</a:t>
            </a:r>
            <a:endParaRPr lang="ru-RU" sz="1000" dirty="0">
              <a:latin typeface="Calibri" pitchFamily="34" charset="0"/>
            </a:endParaRPr>
          </a:p>
        </p:txBody>
      </p:sp>
      <p:sp>
        <p:nvSpPr>
          <p:cNvPr id="6" name="TextBox 5"/>
          <p:cNvSpPr txBox="1"/>
          <p:nvPr/>
        </p:nvSpPr>
        <p:spPr>
          <a:xfrm>
            <a:off x="3456136" y="6694502"/>
            <a:ext cx="3096344" cy="865173"/>
          </a:xfrm>
          <a:prstGeom prst="rect">
            <a:avLst/>
          </a:prstGeom>
          <a:noFill/>
        </p:spPr>
        <p:txBody>
          <a:bodyPr wrap="square" rtlCol="0">
            <a:spAutoFit/>
          </a:bodyPr>
          <a:lstStyle/>
          <a:p>
            <a:pPr algn="ctr"/>
            <a:r>
              <a:rPr lang="ru-RU" sz="1400" b="1" dirty="0" smtClean="0">
                <a:solidFill>
                  <a:srgbClr val="3C5253"/>
                </a:solidFill>
                <a:latin typeface="Calibri" pitchFamily="34" charset="0"/>
              </a:rPr>
              <a:t>Хрестоматийный тест  </a:t>
            </a:r>
          </a:p>
          <a:p>
            <a:pPr algn="ctr"/>
            <a:r>
              <a:rPr lang="ru-RU" sz="1400" b="1" dirty="0" smtClean="0">
                <a:solidFill>
                  <a:srgbClr val="3C5253"/>
                </a:solidFill>
                <a:latin typeface="Calibri" pitchFamily="34" charset="0"/>
              </a:rPr>
              <a:t>«</a:t>
            </a:r>
            <a:r>
              <a:rPr lang="ru-RU" sz="1400" b="1" dirty="0">
                <a:solidFill>
                  <a:srgbClr val="3C5253"/>
                </a:solidFill>
                <a:latin typeface="Calibri" pitchFamily="34" charset="0"/>
              </a:rPr>
              <a:t>Казалось—оказалось» </a:t>
            </a:r>
            <a:endParaRPr lang="ru-RU" sz="1400" b="1" dirty="0" smtClean="0">
              <a:solidFill>
                <a:srgbClr val="3C5253"/>
              </a:solidFill>
              <a:latin typeface="Calibri" pitchFamily="34" charset="0"/>
            </a:endParaRPr>
          </a:p>
          <a:p>
            <a:pPr algn="ctr"/>
            <a:r>
              <a:rPr lang="ru-RU" sz="1400" b="1" dirty="0" smtClean="0">
                <a:solidFill>
                  <a:srgbClr val="3C5253"/>
                </a:solidFill>
                <a:latin typeface="Calibri" pitchFamily="34" charset="0"/>
              </a:rPr>
              <a:t>(</a:t>
            </a:r>
            <a:r>
              <a:rPr lang="ru-RU" sz="1400" b="1" dirty="0" err="1">
                <a:solidFill>
                  <a:srgbClr val="3C5253"/>
                </a:solidFill>
                <a:latin typeface="Calibri" pitchFamily="34" charset="0"/>
              </a:rPr>
              <a:t>appearance-reality</a:t>
            </a:r>
            <a:r>
              <a:rPr lang="ru-RU" sz="1400" b="1" dirty="0">
                <a:solidFill>
                  <a:srgbClr val="3C5253"/>
                </a:solidFill>
                <a:latin typeface="Calibri" pitchFamily="34" charset="0"/>
              </a:rPr>
              <a:t> </a:t>
            </a:r>
            <a:r>
              <a:rPr lang="ru-RU" sz="1400" b="1" dirty="0" err="1" smtClean="0">
                <a:solidFill>
                  <a:srgbClr val="3C5253"/>
                </a:solidFill>
                <a:latin typeface="Calibri" pitchFamily="34" charset="0"/>
              </a:rPr>
              <a:t>task</a:t>
            </a:r>
            <a:r>
              <a:rPr lang="ru-RU" sz="1400" b="1" dirty="0" smtClean="0">
                <a:solidFill>
                  <a:srgbClr val="3C5253"/>
                </a:solidFill>
                <a:latin typeface="Calibri" pitchFamily="34" charset="0"/>
              </a:rPr>
              <a:t>)  </a:t>
            </a:r>
          </a:p>
          <a:p>
            <a:pPr algn="ctr"/>
            <a:r>
              <a:rPr lang="ru-RU" sz="1200" b="1" dirty="0" smtClean="0">
                <a:solidFill>
                  <a:srgbClr val="3C5253"/>
                </a:solidFill>
                <a:latin typeface="Calibri" pitchFamily="34" charset="0"/>
              </a:rPr>
              <a:t>(</a:t>
            </a:r>
            <a:r>
              <a:rPr lang="ru-RU" sz="1200" dirty="0" err="1" smtClean="0">
                <a:latin typeface="Calibri" pitchFamily="34" charset="0"/>
              </a:rPr>
              <a:t>Gopnik</a:t>
            </a:r>
            <a:r>
              <a:rPr lang="ru-RU" sz="1200" dirty="0" smtClean="0">
                <a:latin typeface="Calibri" pitchFamily="34" charset="0"/>
              </a:rPr>
              <a:t> </a:t>
            </a:r>
            <a:r>
              <a:rPr lang="ru-RU" sz="1200" dirty="0">
                <a:latin typeface="Calibri" pitchFamily="34" charset="0"/>
              </a:rPr>
              <a:t>и </a:t>
            </a:r>
            <a:r>
              <a:rPr lang="ru-RU" sz="1200" dirty="0" err="1" smtClean="0">
                <a:latin typeface="Calibri" pitchFamily="34" charset="0"/>
              </a:rPr>
              <a:t>W.Astington</a:t>
            </a:r>
            <a:r>
              <a:rPr lang="ru-RU" sz="1200" dirty="0" smtClean="0">
                <a:latin typeface="Calibri" pitchFamily="34" charset="0"/>
              </a:rPr>
              <a:t>, 1988)</a:t>
            </a:r>
            <a:endParaRPr lang="ru-RU" sz="1200" dirty="0">
              <a:latin typeface="Calibri" pitchFamily="34" charset="0"/>
            </a:endParaRPr>
          </a:p>
        </p:txBody>
      </p:sp>
      <p:sp>
        <p:nvSpPr>
          <p:cNvPr id="8" name="TextBox 7"/>
          <p:cNvSpPr txBox="1"/>
          <p:nvPr/>
        </p:nvSpPr>
        <p:spPr>
          <a:xfrm>
            <a:off x="3456136" y="4859957"/>
            <a:ext cx="3096344" cy="693460"/>
          </a:xfrm>
          <a:prstGeom prst="rect">
            <a:avLst/>
          </a:prstGeom>
          <a:noFill/>
        </p:spPr>
        <p:txBody>
          <a:bodyPr wrap="square" rtlCol="0">
            <a:spAutoFit/>
          </a:bodyPr>
          <a:lstStyle/>
          <a:p>
            <a:pPr algn="ctr"/>
            <a:r>
              <a:rPr lang="ru-RU" sz="1400" b="1" dirty="0" smtClean="0">
                <a:solidFill>
                  <a:srgbClr val="00B050"/>
                </a:solidFill>
                <a:latin typeface="Calibri" pitchFamily="34" charset="0"/>
              </a:rPr>
              <a:t>Понимание ложности                 собственных убеждений                                   </a:t>
            </a:r>
          </a:p>
          <a:p>
            <a:pPr algn="ctr"/>
            <a:r>
              <a:rPr lang="ru-RU" sz="1400" b="1" dirty="0" smtClean="0">
                <a:solidFill>
                  <a:srgbClr val="00B050"/>
                </a:solidFill>
                <a:latin typeface="Calibri" pitchFamily="34" charset="0"/>
              </a:rPr>
              <a:t>  (</a:t>
            </a:r>
            <a:r>
              <a:rPr lang="ru-RU" sz="1400" b="1" dirty="0" err="1" smtClean="0">
                <a:solidFill>
                  <a:srgbClr val="00B050"/>
                </a:solidFill>
                <a:latin typeface="Calibri" pitchFamily="34" charset="0"/>
              </a:rPr>
              <a:t>own</a:t>
            </a:r>
            <a:r>
              <a:rPr lang="ru-RU" sz="1400" b="1" dirty="0" smtClean="0">
                <a:solidFill>
                  <a:srgbClr val="00B050"/>
                </a:solidFill>
                <a:latin typeface="Calibri" pitchFamily="34" charset="0"/>
              </a:rPr>
              <a:t> </a:t>
            </a:r>
            <a:r>
              <a:rPr lang="ru-RU" sz="1400" b="1" dirty="0" err="1" smtClean="0">
                <a:solidFill>
                  <a:srgbClr val="00B050"/>
                </a:solidFill>
                <a:latin typeface="Calibri" pitchFamily="34" charset="0"/>
              </a:rPr>
              <a:t>false</a:t>
            </a:r>
            <a:r>
              <a:rPr lang="ru-RU" sz="1400" b="1" dirty="0" smtClean="0">
                <a:solidFill>
                  <a:srgbClr val="00B050"/>
                </a:solidFill>
                <a:latin typeface="Calibri" pitchFamily="34" charset="0"/>
              </a:rPr>
              <a:t> </a:t>
            </a:r>
            <a:r>
              <a:rPr lang="ru-RU" sz="1400" b="1" dirty="0" err="1" smtClean="0">
                <a:solidFill>
                  <a:srgbClr val="00B050"/>
                </a:solidFill>
                <a:latin typeface="Calibri" pitchFamily="34" charset="0"/>
              </a:rPr>
              <a:t>belief</a:t>
            </a:r>
            <a:r>
              <a:rPr lang="ru-RU" sz="1400" b="1" dirty="0" smtClean="0">
                <a:solidFill>
                  <a:srgbClr val="00B050"/>
                </a:solidFill>
                <a:latin typeface="Calibri" pitchFamily="34" charset="0"/>
              </a:rPr>
              <a:t> </a:t>
            </a:r>
            <a:r>
              <a:rPr lang="ru-RU" sz="1400" b="1" dirty="0" err="1" smtClean="0">
                <a:solidFill>
                  <a:srgbClr val="00B050"/>
                </a:solidFill>
                <a:latin typeface="Calibri" pitchFamily="34" charset="0"/>
              </a:rPr>
              <a:t>task</a:t>
            </a:r>
            <a:r>
              <a:rPr lang="ru-RU" sz="1400" b="1" dirty="0" smtClean="0">
                <a:solidFill>
                  <a:srgbClr val="00B050"/>
                </a:solidFill>
                <a:latin typeface="Calibri" pitchFamily="34" charset="0"/>
              </a:rPr>
              <a:t>)</a:t>
            </a:r>
            <a:endParaRPr lang="ru-RU" sz="1400" dirty="0">
              <a:solidFill>
                <a:srgbClr val="00B050"/>
              </a:solidFill>
              <a:latin typeface="Calibri" pitchFamily="34" charset="0"/>
            </a:endParaRPr>
          </a:p>
        </p:txBody>
      </p:sp>
      <p:pic>
        <p:nvPicPr>
          <p:cNvPr id="9" name="Picture 2" descr="http://www.delmar.edu/assets/0/131/133/a993bfbc-6ab1-4084-a759-c26643a087b5.jpg"/>
          <p:cNvPicPr>
            <a:picLocks noChangeAspect="1" noChangeArrowheads="1"/>
          </p:cNvPicPr>
          <p:nvPr/>
        </p:nvPicPr>
        <p:blipFill>
          <a:blip r:embed="rId4" cstate="print"/>
          <a:srcRect/>
          <a:stretch>
            <a:fillRect/>
          </a:stretch>
        </p:blipFill>
        <p:spPr bwMode="auto">
          <a:xfrm>
            <a:off x="3816176" y="5580037"/>
            <a:ext cx="2304256" cy="1102202"/>
          </a:xfrm>
          <a:prstGeom prst="rect">
            <a:avLst/>
          </a:prstGeom>
          <a:noFill/>
        </p:spPr>
      </p:pic>
      <p:pic>
        <p:nvPicPr>
          <p:cNvPr id="10" name="Picture 8" descr="http://www.psychologyinaction.org/wp-content/uploads/2015/01/sally-anne-false-belief-test.jpg"/>
          <p:cNvPicPr>
            <a:picLocks noChangeAspect="1" noChangeArrowheads="1"/>
          </p:cNvPicPr>
          <p:nvPr/>
        </p:nvPicPr>
        <p:blipFill>
          <a:blip r:embed="rId5" cstate="print"/>
          <a:srcRect/>
          <a:stretch>
            <a:fillRect/>
          </a:stretch>
        </p:blipFill>
        <p:spPr bwMode="auto">
          <a:xfrm>
            <a:off x="359792" y="2051645"/>
            <a:ext cx="3011364" cy="4680520"/>
          </a:xfrm>
          <a:prstGeom prst="rect">
            <a:avLst/>
          </a:prstGeom>
          <a:noFill/>
        </p:spPr>
      </p:pic>
      <p:sp>
        <p:nvSpPr>
          <p:cNvPr id="11" name="Прямоугольник 10"/>
          <p:cNvSpPr/>
          <p:nvPr/>
        </p:nvSpPr>
        <p:spPr>
          <a:xfrm>
            <a:off x="359792" y="6660157"/>
            <a:ext cx="3024336" cy="693460"/>
          </a:xfrm>
          <a:prstGeom prst="rect">
            <a:avLst/>
          </a:prstGeom>
        </p:spPr>
        <p:txBody>
          <a:bodyPr wrap="square">
            <a:spAutoFit/>
          </a:bodyPr>
          <a:lstStyle/>
          <a:p>
            <a:pPr algn="ctr"/>
            <a:r>
              <a:rPr lang="ru-RU" sz="1400" b="1" dirty="0" smtClean="0">
                <a:solidFill>
                  <a:srgbClr val="3C5253"/>
                </a:solidFill>
                <a:latin typeface="Calibri" pitchFamily="34" charset="0"/>
              </a:rPr>
              <a:t>Хрестоматийный тест «</a:t>
            </a:r>
            <a:r>
              <a:rPr lang="ru-RU" sz="1400" b="1" dirty="0" err="1" smtClean="0">
                <a:solidFill>
                  <a:srgbClr val="3C5253"/>
                </a:solidFill>
                <a:latin typeface="Calibri" pitchFamily="34" charset="0"/>
              </a:rPr>
              <a:t>Салли</a:t>
            </a:r>
            <a:r>
              <a:rPr lang="ru-RU" sz="1400" b="1" dirty="0" smtClean="0">
                <a:solidFill>
                  <a:srgbClr val="3C5253"/>
                </a:solidFill>
                <a:latin typeface="Calibri" pitchFamily="34" charset="0"/>
              </a:rPr>
              <a:t> и Энн» </a:t>
            </a:r>
          </a:p>
          <a:p>
            <a:pPr algn="ctr"/>
            <a:r>
              <a:rPr lang="ru-RU" sz="1400" b="1" dirty="0" smtClean="0">
                <a:solidFill>
                  <a:srgbClr val="3C5253"/>
                </a:solidFill>
                <a:latin typeface="Calibri" pitchFamily="34" charset="0"/>
              </a:rPr>
              <a:t>(</a:t>
            </a:r>
            <a:r>
              <a:rPr lang="en-US" sz="1400" b="1" dirty="0" smtClean="0">
                <a:solidFill>
                  <a:srgbClr val="3C5253"/>
                </a:solidFill>
                <a:latin typeface="Calibri" pitchFamily="34" charset="0"/>
              </a:rPr>
              <a:t>“</a:t>
            </a:r>
            <a:r>
              <a:rPr lang="ru-RU" sz="1400" b="1" dirty="0" err="1" smtClean="0">
                <a:solidFill>
                  <a:srgbClr val="3C5253"/>
                </a:solidFill>
                <a:latin typeface="Calibri" pitchFamily="34" charset="0"/>
              </a:rPr>
              <a:t>Sally</a:t>
            </a:r>
            <a:r>
              <a:rPr lang="ru-RU" sz="1400" b="1" dirty="0" smtClean="0">
                <a:solidFill>
                  <a:srgbClr val="3C5253"/>
                </a:solidFill>
                <a:latin typeface="Calibri" pitchFamily="34" charset="0"/>
              </a:rPr>
              <a:t> </a:t>
            </a:r>
            <a:r>
              <a:rPr lang="ru-RU" sz="1400" b="1" dirty="0" err="1" smtClean="0">
                <a:solidFill>
                  <a:srgbClr val="3C5253"/>
                </a:solidFill>
                <a:latin typeface="Calibri" pitchFamily="34" charset="0"/>
              </a:rPr>
              <a:t>and</a:t>
            </a:r>
            <a:r>
              <a:rPr lang="ru-RU" sz="1400" b="1" dirty="0" smtClean="0">
                <a:solidFill>
                  <a:srgbClr val="3C5253"/>
                </a:solidFill>
                <a:latin typeface="Calibri" pitchFamily="34" charset="0"/>
              </a:rPr>
              <a:t> </a:t>
            </a:r>
            <a:r>
              <a:rPr lang="ru-RU" sz="1400" b="1" dirty="0" err="1" smtClean="0">
                <a:solidFill>
                  <a:srgbClr val="3C5253"/>
                </a:solidFill>
                <a:latin typeface="Calibri" pitchFamily="34" charset="0"/>
              </a:rPr>
              <a:t>Anne</a:t>
            </a:r>
            <a:r>
              <a:rPr lang="ru-RU" sz="1400" b="1" dirty="0" smtClean="0">
                <a:solidFill>
                  <a:srgbClr val="3C5253"/>
                </a:solidFill>
                <a:latin typeface="Calibri" pitchFamily="34" charset="0"/>
              </a:rPr>
              <a:t> </a:t>
            </a:r>
            <a:r>
              <a:rPr lang="ru-RU" sz="1400" b="1" dirty="0" err="1" smtClean="0">
                <a:solidFill>
                  <a:srgbClr val="3C5253"/>
                </a:solidFill>
                <a:latin typeface="Calibri" pitchFamily="34" charset="0"/>
              </a:rPr>
              <a:t>test</a:t>
            </a:r>
            <a:r>
              <a:rPr lang="en-US" sz="1400" b="1" dirty="0" smtClean="0">
                <a:solidFill>
                  <a:srgbClr val="3C5253"/>
                </a:solidFill>
                <a:latin typeface="Calibri" pitchFamily="34" charset="0"/>
              </a:rPr>
              <a:t>”)</a:t>
            </a:r>
            <a:endParaRPr lang="ru-RU" sz="1400" b="1" dirty="0" smtClean="0">
              <a:solidFill>
                <a:srgbClr val="3C5253"/>
              </a:solidFill>
              <a:latin typeface="Calibri" pitchFamily="34" charset="0"/>
            </a:endParaRPr>
          </a:p>
          <a:p>
            <a:pPr algn="ctr"/>
            <a:r>
              <a:rPr lang="en-US" sz="1400" b="1" dirty="0" smtClean="0">
                <a:solidFill>
                  <a:srgbClr val="3C5253"/>
                </a:solidFill>
                <a:latin typeface="Calibri" pitchFamily="34" charset="0"/>
              </a:rPr>
              <a:t>(</a:t>
            </a:r>
            <a:r>
              <a:rPr lang="ru-RU" sz="1000" b="1" dirty="0" err="1" smtClean="0">
                <a:solidFill>
                  <a:srgbClr val="3C5253"/>
                </a:solidFill>
                <a:latin typeface="Calibri" pitchFamily="34" charset="0"/>
              </a:rPr>
              <a:t>Wimmer</a:t>
            </a:r>
            <a:r>
              <a:rPr lang="ru-RU" sz="1000" b="1" dirty="0" smtClean="0">
                <a:solidFill>
                  <a:srgbClr val="3C5253"/>
                </a:solidFill>
                <a:latin typeface="Calibri" pitchFamily="34" charset="0"/>
              </a:rPr>
              <a:t> и </a:t>
            </a:r>
            <a:r>
              <a:rPr lang="ru-RU" sz="1000" b="1" dirty="0" err="1" smtClean="0">
                <a:solidFill>
                  <a:srgbClr val="3C5253"/>
                </a:solidFill>
                <a:latin typeface="Calibri" pitchFamily="34" charset="0"/>
              </a:rPr>
              <a:t>Perner</a:t>
            </a:r>
            <a:r>
              <a:rPr lang="ru-RU" sz="1000" b="1" dirty="0" smtClean="0">
                <a:solidFill>
                  <a:srgbClr val="3C5253"/>
                </a:solidFill>
                <a:latin typeface="Calibri" pitchFamily="34" charset="0"/>
              </a:rPr>
              <a:t> в 1983, </a:t>
            </a:r>
            <a:r>
              <a:rPr lang="ru-RU" sz="1000" b="1" dirty="0" err="1" smtClean="0">
                <a:solidFill>
                  <a:srgbClr val="3C5253"/>
                </a:solidFill>
                <a:latin typeface="Calibri" pitchFamily="34" charset="0"/>
              </a:rPr>
              <a:t>Baron-Cohen</a:t>
            </a:r>
            <a:r>
              <a:rPr lang="ru-RU" sz="1000" b="1" dirty="0" smtClean="0">
                <a:solidFill>
                  <a:srgbClr val="3C5253"/>
                </a:solidFill>
                <a:latin typeface="Calibri" pitchFamily="34" charset="0"/>
              </a:rPr>
              <a:t>, 1985)</a:t>
            </a:r>
          </a:p>
        </p:txBody>
      </p:sp>
      <p:sp>
        <p:nvSpPr>
          <p:cNvPr id="12" name="TextBox 11"/>
          <p:cNvSpPr txBox="1"/>
          <p:nvPr/>
        </p:nvSpPr>
        <p:spPr>
          <a:xfrm>
            <a:off x="359792" y="1547589"/>
            <a:ext cx="3024336" cy="493084"/>
          </a:xfrm>
          <a:prstGeom prst="rect">
            <a:avLst/>
          </a:prstGeom>
          <a:noFill/>
        </p:spPr>
        <p:txBody>
          <a:bodyPr wrap="square" rtlCol="0">
            <a:spAutoFit/>
          </a:bodyPr>
          <a:lstStyle/>
          <a:p>
            <a:r>
              <a:rPr lang="ru-RU" sz="1400" b="1" dirty="0" smtClean="0">
                <a:solidFill>
                  <a:srgbClr val="00B050"/>
                </a:solidFill>
                <a:latin typeface="Calibri" pitchFamily="34" charset="0"/>
              </a:rPr>
              <a:t>Понимание ложных убеждений </a:t>
            </a:r>
          </a:p>
          <a:p>
            <a:pPr algn="ctr"/>
            <a:r>
              <a:rPr lang="ru-RU" sz="1400" b="1" dirty="0" smtClean="0">
                <a:solidFill>
                  <a:srgbClr val="00B050"/>
                </a:solidFill>
                <a:latin typeface="Calibri" pitchFamily="34" charset="0"/>
              </a:rPr>
              <a:t>(</a:t>
            </a:r>
            <a:r>
              <a:rPr lang="ru-RU" sz="1400" b="1" dirty="0" err="1" smtClean="0">
                <a:solidFill>
                  <a:srgbClr val="00B050"/>
                </a:solidFill>
                <a:latin typeface="Calibri" pitchFamily="34" charset="0"/>
              </a:rPr>
              <a:t>false</a:t>
            </a:r>
            <a:r>
              <a:rPr lang="ru-RU" sz="1400" b="1" dirty="0" smtClean="0">
                <a:solidFill>
                  <a:srgbClr val="00B050"/>
                </a:solidFill>
                <a:latin typeface="Calibri" pitchFamily="34" charset="0"/>
              </a:rPr>
              <a:t> </a:t>
            </a:r>
            <a:r>
              <a:rPr lang="ru-RU" sz="1400" b="1" dirty="0" err="1" smtClean="0">
                <a:solidFill>
                  <a:srgbClr val="00B050"/>
                </a:solidFill>
                <a:latin typeface="Calibri" pitchFamily="34" charset="0"/>
              </a:rPr>
              <a:t>belief</a:t>
            </a:r>
            <a:r>
              <a:rPr lang="ru-RU" sz="1400" b="1" dirty="0" smtClean="0">
                <a:solidFill>
                  <a:srgbClr val="00B050"/>
                </a:solidFill>
                <a:latin typeface="Calibri" pitchFamily="34" charset="0"/>
              </a:rPr>
              <a:t> </a:t>
            </a:r>
            <a:r>
              <a:rPr lang="ru-RU" sz="1400" b="1" dirty="0" err="1" smtClean="0">
                <a:solidFill>
                  <a:srgbClr val="00B050"/>
                </a:solidFill>
                <a:latin typeface="Calibri" pitchFamily="34" charset="0"/>
              </a:rPr>
              <a:t>task</a:t>
            </a:r>
            <a:r>
              <a:rPr lang="ru-RU" sz="1400" b="1" dirty="0" smtClean="0">
                <a:solidFill>
                  <a:srgbClr val="00B050"/>
                </a:solidFill>
                <a:latin typeface="Calibri" pitchFamily="34" charset="0"/>
              </a:rPr>
              <a:t>)</a:t>
            </a:r>
          </a:p>
        </p:txBody>
      </p:sp>
      <p:pic>
        <p:nvPicPr>
          <p:cNvPr id="173060" name="Picture 4" descr="Teaching Theory of Mind: A Curriculum for Children with High Functioning Autism, Asperger's Syndrome, and Related Social Challenges"/>
          <p:cNvPicPr>
            <a:picLocks noChangeAspect="1" noChangeArrowheads="1"/>
          </p:cNvPicPr>
          <p:nvPr/>
        </p:nvPicPr>
        <p:blipFill>
          <a:blip r:embed="rId6" cstate="print"/>
          <a:srcRect/>
          <a:stretch>
            <a:fillRect/>
          </a:stretch>
        </p:blipFill>
        <p:spPr bwMode="auto">
          <a:xfrm>
            <a:off x="6912520" y="899517"/>
            <a:ext cx="1467748" cy="1893869"/>
          </a:xfrm>
          <a:prstGeom prst="rect">
            <a:avLst/>
          </a:prstGeom>
          <a:noFill/>
        </p:spPr>
      </p:pic>
      <p:sp>
        <p:nvSpPr>
          <p:cNvPr id="18" name="TextBox 17"/>
          <p:cNvSpPr txBox="1"/>
          <p:nvPr/>
        </p:nvSpPr>
        <p:spPr>
          <a:xfrm>
            <a:off x="3528144" y="1403573"/>
            <a:ext cx="3240360" cy="1294585"/>
          </a:xfrm>
          <a:prstGeom prst="rect">
            <a:avLst/>
          </a:prstGeom>
          <a:solidFill>
            <a:srgbClr val="C0E399"/>
          </a:solidFill>
        </p:spPr>
        <p:txBody>
          <a:bodyPr wrap="square" rtlCol="0">
            <a:spAutoFit/>
          </a:bodyPr>
          <a:lstStyle/>
          <a:p>
            <a:r>
              <a:rPr lang="ru-RU" sz="1400" b="1" dirty="0" smtClean="0">
                <a:latin typeface="Calibri" pitchFamily="34" charset="0"/>
              </a:rPr>
              <a:t>Теория разума </a:t>
            </a:r>
            <a:r>
              <a:rPr lang="ru-RU" sz="1400" dirty="0" smtClean="0">
                <a:latin typeface="Calibri" pitchFamily="34" charset="0"/>
              </a:rPr>
              <a:t>- способности людей или животных (напр., человекообразных обезьян) представлять, понимать и учитывать в своем поведении «психологию» других существ. </a:t>
            </a:r>
            <a:endParaRPr lang="ru-RU" sz="1200" dirty="0">
              <a:latin typeface="Calibri" pitchFamily="34" charset="0"/>
            </a:endParaRPr>
          </a:p>
        </p:txBody>
      </p:sp>
      <p:sp>
        <p:nvSpPr>
          <p:cNvPr id="19" name="TextBox 18"/>
          <p:cNvSpPr txBox="1"/>
          <p:nvPr/>
        </p:nvSpPr>
        <p:spPr>
          <a:xfrm>
            <a:off x="6624488" y="2843733"/>
            <a:ext cx="3168352" cy="1695336"/>
          </a:xfrm>
          <a:prstGeom prst="rect">
            <a:avLst/>
          </a:prstGeom>
          <a:noFill/>
        </p:spPr>
        <p:txBody>
          <a:bodyPr wrap="square" rtlCol="0">
            <a:spAutoFit/>
          </a:bodyPr>
          <a:lstStyle/>
          <a:p>
            <a:r>
              <a:rPr lang="ru-RU" sz="1400" dirty="0" smtClean="0">
                <a:latin typeface="Calibri" pitchFamily="34" charset="0"/>
              </a:rPr>
              <a:t>В  детской психологии в рамках Теории разума изучаются постепенно усложняющиеся представления детей о том, что и другим людям присущи ощущения, память, эмоции, намерения и т.п.; т. е. дети практически и теоретически создают собственную миниатюрную Т. р. </a:t>
            </a:r>
            <a:endParaRPr lang="ru-RU" sz="1400" dirty="0">
              <a:latin typeface="Calibri" pitchFamily="34" charset="0"/>
            </a:endParaRPr>
          </a:p>
        </p:txBody>
      </p:sp>
      <p:pic>
        <p:nvPicPr>
          <p:cNvPr id="20" name="Picture 2" descr="http://image.slidesharecdn.com/theoryofmindautoguardado-150318124359-conversion-gate01/95/theory-of-mind-4-638.jpg?cb=1426682836"/>
          <p:cNvPicPr>
            <a:picLocks noChangeAspect="1" noChangeArrowheads="1"/>
          </p:cNvPicPr>
          <p:nvPr/>
        </p:nvPicPr>
        <p:blipFill>
          <a:blip r:embed="rId7" cstate="print"/>
          <a:srcRect/>
          <a:stretch>
            <a:fillRect/>
          </a:stretch>
        </p:blipFill>
        <p:spPr bwMode="auto">
          <a:xfrm>
            <a:off x="6552480" y="4643933"/>
            <a:ext cx="3384075" cy="2540708"/>
          </a:xfrm>
          <a:prstGeom prst="rect">
            <a:avLst/>
          </a:prstGeom>
          <a:noFill/>
        </p:spPr>
      </p:pic>
      <p:pic>
        <p:nvPicPr>
          <p:cNvPr id="22" name="Picture 12" descr="http://www.speak2spirit.com/Theory-Of-Mind.png"/>
          <p:cNvPicPr>
            <a:picLocks noChangeAspect="1" noChangeArrowheads="1"/>
          </p:cNvPicPr>
          <p:nvPr/>
        </p:nvPicPr>
        <p:blipFill>
          <a:blip r:embed="rId8" cstate="print"/>
          <a:srcRect/>
          <a:stretch>
            <a:fillRect/>
          </a:stretch>
        </p:blipFill>
        <p:spPr bwMode="auto">
          <a:xfrm>
            <a:off x="4104208" y="2483693"/>
            <a:ext cx="2285053" cy="2448272"/>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3808" y="251445"/>
            <a:ext cx="8928992" cy="7619265"/>
          </a:xfrm>
          <a:prstGeom prst="rect">
            <a:avLst/>
          </a:prstGeom>
          <a:noFill/>
        </p:spPr>
        <p:txBody>
          <a:bodyPr wrap="square" rtlCol="0">
            <a:spAutoFit/>
          </a:bodyPr>
          <a:lstStyle/>
          <a:p>
            <a:endParaRPr lang="ru-RU" sz="1200" b="1" dirty="0" smtClean="0">
              <a:latin typeface="Calibri" pitchFamily="34" charset="0"/>
            </a:endParaRPr>
          </a:p>
          <a:p>
            <a:r>
              <a:rPr lang="ru-RU" sz="1400" b="1" dirty="0" smtClean="0">
                <a:latin typeface="Calibri" pitchFamily="34" charset="0"/>
              </a:rPr>
              <a:t>СОСТАВЛЯЮЩИЕ КОГНИТИВИСТИКИ</a:t>
            </a:r>
            <a:r>
              <a:rPr lang="en-US" sz="1400" b="1" dirty="0" smtClean="0">
                <a:latin typeface="Calibri" pitchFamily="34" charset="0"/>
              </a:rPr>
              <a:t> </a:t>
            </a:r>
            <a:r>
              <a:rPr lang="ru-RU" sz="1400" b="1" dirty="0" smtClean="0">
                <a:latin typeface="Calibri" pitchFamily="34" charset="0"/>
              </a:rPr>
              <a:t>(1</a:t>
            </a:r>
            <a:r>
              <a:rPr lang="en-US" sz="1400" b="1" dirty="0" smtClean="0">
                <a:latin typeface="Calibri" pitchFamily="34" charset="0"/>
              </a:rPr>
              <a:t>/3)</a:t>
            </a:r>
            <a:endParaRPr lang="ru-RU" sz="1400" b="1" dirty="0" smtClean="0">
              <a:latin typeface="Calibri" pitchFamily="34" charset="0"/>
            </a:endParaRPr>
          </a:p>
          <a:p>
            <a:endParaRPr lang="ru-RU" sz="1400" b="1" dirty="0" smtClean="0">
              <a:latin typeface="Calibri" pitchFamily="34" charset="0"/>
            </a:endParaRPr>
          </a:p>
          <a:p>
            <a:r>
              <a:rPr lang="ru-RU" sz="1200" dirty="0" smtClean="0">
                <a:latin typeface="Calibri" pitchFamily="34" charset="0"/>
              </a:rPr>
              <a:t>Датой рождения когнитивной психологии считается  </a:t>
            </a:r>
            <a:r>
              <a:rPr lang="ru-RU" sz="1200" b="1" dirty="0" smtClean="0">
                <a:latin typeface="Calibri" pitchFamily="34" charset="0"/>
              </a:rPr>
              <a:t>11 сентября 1956 года </a:t>
            </a:r>
            <a:r>
              <a:rPr lang="ru-RU" sz="1200" dirty="0" smtClean="0">
                <a:latin typeface="Calibri" pitchFamily="34" charset="0"/>
              </a:rPr>
              <a:t>в Массачусетском технологическом институте собралась специальная группа Института электрической и электронной инженерии, занимающаяся информационной теорией. Считается, что эта встреча положила начало когнитивной революции в психологии. Среди присутствующих были Джордж Миллер,   Герберт  </a:t>
            </a:r>
            <a:r>
              <a:rPr lang="ru-RU" sz="1200" dirty="0" err="1" smtClean="0">
                <a:latin typeface="Calibri" pitchFamily="34" charset="0"/>
              </a:rPr>
              <a:t>Саймон</a:t>
            </a:r>
            <a:r>
              <a:rPr lang="ru-RU" sz="1200" dirty="0" smtClean="0">
                <a:latin typeface="Calibri" pitchFamily="34" charset="0"/>
              </a:rPr>
              <a:t>,  Аллен </a:t>
            </a:r>
            <a:r>
              <a:rPr lang="ru-RU" sz="1200" dirty="0" err="1" smtClean="0">
                <a:latin typeface="Calibri" pitchFamily="34" charset="0"/>
              </a:rPr>
              <a:t>Ньюэлл</a:t>
            </a:r>
            <a:r>
              <a:rPr lang="ru-RU" sz="1200" dirty="0" smtClean="0">
                <a:latin typeface="Calibri" pitchFamily="34" charset="0"/>
              </a:rPr>
              <a:t>,  </a:t>
            </a:r>
            <a:r>
              <a:rPr lang="ru-RU" sz="1200" dirty="0" err="1" smtClean="0">
                <a:latin typeface="Calibri" pitchFamily="34" charset="0"/>
              </a:rPr>
              <a:t>Ноам</a:t>
            </a:r>
            <a:r>
              <a:rPr lang="ru-RU" sz="1200" dirty="0" smtClean="0">
                <a:latin typeface="Calibri" pitchFamily="34" charset="0"/>
              </a:rPr>
              <a:t> Хомски,  Дэвид Грин и Джон </a:t>
            </a:r>
            <a:r>
              <a:rPr lang="ru-RU" sz="1200" dirty="0" err="1" smtClean="0">
                <a:latin typeface="Calibri" pitchFamily="34" charset="0"/>
              </a:rPr>
              <a:t>Свитс</a:t>
            </a:r>
            <a:r>
              <a:rPr lang="ru-RU" sz="1200" dirty="0" smtClean="0">
                <a:latin typeface="Calibri" pitchFamily="34" charset="0"/>
              </a:rPr>
              <a:t>.</a:t>
            </a:r>
          </a:p>
          <a:p>
            <a:endParaRPr lang="ru-RU" sz="1200" dirty="0" smtClean="0">
              <a:latin typeface="Calibri" pitchFamily="34" charset="0"/>
            </a:endParaRPr>
          </a:p>
          <a:p>
            <a:r>
              <a:rPr lang="ru-RU" sz="1200" b="1" dirty="0" smtClean="0">
                <a:latin typeface="Calibri" pitchFamily="34" charset="0"/>
              </a:rPr>
              <a:t>22 августа 1966 года </a:t>
            </a:r>
            <a:r>
              <a:rPr lang="ru-RU" sz="1200" dirty="0" smtClean="0">
                <a:latin typeface="Calibri" pitchFamily="34" charset="0"/>
              </a:rPr>
              <a:t>была опубликована книга Джерома </a:t>
            </a:r>
            <a:r>
              <a:rPr lang="ru-RU" sz="1200" dirty="0" err="1" smtClean="0">
                <a:latin typeface="Calibri" pitchFamily="34" charset="0"/>
              </a:rPr>
              <a:t>Брунера</a:t>
            </a:r>
            <a:r>
              <a:rPr lang="ru-RU" sz="1200" dirty="0" smtClean="0">
                <a:latin typeface="Calibri" pitchFamily="34" charset="0"/>
              </a:rPr>
              <a:t> «Изучение когнитивного развития» (англ. </a:t>
            </a:r>
            <a:r>
              <a:rPr lang="ru-RU" sz="1200" i="1" dirty="0" smtClean="0">
                <a:latin typeface="Calibri" pitchFamily="34" charset="0"/>
              </a:rPr>
              <a:t>«</a:t>
            </a:r>
            <a:r>
              <a:rPr lang="ru-RU" sz="1200" i="1" dirty="0" err="1" smtClean="0">
                <a:latin typeface="Calibri" pitchFamily="34" charset="0"/>
              </a:rPr>
              <a:t>Studies</a:t>
            </a:r>
            <a:r>
              <a:rPr lang="ru-RU" sz="1200" i="1" dirty="0" smtClean="0">
                <a:latin typeface="Calibri" pitchFamily="34" charset="0"/>
              </a:rPr>
              <a:t> </a:t>
            </a:r>
            <a:r>
              <a:rPr lang="ru-RU" sz="1200" i="1" dirty="0" err="1" smtClean="0">
                <a:latin typeface="Calibri" pitchFamily="34" charset="0"/>
              </a:rPr>
              <a:t>in</a:t>
            </a:r>
            <a:r>
              <a:rPr lang="ru-RU" sz="1200" i="1" dirty="0" smtClean="0">
                <a:latin typeface="Calibri" pitchFamily="34" charset="0"/>
              </a:rPr>
              <a:t> </a:t>
            </a:r>
            <a:r>
              <a:rPr lang="ru-RU" sz="1200" i="1" dirty="0" err="1" smtClean="0">
                <a:latin typeface="Calibri" pitchFamily="34" charset="0"/>
              </a:rPr>
              <a:t>Cognitive</a:t>
            </a:r>
            <a:r>
              <a:rPr lang="ru-RU" sz="1200" i="1" dirty="0" smtClean="0">
                <a:latin typeface="Calibri" pitchFamily="34" charset="0"/>
              </a:rPr>
              <a:t> </a:t>
            </a:r>
            <a:r>
              <a:rPr lang="ru-RU" sz="1200" i="1" dirty="0" err="1" smtClean="0">
                <a:latin typeface="Calibri" pitchFamily="34" charset="0"/>
              </a:rPr>
              <a:t>Growth</a:t>
            </a:r>
            <a:r>
              <a:rPr lang="ru-RU" sz="1200" i="1" dirty="0" smtClean="0">
                <a:latin typeface="Calibri" pitchFamily="34" charset="0"/>
              </a:rPr>
              <a:t>»</a:t>
            </a:r>
            <a:r>
              <a:rPr lang="ru-RU" sz="1200" dirty="0" smtClean="0">
                <a:latin typeface="Calibri" pitchFamily="34" charset="0"/>
              </a:rPr>
              <a:t>). Для написания этой книги в Центре когнитивных исследований при Гарвардском Университете объединились 11 соавторов.</a:t>
            </a:r>
          </a:p>
          <a:p>
            <a:endParaRPr lang="ru-RU" sz="1200" b="1" dirty="0" smtClean="0">
              <a:latin typeface="Calibri" pitchFamily="34" charset="0"/>
            </a:endParaRPr>
          </a:p>
          <a:p>
            <a:r>
              <a:rPr lang="ru-RU" sz="1200" b="1" dirty="0" smtClean="0">
                <a:latin typeface="Calibri" pitchFamily="34" charset="0"/>
              </a:rPr>
              <a:t>Когнитивная психология</a:t>
            </a:r>
            <a:r>
              <a:rPr lang="ru-RU" sz="1200" dirty="0" smtClean="0">
                <a:latin typeface="Calibri" pitchFamily="34" charset="0"/>
              </a:rPr>
              <a:t> — раздел психологии, изучающий когнитивные, то есть познавательные процессы человеческой психики. Исследования в этой области обычно связаны с вопросами </a:t>
            </a:r>
            <a:r>
              <a:rPr lang="ru-RU" sz="1200" dirty="0" smtClean="0">
                <a:solidFill>
                  <a:srgbClr val="C00000"/>
                </a:solidFill>
                <a:latin typeface="Calibri" pitchFamily="34" charset="0"/>
              </a:rPr>
              <a:t>памяти, внимания, чувств, представления информации, логического мышления, воображения, способности к принятию решений</a:t>
            </a:r>
            <a:r>
              <a:rPr lang="ru-RU" sz="1200" baseline="30000" dirty="0" smtClean="0">
                <a:solidFill>
                  <a:srgbClr val="C00000"/>
                </a:solidFill>
                <a:latin typeface="Calibri" pitchFamily="34" charset="0"/>
                <a:hlinkClick r:id="rId2"/>
              </a:rPr>
              <a:t>[</a:t>
            </a:r>
            <a:r>
              <a:rPr lang="ru-RU" sz="1200" dirty="0" smtClean="0">
                <a:latin typeface="Calibri" pitchFamily="34" charset="0"/>
              </a:rPr>
              <a:t> Многие положения когнитивной психологии лежат в основе современной психолингвистики. Выводы когнитивной психологии широко используются в других разделах психологии, в частности социальной психологии, психологии личности, психологии образования.</a:t>
            </a:r>
          </a:p>
          <a:p>
            <a:endParaRPr lang="ru-RU" sz="1200" dirty="0" smtClean="0">
              <a:latin typeface="Calibri" pitchFamily="34" charset="0"/>
            </a:endParaRPr>
          </a:p>
          <a:p>
            <a:r>
              <a:rPr lang="ru-RU" sz="1200" dirty="0" smtClean="0">
                <a:latin typeface="Calibri" pitchFamily="34" charset="0"/>
              </a:rPr>
              <a:t>Когнитивная психология на современном этапе развития во многом основывается на проведении аналогии между преобразованием информации в вычислительном устройстве и познавательными процессами у человека. Так были выделены многочисленные структурные составляющие (блоки) познавательных и исполнительных процессов, прежде всего памяти (</a:t>
            </a:r>
            <a:r>
              <a:rPr lang="ru-RU" sz="1200" dirty="0" smtClean="0">
                <a:solidFill>
                  <a:srgbClr val="C00000"/>
                </a:solidFill>
                <a:latin typeface="Calibri" pitchFamily="34" charset="0"/>
              </a:rPr>
              <a:t>Р. </a:t>
            </a:r>
            <a:r>
              <a:rPr lang="ru-RU" sz="1200" dirty="0" err="1" smtClean="0">
                <a:solidFill>
                  <a:srgbClr val="C00000"/>
                </a:solidFill>
                <a:latin typeface="Calibri" pitchFamily="34" charset="0"/>
              </a:rPr>
              <a:t>Аткинсон</a:t>
            </a:r>
            <a:r>
              <a:rPr lang="ru-RU" sz="1200" dirty="0" smtClean="0">
                <a:latin typeface="Calibri" pitchFamily="34" charset="0"/>
              </a:rPr>
              <a:t>). Но важно помнить, что основы когнитивной психологии (учение </a:t>
            </a:r>
            <a:r>
              <a:rPr lang="ru-RU" sz="1200" dirty="0" err="1" smtClean="0">
                <a:latin typeface="Calibri" pitchFamily="34" charset="0"/>
              </a:rPr>
              <a:t>гештальт-психологии</a:t>
            </a:r>
            <a:r>
              <a:rPr lang="ru-RU" sz="1200" dirty="0" smtClean="0">
                <a:latin typeface="Calibri" pitchFamily="34" charset="0"/>
              </a:rPr>
              <a:t> </a:t>
            </a:r>
            <a:r>
              <a:rPr lang="ru-RU" sz="1200" dirty="0" err="1" smtClean="0">
                <a:solidFill>
                  <a:srgbClr val="C00000"/>
                </a:solidFill>
                <a:latin typeface="Calibri" pitchFamily="34" charset="0"/>
              </a:rPr>
              <a:t>Коффки</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Келлера</a:t>
            </a:r>
            <a:r>
              <a:rPr lang="ru-RU" sz="1200" dirty="0" smtClean="0">
                <a:solidFill>
                  <a:srgbClr val="C00000"/>
                </a:solidFill>
                <a:latin typeface="Calibri" pitchFamily="34" charset="0"/>
              </a:rPr>
              <a:t> и </a:t>
            </a:r>
            <a:r>
              <a:rPr lang="ru-RU" sz="1200" dirty="0" err="1" smtClean="0">
                <a:solidFill>
                  <a:srgbClr val="C00000"/>
                </a:solidFill>
                <a:latin typeface="Calibri" pitchFamily="34" charset="0"/>
              </a:rPr>
              <a:t>Вертгеймера</a:t>
            </a:r>
            <a:r>
              <a:rPr lang="ru-RU" sz="1200" dirty="0" smtClean="0">
                <a:latin typeface="Calibri" pitchFamily="34" charset="0"/>
              </a:rPr>
              <a:t>; работы культурно-исторического направления (</a:t>
            </a:r>
            <a:r>
              <a:rPr lang="ru-RU" sz="1200" dirty="0" err="1" smtClean="0">
                <a:solidFill>
                  <a:srgbClr val="C00000"/>
                </a:solidFill>
                <a:latin typeface="Calibri" pitchFamily="34" charset="0"/>
              </a:rPr>
              <a:t>Выготский</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Лурия</a:t>
            </a:r>
            <a:r>
              <a:rPr lang="ru-RU" sz="1200" dirty="0" smtClean="0">
                <a:solidFill>
                  <a:srgbClr val="C00000"/>
                </a:solidFill>
                <a:latin typeface="Calibri" pitchFamily="34" charset="0"/>
              </a:rPr>
              <a:t>, работы Пиаже</a:t>
            </a:r>
            <a:r>
              <a:rPr lang="ru-RU" sz="1200" dirty="0" smtClean="0">
                <a:latin typeface="Calibri" pitchFamily="34" charset="0"/>
              </a:rPr>
              <a:t>) проводились </a:t>
            </a:r>
            <a:r>
              <a:rPr lang="ru-RU" sz="1200" u="sng" dirty="0" smtClean="0">
                <a:latin typeface="Calibri" pitchFamily="34" charset="0"/>
              </a:rPr>
              <a:t>до создания кибернетики и появления сложных вычислительно-информационных машин.</a:t>
            </a:r>
          </a:p>
          <a:p>
            <a:endParaRPr lang="ru-RU" sz="1200" u="sng" dirty="0" smtClean="0">
              <a:latin typeface="Calibri" pitchFamily="34" charset="0"/>
            </a:endParaRPr>
          </a:p>
          <a:p>
            <a:r>
              <a:rPr lang="ru-RU" sz="1200" dirty="0" smtClean="0">
                <a:latin typeface="Calibri" pitchFamily="34" charset="0"/>
              </a:rPr>
              <a:t>Наибольшее распространение получила концепция, представляющая психику в виде устройства с фиксированной способностью к преобразованию сигналов. Главная роль в этой концепции отводится внутренним когнитивным схемам и активности организма в процессе познания. Когнитивная система человека рассматривается как система, имеющая устройства ввода, хранения, вывода информации с учетом её пропускной способности.</a:t>
            </a:r>
          </a:p>
          <a:p>
            <a:endParaRPr lang="ru-RU" sz="1200" dirty="0" smtClean="0">
              <a:latin typeface="Calibri" pitchFamily="34" charset="0"/>
            </a:endParaRPr>
          </a:p>
          <a:p>
            <a:r>
              <a:rPr lang="ru-RU" sz="1200" dirty="0" smtClean="0">
                <a:latin typeface="Calibri" pitchFamily="34" charset="0"/>
              </a:rPr>
              <a:t>В качестве базовой метафоры когнитивной психологии используется компьютерная метафора, уподобляющая функционирование человеческого мозга функционированию компьютерного процессора. Представители когнитивной психологии: </a:t>
            </a:r>
            <a:r>
              <a:rPr lang="ru-RU" sz="1200" dirty="0" smtClean="0">
                <a:solidFill>
                  <a:srgbClr val="C00000"/>
                </a:solidFill>
                <a:latin typeface="Calibri" pitchFamily="34" charset="0"/>
              </a:rPr>
              <a:t>Джордж Миллер, Джером </a:t>
            </a:r>
            <a:r>
              <a:rPr lang="ru-RU" sz="1200" dirty="0" err="1" smtClean="0">
                <a:solidFill>
                  <a:srgbClr val="C00000"/>
                </a:solidFill>
                <a:latin typeface="Calibri" pitchFamily="34" charset="0"/>
              </a:rPr>
              <a:t>Брунер</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Ульрик</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Найссер</a:t>
            </a:r>
            <a:r>
              <a:rPr lang="ru-RU" sz="1200" dirty="0" smtClean="0">
                <a:solidFill>
                  <a:srgbClr val="C00000"/>
                </a:solidFill>
                <a:latin typeface="Calibri" pitchFamily="34" charset="0"/>
              </a:rPr>
              <a:t>, Герберт </a:t>
            </a:r>
            <a:r>
              <a:rPr lang="ru-RU" sz="1200" dirty="0" err="1" smtClean="0">
                <a:solidFill>
                  <a:srgbClr val="C00000"/>
                </a:solidFill>
                <a:latin typeface="Calibri" pitchFamily="34" charset="0"/>
              </a:rPr>
              <a:t>Саймон</a:t>
            </a:r>
            <a:r>
              <a:rPr lang="ru-RU" sz="1200" dirty="0" smtClean="0">
                <a:solidFill>
                  <a:srgbClr val="C00000"/>
                </a:solidFill>
                <a:latin typeface="Calibri" pitchFamily="34" charset="0"/>
              </a:rPr>
              <a:t>, Аллен </a:t>
            </a:r>
            <a:r>
              <a:rPr lang="ru-RU" sz="1200" dirty="0" err="1" smtClean="0">
                <a:solidFill>
                  <a:srgbClr val="C00000"/>
                </a:solidFill>
                <a:latin typeface="Calibri" pitchFamily="34" charset="0"/>
              </a:rPr>
              <a:t>Ньюэлл</a:t>
            </a:r>
            <a:r>
              <a:rPr lang="ru-RU" sz="1200" dirty="0" smtClean="0">
                <a:solidFill>
                  <a:srgbClr val="C00000"/>
                </a:solidFill>
                <a:latin typeface="Calibri" pitchFamily="34" charset="0"/>
              </a:rPr>
              <a:t>,  Карл </a:t>
            </a:r>
            <a:r>
              <a:rPr lang="ru-RU" sz="1200" dirty="0" err="1" smtClean="0">
                <a:solidFill>
                  <a:srgbClr val="C00000"/>
                </a:solidFill>
                <a:latin typeface="Calibri" pitchFamily="34" charset="0"/>
              </a:rPr>
              <a:t>Прибрам</a:t>
            </a:r>
            <a:r>
              <a:rPr lang="ru-RU" sz="1200" dirty="0" smtClean="0">
                <a:solidFill>
                  <a:srgbClr val="C00000"/>
                </a:solidFill>
                <a:latin typeface="Calibri" pitchFamily="34" charset="0"/>
              </a:rPr>
              <a:t>,  Роберт </a:t>
            </a:r>
            <a:r>
              <a:rPr lang="ru-RU" sz="1200" dirty="0" err="1" smtClean="0">
                <a:solidFill>
                  <a:srgbClr val="C00000"/>
                </a:solidFill>
                <a:latin typeface="Calibri" pitchFamily="34" charset="0"/>
              </a:rPr>
              <a:t>Солсо</a:t>
            </a:r>
            <a:r>
              <a:rPr lang="ru-RU" sz="1200" dirty="0" smtClean="0">
                <a:solidFill>
                  <a:srgbClr val="C00000"/>
                </a:solidFill>
                <a:latin typeface="Calibri" pitchFamily="34" charset="0"/>
              </a:rPr>
              <a:t>, Джордж </a:t>
            </a:r>
            <a:r>
              <a:rPr lang="ru-RU" sz="1200" dirty="0" err="1" smtClean="0">
                <a:solidFill>
                  <a:srgbClr val="C00000"/>
                </a:solidFill>
                <a:latin typeface="Calibri" pitchFamily="34" charset="0"/>
              </a:rPr>
              <a:t>Сперлинг</a:t>
            </a:r>
            <a:r>
              <a:rPr lang="ru-RU" sz="1200" dirty="0" smtClean="0">
                <a:solidFill>
                  <a:srgbClr val="C00000"/>
                </a:solidFill>
                <a:latin typeface="Calibri" pitchFamily="34" charset="0"/>
              </a:rPr>
              <a:t>, Борис</a:t>
            </a:r>
            <a:r>
              <a:rPr lang="ru-RU" sz="1200" baseline="30000" dirty="0" smtClean="0">
                <a:solidFill>
                  <a:srgbClr val="C00000"/>
                </a:solidFill>
                <a:latin typeface="Calibri" pitchFamily="34" charset="0"/>
                <a:hlinkClick r:id="rId2"/>
              </a:rPr>
              <a:t>]</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Величковский</a:t>
            </a:r>
            <a:r>
              <a:rPr lang="ru-RU" sz="1200" dirty="0" smtClean="0">
                <a:solidFill>
                  <a:srgbClr val="C00000"/>
                </a:solidFill>
                <a:latin typeface="Calibri" pitchFamily="34" charset="0"/>
              </a:rPr>
              <a:t>.</a:t>
            </a:r>
          </a:p>
          <a:p>
            <a:endParaRPr lang="ru-RU" sz="1200" dirty="0" smtClean="0">
              <a:solidFill>
                <a:srgbClr val="C00000"/>
              </a:solidFill>
              <a:latin typeface="Calibri" pitchFamily="34" charset="0"/>
            </a:endParaRPr>
          </a:p>
          <a:p>
            <a:r>
              <a:rPr lang="ru-RU" sz="1200" b="1" dirty="0" smtClean="0">
                <a:latin typeface="Calibri" pitchFamily="34" charset="0"/>
              </a:rPr>
              <a:t>Математическая логика </a:t>
            </a:r>
            <a:r>
              <a:rPr lang="ru-RU" sz="1200" dirty="0" smtClean="0">
                <a:latin typeface="Calibri" pitchFamily="34" charset="0"/>
              </a:rPr>
              <a:t>(теоретическая логика, символическая логика) — раздел математики, изучающий математические обозначения, формальные системы, доказуемость математических суждений, природу математического доказательства в целом, вычислимость и прочие аспекты оснований математики. В более широком смысле рассматривается как </a:t>
            </a:r>
            <a:r>
              <a:rPr lang="ru-RU" sz="1200" dirty="0" err="1" smtClean="0">
                <a:latin typeface="Calibri" pitchFamily="34" charset="0"/>
              </a:rPr>
              <a:t>математизированная</a:t>
            </a:r>
            <a:r>
              <a:rPr lang="ru-RU" sz="1200" dirty="0" smtClean="0">
                <a:latin typeface="Calibri" pitchFamily="34" charset="0"/>
              </a:rPr>
              <a:t> ветвь формальной логики — «логика по предмету, математика по методу», «логика, развиваемая с помощью математических методов</a:t>
            </a:r>
          </a:p>
          <a:p>
            <a:endParaRPr lang="ru-RU" sz="1200" dirty="0" smtClean="0">
              <a:latin typeface="Calibri" pitchFamily="34" charset="0"/>
            </a:endParaRPr>
          </a:p>
          <a:p>
            <a:pPr>
              <a:buFont typeface="Wingdings" pitchFamily="2" charset="2"/>
              <a:buChar char="ü"/>
            </a:pPr>
            <a:endParaRPr lang="ru-RU" sz="1200" dirty="0" smtClean="0">
              <a:latin typeface="Calibri" pitchFamily="34" charset="0"/>
            </a:endParaRPr>
          </a:p>
          <a:p>
            <a:endParaRPr lang="ru-RU" dirty="0"/>
          </a:p>
        </p:txBody>
      </p:sp>
      <p:sp>
        <p:nvSpPr>
          <p:cNvPr id="5" name="TextBox 4"/>
          <p:cNvSpPr txBox="1"/>
          <p:nvPr/>
        </p:nvSpPr>
        <p:spPr>
          <a:xfrm>
            <a:off x="431800" y="7164213"/>
            <a:ext cx="5832648" cy="235449"/>
          </a:xfrm>
          <a:prstGeom prst="rect">
            <a:avLst/>
          </a:prstGeom>
          <a:noFill/>
        </p:spPr>
        <p:txBody>
          <a:bodyPr wrap="square" rtlCol="0">
            <a:spAutoFit/>
          </a:bodyPr>
          <a:lstStyle/>
          <a:p>
            <a:r>
              <a:rPr lang="en-US" sz="1000" dirty="0" smtClean="0">
                <a:latin typeface="Calibri" pitchFamily="34" charset="0"/>
              </a:rPr>
              <a:t>http://www.apa.org/research/action/glossary.aspx</a:t>
            </a:r>
            <a:endParaRPr lang="ru-RU" sz="1000" dirty="0">
              <a:latin typeface="Calibri"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3808" y="899517"/>
            <a:ext cx="9069387" cy="4987925"/>
          </a:xfrm>
        </p:spPr>
        <p:txBody>
          <a:bodyPr/>
          <a:lstStyle/>
          <a:p>
            <a:pPr marL="0" indent="0">
              <a:spcAft>
                <a:spcPts val="0"/>
              </a:spcAft>
              <a:buNone/>
            </a:pPr>
            <a:r>
              <a:rPr lang="ru-RU" sz="1200" b="1" dirty="0" smtClean="0"/>
              <a:t>ЭКСПЕРТЫ</a:t>
            </a:r>
          </a:p>
          <a:p>
            <a:pPr marL="0" indent="0">
              <a:spcAft>
                <a:spcPts val="0"/>
              </a:spcAft>
              <a:buNone/>
            </a:pPr>
            <a:endParaRPr lang="ru-RU" sz="1200" b="1" dirty="0" smtClean="0"/>
          </a:p>
          <a:p>
            <a:pPr marL="0" indent="0">
              <a:spcAft>
                <a:spcPts val="0"/>
              </a:spcAft>
              <a:buNone/>
            </a:pPr>
            <a:r>
              <a:rPr lang="ru-RU" sz="1200" b="1" dirty="0" err="1" smtClean="0">
                <a:solidFill>
                  <a:srgbClr val="00B050"/>
                </a:solidFill>
              </a:rPr>
              <a:t>А́нтти</a:t>
            </a:r>
            <a:r>
              <a:rPr lang="ru-RU" sz="1200" b="1" dirty="0" smtClean="0">
                <a:solidFill>
                  <a:srgbClr val="00B050"/>
                </a:solidFill>
              </a:rPr>
              <a:t> </a:t>
            </a:r>
            <a:r>
              <a:rPr lang="ru-RU" sz="1200" b="1" dirty="0" err="1" smtClean="0">
                <a:solidFill>
                  <a:srgbClr val="00B050"/>
                </a:solidFill>
              </a:rPr>
              <a:t>Рево́нсуо</a:t>
            </a:r>
            <a:r>
              <a:rPr lang="ru-RU" sz="1200" dirty="0" smtClean="0"/>
              <a:t> (</a:t>
            </a:r>
            <a:r>
              <a:rPr lang="ru-RU" sz="1200" dirty="0" smtClean="0">
                <a:hlinkClick r:id="rId2" tooltip="Финский язык"/>
              </a:rPr>
              <a:t>фин.</a:t>
            </a:r>
            <a:r>
              <a:rPr lang="ru-RU" sz="1200" dirty="0" smtClean="0"/>
              <a:t> </a:t>
            </a:r>
            <a:r>
              <a:rPr lang="ru-RU" sz="1200" dirty="0" err="1" smtClean="0"/>
              <a:t>Antti</a:t>
            </a:r>
            <a:r>
              <a:rPr lang="ru-RU" sz="1200" dirty="0" smtClean="0"/>
              <a:t> </a:t>
            </a:r>
            <a:r>
              <a:rPr lang="ru-RU" sz="1200" dirty="0" err="1" smtClean="0"/>
              <a:t>Revonsuo</a:t>
            </a:r>
            <a:r>
              <a:rPr lang="ru-RU" sz="1200" dirty="0" smtClean="0"/>
              <a:t>) — финский психолог, </a:t>
            </a:r>
            <a:r>
              <a:rPr lang="ru-RU" sz="1200" dirty="0" err="1" smtClean="0"/>
              <a:t>нейроучёный</a:t>
            </a:r>
            <a:r>
              <a:rPr lang="ru-RU" sz="1200" dirty="0" smtClean="0"/>
              <a:t>, </a:t>
            </a:r>
            <a:r>
              <a:rPr lang="ru-RU" sz="1200" dirty="0" smtClean="0">
                <a:hlinkClick r:id="rId3" tooltip="Философия сознания"/>
              </a:rPr>
              <a:t>философ сознания</a:t>
            </a:r>
            <a:r>
              <a:rPr lang="ru-RU" sz="1200" dirty="0" smtClean="0"/>
              <a:t>. Занимается изучением сознания с начала последнего десятилетия XX столетия. Получил широкую международную известность в научных кругах благодаря двум своим теориям: теории моделирования опасности (</a:t>
            </a:r>
            <a:r>
              <a:rPr lang="ru-RU" sz="1200" dirty="0" err="1" smtClean="0"/>
              <a:t>Threat</a:t>
            </a:r>
            <a:r>
              <a:rPr lang="ru-RU" sz="1200" dirty="0" smtClean="0"/>
              <a:t> </a:t>
            </a:r>
            <a:r>
              <a:rPr lang="ru-RU" sz="1200" dirty="0" err="1" smtClean="0"/>
              <a:t>Simulation</a:t>
            </a:r>
            <a:r>
              <a:rPr lang="ru-RU" sz="1200" dirty="0" smtClean="0"/>
              <a:t> </a:t>
            </a:r>
            <a:r>
              <a:rPr lang="ru-RU" sz="1200" dirty="0" err="1" smtClean="0"/>
              <a:t>Theory</a:t>
            </a:r>
            <a:r>
              <a:rPr lang="ru-RU" sz="1200" dirty="0" smtClean="0"/>
              <a:t>) и эволюционно-психологической теории сновидений (</a:t>
            </a:r>
            <a:r>
              <a:rPr lang="ru-RU" sz="1200" dirty="0" err="1" smtClean="0"/>
              <a:t>Evolutionary</a:t>
            </a:r>
            <a:r>
              <a:rPr lang="ru-RU" sz="1200" dirty="0" smtClean="0"/>
              <a:t>–</a:t>
            </a:r>
            <a:r>
              <a:rPr lang="ru-RU" sz="1200" dirty="0" err="1" smtClean="0"/>
              <a:t>Psychological</a:t>
            </a:r>
            <a:r>
              <a:rPr lang="ru-RU" sz="1200" dirty="0" smtClean="0"/>
              <a:t> </a:t>
            </a:r>
            <a:r>
              <a:rPr lang="ru-RU" sz="1200" dirty="0" err="1" smtClean="0"/>
              <a:t>Theory</a:t>
            </a:r>
            <a:r>
              <a:rPr lang="ru-RU" sz="1200" dirty="0" smtClean="0"/>
              <a:t> </a:t>
            </a:r>
            <a:r>
              <a:rPr lang="ru-RU" sz="1200" dirty="0" err="1" smtClean="0"/>
              <a:t>of</a:t>
            </a:r>
            <a:r>
              <a:rPr lang="ru-RU" sz="1200" dirty="0" smtClean="0"/>
              <a:t> </a:t>
            </a:r>
            <a:r>
              <a:rPr lang="ru-RU" sz="1200" dirty="0" err="1" smtClean="0"/>
              <a:t>Dreaming</a:t>
            </a:r>
            <a:r>
              <a:rPr lang="ru-RU" sz="1200" dirty="0" smtClean="0"/>
              <a:t>). В настоящее время </a:t>
            </a:r>
            <a:r>
              <a:rPr lang="ru-RU" sz="1200" dirty="0" err="1" smtClean="0"/>
              <a:t>Антти</a:t>
            </a:r>
            <a:r>
              <a:rPr lang="ru-RU" sz="1200" dirty="0" smtClean="0"/>
              <a:t> </a:t>
            </a:r>
            <a:r>
              <a:rPr lang="ru-RU" sz="1200" dirty="0" err="1" smtClean="0"/>
              <a:t>Ревонсуо</a:t>
            </a:r>
            <a:r>
              <a:rPr lang="ru-RU" sz="1200" dirty="0" smtClean="0"/>
              <a:t> работает профессором когнитивной </a:t>
            </a:r>
            <a:r>
              <a:rPr lang="ru-RU" sz="1200" dirty="0" err="1" smtClean="0"/>
              <a:t>нейробиологии</a:t>
            </a:r>
            <a:r>
              <a:rPr lang="ru-RU" sz="1200" dirty="0" smtClean="0"/>
              <a:t> </a:t>
            </a:r>
            <a:r>
              <a:rPr lang="ru-RU" sz="1200" dirty="0" smtClean="0">
                <a:hlinkClick r:id="rId4" tooltip="Университет Шёвде (страница отсутствует)"/>
              </a:rPr>
              <a:t>Университета </a:t>
            </a:r>
            <a:r>
              <a:rPr lang="ru-RU" sz="1200" dirty="0" err="1" smtClean="0">
                <a:hlinkClick r:id="rId4" tooltip="Университет Шёвде (страница отсутствует)"/>
              </a:rPr>
              <a:t>Шёвде</a:t>
            </a:r>
            <a:r>
              <a:rPr lang="ru-RU" sz="1200" dirty="0" smtClean="0"/>
              <a:t> (Швеция)</a:t>
            </a:r>
            <a:r>
              <a:rPr lang="ru-RU" sz="1200" dirty="0" smtClean="0">
                <a:hlinkClick r:id="rId5"/>
              </a:rPr>
              <a:t>[1]</a:t>
            </a:r>
            <a:r>
              <a:rPr lang="ru-RU" sz="1200" dirty="0" smtClean="0"/>
              <a:t> и профессором психологии </a:t>
            </a:r>
            <a:r>
              <a:rPr lang="ru-RU" sz="1200" dirty="0" smtClean="0">
                <a:hlinkClick r:id="rId6" tooltip="Университет Турку"/>
              </a:rPr>
              <a:t>Университета Турку</a:t>
            </a:r>
            <a:r>
              <a:rPr lang="ru-RU" sz="1200" dirty="0" smtClean="0"/>
              <a:t> (Финляндия), а также директором группы исследования сознания в Центре когнитивной </a:t>
            </a:r>
            <a:r>
              <a:rPr lang="ru-RU" sz="1200" dirty="0" err="1" smtClean="0"/>
              <a:t>нейронауки</a:t>
            </a:r>
            <a:r>
              <a:rPr lang="ru-RU" sz="1200" dirty="0" smtClean="0"/>
              <a:t> при Университете г. Турку</a:t>
            </a:r>
            <a:r>
              <a:rPr lang="ru-RU" sz="1200" dirty="0" smtClean="0">
                <a:hlinkClick r:id="rId5"/>
              </a:rPr>
              <a:t>[2][3]</a:t>
            </a:r>
            <a:r>
              <a:rPr lang="ru-RU" sz="1200" dirty="0" smtClean="0"/>
              <a:t>. </a:t>
            </a:r>
            <a:r>
              <a:rPr lang="ru-RU" sz="1200" dirty="0" err="1" smtClean="0"/>
              <a:t>Антти</a:t>
            </a:r>
            <a:r>
              <a:rPr lang="ru-RU" sz="1200" dirty="0" smtClean="0"/>
              <a:t> </a:t>
            </a:r>
            <a:r>
              <a:rPr lang="ru-RU" sz="1200" dirty="0" err="1" smtClean="0"/>
              <a:t>Ревонсуо</a:t>
            </a:r>
            <a:r>
              <a:rPr lang="ru-RU" sz="1200" dirty="0" smtClean="0"/>
              <a:t> является одним из немногочисленных философов, которые руководят собственными научно-исследовательскими лабораториями. Финансирование проектов по </a:t>
            </a:r>
            <a:r>
              <a:rPr lang="ru-RU" sz="1200" dirty="0" err="1" smtClean="0"/>
              <a:t>нейрофилософии</a:t>
            </a:r>
            <a:r>
              <a:rPr lang="ru-RU" sz="1200" dirty="0" smtClean="0"/>
              <a:t>, реализуемых под его руководством в Центре когнитивной </a:t>
            </a:r>
            <a:r>
              <a:rPr lang="ru-RU" sz="1200" dirty="0" err="1" smtClean="0"/>
              <a:t>нейронауки</a:t>
            </a:r>
            <a:r>
              <a:rPr lang="ru-RU" sz="1200" dirty="0" smtClean="0"/>
              <a:t> при Университете г. Турку, осуществляет Академия Финляндии.</a:t>
            </a:r>
          </a:p>
          <a:p>
            <a:pPr marL="0" indent="0">
              <a:spcAft>
                <a:spcPts val="0"/>
              </a:spcAft>
              <a:buNone/>
            </a:pPr>
            <a:endParaRPr lang="ru-RU" sz="1200" dirty="0" smtClean="0"/>
          </a:p>
          <a:p>
            <a:pPr marL="0" indent="0">
              <a:spcAft>
                <a:spcPts val="0"/>
              </a:spcAft>
              <a:buNone/>
            </a:pPr>
            <a:r>
              <a:rPr lang="ru-RU" sz="1200" b="1" dirty="0" smtClean="0"/>
              <a:t>Строганова Татьяна Александровна</a:t>
            </a:r>
            <a:r>
              <a:rPr lang="ru-RU" sz="1200" dirty="0" smtClean="0"/>
              <a:t> — доктор биологических наук, профессор, заведующая кафедрой возрастной психофизиологии факультета клинической и специальной психологии ) МГППУ, руководитель Центра </a:t>
            </a:r>
            <a:r>
              <a:rPr lang="ru-RU" sz="1200" dirty="0" err="1" smtClean="0"/>
              <a:t>нейрокогнитивных</a:t>
            </a:r>
            <a:r>
              <a:rPr lang="ru-RU" sz="1200" dirty="0" smtClean="0"/>
              <a:t> исследований (</a:t>
            </a:r>
            <a:r>
              <a:rPr lang="ru-RU" sz="1200" dirty="0" err="1" smtClean="0"/>
              <a:t>МЭГ-центр</a:t>
            </a:r>
            <a:r>
              <a:rPr lang="ru-RU" sz="1200" dirty="0" smtClean="0"/>
              <a:t>) МГППУ.</a:t>
            </a:r>
          </a:p>
          <a:p>
            <a:pPr marL="0" indent="0">
              <a:spcAft>
                <a:spcPts val="0"/>
              </a:spcAft>
              <a:buNone/>
            </a:pPr>
            <a:endParaRPr lang="ru-RU" sz="1200" dirty="0" smtClean="0"/>
          </a:p>
          <a:p>
            <a:pPr marL="0" indent="0">
              <a:spcAft>
                <a:spcPts val="0"/>
              </a:spcAft>
              <a:buNone/>
            </a:pPr>
            <a:r>
              <a:rPr lang="ru-RU" sz="1200" b="1" dirty="0" smtClean="0"/>
              <a:t>Каплан, Александр Яковлевич </a:t>
            </a:r>
            <a:r>
              <a:rPr lang="ru-RU" sz="1200" dirty="0" smtClean="0"/>
              <a:t>— доктор биологических наук, профессор, зав. лабораторией нейрофизиологии и </a:t>
            </a:r>
            <a:r>
              <a:rPr lang="ru-RU" sz="1200" dirty="0" err="1" smtClean="0"/>
              <a:t>нейроинтерфейсов</a:t>
            </a:r>
            <a:r>
              <a:rPr lang="ru-RU" sz="1200" dirty="0" smtClean="0"/>
              <a:t> биологического факультета МГУ.</a:t>
            </a:r>
          </a:p>
          <a:p>
            <a:pPr marL="0" indent="0">
              <a:spcAft>
                <a:spcPts val="0"/>
              </a:spcAft>
              <a:buNone/>
            </a:pPr>
            <a:endParaRPr lang="ru-RU" sz="1200" dirty="0" smtClean="0"/>
          </a:p>
          <a:p>
            <a:pPr marL="0" indent="0">
              <a:spcAft>
                <a:spcPts val="0"/>
              </a:spcAft>
              <a:buNone/>
            </a:pPr>
            <a:r>
              <a:rPr lang="ru-RU" sz="1200" b="1" dirty="0" smtClean="0"/>
              <a:t>Черниговская Татьяна</a:t>
            </a:r>
          </a:p>
          <a:p>
            <a:pPr marL="0" indent="0">
              <a:spcAft>
                <a:spcPts val="0"/>
              </a:spcAft>
              <a:buNone/>
            </a:pPr>
            <a:endParaRPr lang="ru-RU" sz="1200" dirty="0" smtClean="0"/>
          </a:p>
          <a:p>
            <a:pPr marL="0" indent="0">
              <a:spcAft>
                <a:spcPts val="0"/>
              </a:spcAft>
              <a:buNone/>
            </a:pPr>
            <a:r>
              <a:rPr lang="ru-RU" sz="1200" b="1" dirty="0" smtClean="0"/>
              <a:t>Анохин </a:t>
            </a:r>
            <a:r>
              <a:rPr lang="ru-RU" sz="1200" dirty="0" smtClean="0"/>
              <a:t>Анохин Константин Владимирович, Лаборатория </a:t>
            </a:r>
            <a:r>
              <a:rPr lang="ru-RU" sz="1200" dirty="0" err="1" smtClean="0"/>
              <a:t>нейробиологии</a:t>
            </a:r>
            <a:r>
              <a:rPr lang="ru-RU" sz="1200" dirty="0" smtClean="0"/>
              <a:t> памяти</a:t>
            </a:r>
          </a:p>
          <a:p>
            <a:pPr marL="0" indent="0">
              <a:spcAft>
                <a:spcPts val="0"/>
              </a:spcAft>
              <a:buNone/>
            </a:pPr>
            <a:endParaRPr lang="ru-RU" sz="1200" b="1" dirty="0" smtClean="0"/>
          </a:p>
          <a:p>
            <a:pPr marL="0" indent="0">
              <a:spcAft>
                <a:spcPts val="0"/>
              </a:spcAft>
              <a:buNone/>
            </a:pPr>
            <a:r>
              <a:rPr lang="ru-RU" sz="1200" dirty="0" smtClean="0"/>
              <a:t> </a:t>
            </a:r>
            <a:r>
              <a:rPr lang="ru-RU" sz="1200" dirty="0" err="1" smtClean="0"/>
              <a:t>Б</a:t>
            </a:r>
            <a:r>
              <a:rPr lang="ru-RU" sz="1200" b="1" dirty="0" err="1" smtClean="0"/>
              <a:t>ори́с</a:t>
            </a:r>
            <a:r>
              <a:rPr lang="ru-RU" sz="1200" b="1" dirty="0" smtClean="0"/>
              <a:t> </a:t>
            </a:r>
            <a:r>
              <a:rPr lang="ru-RU" sz="1200" b="1" dirty="0" err="1" smtClean="0"/>
              <a:t>Митрофа́нович</a:t>
            </a:r>
            <a:r>
              <a:rPr lang="ru-RU" sz="1200" b="1" dirty="0" smtClean="0"/>
              <a:t> </a:t>
            </a:r>
            <a:r>
              <a:rPr lang="ru-RU" sz="1200" b="1" dirty="0" err="1" smtClean="0"/>
              <a:t>Величко́вский</a:t>
            </a:r>
            <a:r>
              <a:rPr lang="ru-RU" sz="1200" dirty="0" smtClean="0"/>
              <a:t> (р. </a:t>
            </a:r>
            <a:r>
              <a:rPr lang="ru-RU" sz="1200" dirty="0" smtClean="0">
                <a:hlinkClick r:id="rId7" tooltip="26 июня"/>
              </a:rPr>
              <a:t>26 июня</a:t>
            </a:r>
            <a:r>
              <a:rPr lang="ru-RU" sz="1200" dirty="0" smtClean="0"/>
              <a:t> </a:t>
            </a:r>
            <a:r>
              <a:rPr lang="ru-RU" sz="1200" dirty="0" smtClean="0">
                <a:hlinkClick r:id="rId8" tooltip="1947 год"/>
              </a:rPr>
              <a:t>1947</a:t>
            </a:r>
            <a:r>
              <a:rPr lang="ru-RU" sz="1200" dirty="0" smtClean="0"/>
              <a:t>, </a:t>
            </a:r>
            <a:r>
              <a:rPr lang="ru-RU" sz="1200" dirty="0" smtClean="0">
                <a:hlinkClick r:id="rId9" tooltip="Ногинск"/>
              </a:rPr>
              <a:t>Ногинск</a:t>
            </a:r>
            <a:r>
              <a:rPr lang="ru-RU" sz="1200" dirty="0" smtClean="0"/>
              <a:t>, </a:t>
            </a:r>
            <a:r>
              <a:rPr lang="ru-RU" sz="1200" dirty="0" smtClean="0">
                <a:hlinkClick r:id="rId10" tooltip="Московская область"/>
              </a:rPr>
              <a:t>Московская область</a:t>
            </a:r>
            <a:r>
              <a:rPr lang="ru-RU" sz="1200" dirty="0" smtClean="0"/>
              <a:t>) — советский и российский </a:t>
            </a:r>
            <a:r>
              <a:rPr lang="ru-RU" sz="1200" dirty="0" smtClean="0">
                <a:hlinkClick r:id="rId11" tooltip="Психология"/>
              </a:rPr>
              <a:t>психолог</a:t>
            </a:r>
            <a:r>
              <a:rPr lang="ru-RU" sz="1200" dirty="0" smtClean="0"/>
              <a:t>. Доктор психологических наук, </a:t>
            </a:r>
            <a:r>
              <a:rPr lang="ru-RU" sz="1200" dirty="0" err="1" smtClean="0"/>
              <a:t>doctor</a:t>
            </a:r>
            <a:r>
              <a:rPr lang="ru-RU" sz="1200" dirty="0" smtClean="0"/>
              <a:t> </a:t>
            </a:r>
            <a:r>
              <a:rPr lang="ru-RU" sz="1200" dirty="0" err="1" smtClean="0"/>
              <a:t>rerum</a:t>
            </a:r>
            <a:r>
              <a:rPr lang="ru-RU" sz="1200" dirty="0" smtClean="0"/>
              <a:t> </a:t>
            </a:r>
            <a:r>
              <a:rPr lang="ru-RU" sz="1200" dirty="0" err="1" smtClean="0"/>
              <a:t>naturalium</a:t>
            </a:r>
            <a:r>
              <a:rPr lang="ru-RU" sz="1200" dirty="0" smtClean="0"/>
              <a:t>, </a:t>
            </a:r>
            <a:r>
              <a:rPr lang="ru-RU" sz="1200" dirty="0" smtClean="0">
                <a:hlinkClick r:id="rId12" tooltip="Член-корреспондент"/>
              </a:rPr>
              <a:t>член-корреспондент</a:t>
            </a:r>
            <a:r>
              <a:rPr lang="ru-RU" sz="1200" dirty="0" smtClean="0"/>
              <a:t> </a:t>
            </a:r>
            <a:r>
              <a:rPr lang="ru-RU" sz="1200" dirty="0" smtClean="0">
                <a:hlinkClick r:id="rId13" tooltip="Российская академия наук"/>
              </a:rPr>
              <a:t>РАН</a:t>
            </a:r>
            <a:r>
              <a:rPr lang="ru-RU" sz="1200" dirty="0" smtClean="0"/>
              <a:t> с 29 мая 2008 года по Отделению </a:t>
            </a:r>
            <a:r>
              <a:rPr lang="ru-RU" sz="1200" dirty="0" err="1" smtClean="0"/>
              <a:t>нанотехнологий</a:t>
            </a:r>
            <a:r>
              <a:rPr lang="ru-RU" sz="1200" dirty="0" smtClean="0"/>
              <a:t> и информационных технологий. Специалист в области фундаментальных и прикладных исследований </a:t>
            </a:r>
            <a:r>
              <a:rPr lang="ru-RU" sz="1200" dirty="0" smtClean="0">
                <a:hlinkClick r:id="rId14" tooltip="Познание"/>
              </a:rPr>
              <a:t>познавательных</a:t>
            </a:r>
            <a:r>
              <a:rPr lang="ru-RU" sz="1200" dirty="0" smtClean="0"/>
              <a:t> процессов, один из основателей междисциплинарных  когнитивных  исследований в России и за рубежом.</a:t>
            </a:r>
          </a:p>
          <a:p>
            <a:pPr marL="0" indent="0">
              <a:spcAft>
                <a:spcPts val="0"/>
              </a:spcAft>
              <a:buNone/>
            </a:pPr>
            <a:endParaRPr lang="ru-RU" sz="1200" dirty="0" smtClean="0"/>
          </a:p>
          <a:p>
            <a:pPr marL="0" indent="0">
              <a:spcAft>
                <a:spcPts val="0"/>
              </a:spcAft>
              <a:buNone/>
            </a:pPr>
            <a:endParaRPr lang="ru-RU" sz="1200" dirty="0" smtClean="0"/>
          </a:p>
          <a:p>
            <a:pPr marL="0" indent="0">
              <a:spcAft>
                <a:spcPts val="0"/>
              </a:spcAft>
              <a:buNone/>
            </a:pPr>
            <a:r>
              <a:rPr lang="en-US" sz="1200" dirty="0" smtClean="0"/>
              <a:t>http://bershadskiy.ru/index/kognitivnaja_obrazovatelnaja_tekhnologija/0-27</a:t>
            </a:r>
            <a:endParaRPr lang="ru-RU" sz="1200" dirty="0" smtClean="0"/>
          </a:p>
          <a:p>
            <a:pPr marL="0" indent="0">
              <a:spcAft>
                <a:spcPts val="0"/>
              </a:spcAft>
              <a:buNone/>
            </a:pPr>
            <a:endParaRPr lang="ru-RU" sz="1200" dirty="0" smtClean="0"/>
          </a:p>
          <a:p>
            <a:pPr marL="0" indent="0">
              <a:spcAft>
                <a:spcPts val="0"/>
              </a:spcAft>
              <a:buNone/>
            </a:pPr>
            <a:r>
              <a:rPr lang="ru-RU" sz="1200" dirty="0" smtClean="0">
                <a:hlinkClick r:id="rId5"/>
              </a:rPr>
              <a:t>]</a:t>
            </a:r>
            <a:r>
              <a:rPr lang="ru-RU" sz="1200" dirty="0" smtClean="0"/>
              <a: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67904" y="1835621"/>
            <a:ext cx="7416824" cy="1380506"/>
          </a:xfrm>
          <a:prstGeom prst="rect">
            <a:avLst/>
          </a:prstGeom>
          <a:noFill/>
        </p:spPr>
        <p:txBody>
          <a:bodyPr wrap="square" rtlCol="0">
            <a:spAutoFit/>
          </a:bodyPr>
          <a:lstStyle/>
          <a:p>
            <a:r>
              <a:rPr lang="ru-RU" dirty="0" smtClean="0"/>
              <a:t>Когнитивная наука в наибольшей степени выступает сегодня интегратором психологического знания. Не случайно во многих западных университетах курс когнитивной психологии даже заменил традиционный курс общей психологии.</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7864" y="755501"/>
            <a:ext cx="3240360" cy="607602"/>
          </a:xfrm>
          <a:prstGeom prst="rect">
            <a:avLst/>
          </a:prstGeom>
          <a:noFill/>
        </p:spPr>
        <p:txBody>
          <a:bodyPr wrap="square" rtlCol="0">
            <a:spAutoFit/>
          </a:bodyPr>
          <a:lstStyle/>
          <a:p>
            <a:r>
              <a:rPr lang="ru-RU" dirty="0" smtClean="0"/>
              <a:t>(</a:t>
            </a:r>
            <a:r>
              <a:rPr lang="en-US" dirty="0" err="1" smtClean="0"/>
              <a:t>Caspi</a:t>
            </a:r>
            <a:r>
              <a:rPr lang="ru-RU" dirty="0" smtClean="0"/>
              <a:t>, </a:t>
            </a:r>
            <a:r>
              <a:rPr lang="en-US" dirty="0" smtClean="0"/>
              <a:t>Elder</a:t>
            </a:r>
            <a:r>
              <a:rPr lang="ru-RU" dirty="0" smtClean="0"/>
              <a:t>, &amp; </a:t>
            </a:r>
            <a:r>
              <a:rPr lang="en-US" dirty="0" smtClean="0"/>
              <a:t>Bern</a:t>
            </a:r>
            <a:r>
              <a:rPr lang="ru-RU" dirty="0" smtClean="0"/>
              <a:t> 1987).</a:t>
            </a:r>
          </a:p>
          <a:p>
            <a:endParaRPr lang="ru-RU" dirty="0"/>
          </a:p>
        </p:txBody>
      </p:sp>
      <p:sp>
        <p:nvSpPr>
          <p:cNvPr id="3" name="TextBox 2"/>
          <p:cNvSpPr txBox="1"/>
          <p:nvPr/>
        </p:nvSpPr>
        <p:spPr>
          <a:xfrm>
            <a:off x="1079872" y="1619597"/>
            <a:ext cx="7344816" cy="3956852"/>
          </a:xfrm>
          <a:prstGeom prst="rect">
            <a:avLst/>
          </a:prstGeom>
          <a:noFill/>
        </p:spPr>
        <p:txBody>
          <a:bodyPr wrap="square" rtlCol="0">
            <a:spAutoFit/>
          </a:bodyPr>
          <a:lstStyle/>
          <a:p>
            <a:r>
              <a:rPr lang="ru-RU" dirty="0" smtClean="0"/>
              <a:t>Когда знаменитого пианиста А. Рубинштейна во время телевизионного интервью спросили, как ему удалось сохранять высокий профессионализм исполнения в столь преклонном возрасте, он перечислил три стратегии: 1) исполнение меньших по объему отрывков музыкальных произведений, 2) частое повторение каждого отрывка во время репетиций, 3) замедление темпа игры перед быстрыми отрывками; поэтому слушателям казалось, что он исполняет произведение быстрее, чем это было на самом деле. Перечисленные Рубинштейном стратегии представляют собой примеры селекции (меньшие по объему музыкальные произведения), оптимизации (большее число повторений на репетициях) и компенсации (использование контраста для усиления впечатления от скорости игры). Я полагаю, что подобные знания — иная грань прагматизма стареющего мозга (</a:t>
            </a:r>
            <a:r>
              <a:rPr lang="ru-RU" dirty="0" err="1" smtClean="0"/>
              <a:t>Baltes</a:t>
            </a:r>
            <a:r>
              <a:rPr lang="ru-RU" dirty="0" smtClean="0"/>
              <a:t>, 1993, с. 590).</a:t>
            </a:r>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tatic2.ozone.ru/multimedia/books_covers/1014190477.jpg"/>
          <p:cNvPicPr>
            <a:picLocks noChangeAspect="1" noChangeArrowheads="1"/>
          </p:cNvPicPr>
          <p:nvPr/>
        </p:nvPicPr>
        <p:blipFill>
          <a:blip r:embed="rId2" cstate="print"/>
          <a:srcRect/>
          <a:stretch>
            <a:fillRect/>
          </a:stretch>
        </p:blipFill>
        <p:spPr bwMode="auto">
          <a:xfrm>
            <a:off x="1727944" y="179437"/>
            <a:ext cx="1728192" cy="2592288"/>
          </a:xfrm>
          <a:prstGeom prst="rect">
            <a:avLst/>
          </a:prstGeom>
          <a:noFill/>
        </p:spPr>
      </p:pic>
      <p:pic>
        <p:nvPicPr>
          <p:cNvPr id="107524" name="Picture 4" descr="https://paperc.com/media/cover_images/2/2014/11/25/9785000572689.jpg"/>
          <p:cNvPicPr>
            <a:picLocks noChangeAspect="1" noChangeArrowheads="1"/>
          </p:cNvPicPr>
          <p:nvPr/>
        </p:nvPicPr>
        <p:blipFill>
          <a:blip r:embed="rId3" cstate="print"/>
          <a:srcRect/>
          <a:stretch>
            <a:fillRect/>
          </a:stretch>
        </p:blipFill>
        <p:spPr bwMode="auto">
          <a:xfrm>
            <a:off x="5328344" y="109589"/>
            <a:ext cx="1728192" cy="2618211"/>
          </a:xfrm>
          <a:prstGeom prst="rect">
            <a:avLst/>
          </a:prstGeom>
          <a:noFill/>
        </p:spPr>
      </p:pic>
      <p:pic>
        <p:nvPicPr>
          <p:cNvPr id="107526" name="Picture 6" descr="http://88-cloud.com/photo/56a4b5920578a.jpg"/>
          <p:cNvPicPr>
            <a:picLocks noChangeAspect="1" noChangeArrowheads="1"/>
          </p:cNvPicPr>
          <p:nvPr/>
        </p:nvPicPr>
        <p:blipFill>
          <a:blip r:embed="rId4" cstate="print"/>
          <a:srcRect/>
          <a:stretch>
            <a:fillRect/>
          </a:stretch>
        </p:blipFill>
        <p:spPr bwMode="auto">
          <a:xfrm>
            <a:off x="1727944" y="2771725"/>
            <a:ext cx="1800200" cy="2577302"/>
          </a:xfrm>
          <a:prstGeom prst="rect">
            <a:avLst/>
          </a:prstGeom>
          <a:noFill/>
        </p:spPr>
      </p:pic>
      <p:pic>
        <p:nvPicPr>
          <p:cNvPr id="107534" name="Picture 14" descr="http://djreminiseofficial.com/data/56ab9bf8b1b58.jpg"/>
          <p:cNvPicPr>
            <a:picLocks noChangeAspect="1" noChangeArrowheads="1"/>
          </p:cNvPicPr>
          <p:nvPr/>
        </p:nvPicPr>
        <p:blipFill>
          <a:blip r:embed="rId5" cstate="print"/>
          <a:srcRect/>
          <a:stretch>
            <a:fillRect/>
          </a:stretch>
        </p:blipFill>
        <p:spPr bwMode="auto">
          <a:xfrm>
            <a:off x="0" y="2771725"/>
            <a:ext cx="1727944" cy="2742768"/>
          </a:xfrm>
          <a:prstGeom prst="rect">
            <a:avLst/>
          </a:prstGeom>
          <a:noFill/>
        </p:spPr>
      </p:pic>
      <p:pic>
        <p:nvPicPr>
          <p:cNvPr id="107536" name="Picture 16" descr="http://cs628117.vk.me/v628117081/861d/1LYqqCb6UE4.jpg"/>
          <p:cNvPicPr>
            <a:picLocks noChangeAspect="1" noChangeArrowheads="1"/>
          </p:cNvPicPr>
          <p:nvPr/>
        </p:nvPicPr>
        <p:blipFill>
          <a:blip r:embed="rId6" cstate="print"/>
          <a:srcRect/>
          <a:stretch>
            <a:fillRect/>
          </a:stretch>
        </p:blipFill>
        <p:spPr bwMode="auto">
          <a:xfrm>
            <a:off x="5256336" y="4482352"/>
            <a:ext cx="2160240" cy="3077323"/>
          </a:xfrm>
          <a:prstGeom prst="rect">
            <a:avLst/>
          </a:prstGeom>
          <a:noFill/>
        </p:spPr>
      </p:pic>
      <p:pic>
        <p:nvPicPr>
          <p:cNvPr id="107538" name="Picture 18" descr="http://knijencia.ru/uploads/posts/bookimages/632200/11472698.cover.jpg"/>
          <p:cNvPicPr>
            <a:picLocks noChangeAspect="1" noChangeArrowheads="1"/>
          </p:cNvPicPr>
          <p:nvPr/>
        </p:nvPicPr>
        <p:blipFill>
          <a:blip r:embed="rId7" cstate="print"/>
          <a:srcRect/>
          <a:stretch>
            <a:fillRect/>
          </a:stretch>
        </p:blipFill>
        <p:spPr bwMode="auto">
          <a:xfrm>
            <a:off x="7488584" y="4319315"/>
            <a:ext cx="2430270" cy="3240360"/>
          </a:xfrm>
          <a:prstGeom prst="rect">
            <a:avLst/>
          </a:prstGeom>
          <a:noFill/>
        </p:spPr>
      </p:pic>
      <p:pic>
        <p:nvPicPr>
          <p:cNvPr id="107540" name="Picture 20" descr="http://fada-books.ru/images/yaponskaya-sistema-razvitiya-intellekta-i-pamyati-kavashima-27121-large.jpg"/>
          <p:cNvPicPr>
            <a:picLocks noChangeAspect="1" noChangeArrowheads="1"/>
          </p:cNvPicPr>
          <p:nvPr/>
        </p:nvPicPr>
        <p:blipFill>
          <a:blip r:embed="rId8" cstate="print"/>
          <a:srcRect/>
          <a:stretch>
            <a:fillRect/>
          </a:stretch>
        </p:blipFill>
        <p:spPr bwMode="auto">
          <a:xfrm>
            <a:off x="0" y="5121178"/>
            <a:ext cx="1656184" cy="2438497"/>
          </a:xfrm>
          <a:prstGeom prst="rect">
            <a:avLst/>
          </a:prstGeom>
          <a:noFill/>
        </p:spPr>
      </p:pic>
      <p:pic>
        <p:nvPicPr>
          <p:cNvPr id="107542" name="Picture 22" descr="http://cdn.lolwot.com/wp-content/uploads/2015/05/20-ways-to-reduce-stress-and-increase-energy-14.jpg"/>
          <p:cNvPicPr>
            <a:picLocks noChangeAspect="1" noChangeArrowheads="1"/>
          </p:cNvPicPr>
          <p:nvPr/>
        </p:nvPicPr>
        <p:blipFill>
          <a:blip r:embed="rId9" cstate="print"/>
          <a:srcRect/>
          <a:stretch>
            <a:fillRect/>
          </a:stretch>
        </p:blipFill>
        <p:spPr bwMode="auto">
          <a:xfrm>
            <a:off x="5040312" y="2699717"/>
            <a:ext cx="2535900" cy="1872208"/>
          </a:xfrm>
          <a:prstGeom prst="rect">
            <a:avLst/>
          </a:prstGeom>
          <a:noFill/>
        </p:spPr>
      </p:pic>
      <p:pic>
        <p:nvPicPr>
          <p:cNvPr id="107544" name="Picture 24" descr="http://qiqru.org/media/npict/1009/original/68_igr_dlja_razvitija_mozga_753284.jpeg"/>
          <p:cNvPicPr>
            <a:picLocks noChangeAspect="1" noChangeArrowheads="1"/>
          </p:cNvPicPr>
          <p:nvPr/>
        </p:nvPicPr>
        <p:blipFill>
          <a:blip r:embed="rId10" cstate="print"/>
          <a:srcRect/>
          <a:stretch>
            <a:fillRect/>
          </a:stretch>
        </p:blipFill>
        <p:spPr bwMode="auto">
          <a:xfrm>
            <a:off x="0" y="107429"/>
            <a:ext cx="1728191" cy="2652026"/>
          </a:xfrm>
          <a:prstGeom prst="rect">
            <a:avLst/>
          </a:prstGeom>
          <a:noFill/>
        </p:spPr>
      </p:pic>
      <p:pic>
        <p:nvPicPr>
          <p:cNvPr id="107546" name="Picture 26" descr="http://buki.kiev.ua/images/originals/ITD000000000087319_cover1.jpg"/>
          <p:cNvPicPr>
            <a:picLocks noChangeAspect="1" noChangeArrowheads="1"/>
          </p:cNvPicPr>
          <p:nvPr/>
        </p:nvPicPr>
        <p:blipFill>
          <a:blip r:embed="rId11" cstate="print"/>
          <a:srcRect/>
          <a:stretch>
            <a:fillRect/>
          </a:stretch>
        </p:blipFill>
        <p:spPr bwMode="auto">
          <a:xfrm>
            <a:off x="3384128" y="179437"/>
            <a:ext cx="1893821" cy="2676600"/>
          </a:xfrm>
          <a:prstGeom prst="rect">
            <a:avLst/>
          </a:prstGeom>
          <a:noFill/>
        </p:spPr>
      </p:pic>
      <p:pic>
        <p:nvPicPr>
          <p:cNvPr id="107548" name="Picture 28" descr="http://img12.mynnm.com/2/f/9/1/6/054f2c3c5f283ee5c0b562d65e7.jpg"/>
          <p:cNvPicPr>
            <a:picLocks noChangeAspect="1" noChangeArrowheads="1"/>
          </p:cNvPicPr>
          <p:nvPr/>
        </p:nvPicPr>
        <p:blipFill>
          <a:blip r:embed="rId12" cstate="print"/>
          <a:srcRect/>
          <a:stretch>
            <a:fillRect/>
          </a:stretch>
        </p:blipFill>
        <p:spPr bwMode="auto">
          <a:xfrm>
            <a:off x="7272560" y="251445"/>
            <a:ext cx="2588331" cy="3966618"/>
          </a:xfrm>
          <a:prstGeom prst="rect">
            <a:avLst/>
          </a:prstGeom>
          <a:noFill/>
        </p:spPr>
      </p:pic>
      <p:pic>
        <p:nvPicPr>
          <p:cNvPr id="107550" name="Picture 30" descr="http://www.merion.lv/importm/978-5-00057-280-1.jpg"/>
          <p:cNvPicPr>
            <a:picLocks noChangeAspect="1" noChangeArrowheads="1"/>
          </p:cNvPicPr>
          <p:nvPr/>
        </p:nvPicPr>
        <p:blipFill>
          <a:blip r:embed="rId13" cstate="print"/>
          <a:srcRect/>
          <a:stretch>
            <a:fillRect/>
          </a:stretch>
        </p:blipFill>
        <p:spPr bwMode="auto">
          <a:xfrm>
            <a:off x="3456136" y="5302708"/>
            <a:ext cx="1512168" cy="2256967"/>
          </a:xfrm>
          <a:prstGeom prst="rect">
            <a:avLst/>
          </a:prstGeom>
          <a:noFill/>
        </p:spPr>
      </p:pic>
      <p:pic>
        <p:nvPicPr>
          <p:cNvPr id="107552" name="Picture 32" descr="http://gusjatinlib.ru/img/kniga-obschaya-teoriya-prava-belarus-6201-small.png"/>
          <p:cNvPicPr>
            <a:picLocks noChangeAspect="1" noChangeArrowheads="1"/>
          </p:cNvPicPr>
          <p:nvPr/>
        </p:nvPicPr>
        <p:blipFill>
          <a:blip r:embed="rId14" cstate="print"/>
          <a:srcRect/>
          <a:stretch>
            <a:fillRect/>
          </a:stretch>
        </p:blipFill>
        <p:spPr bwMode="auto">
          <a:xfrm>
            <a:off x="3384128" y="2771724"/>
            <a:ext cx="1728192" cy="2502424"/>
          </a:xfrm>
          <a:prstGeom prst="rect">
            <a:avLst/>
          </a:prstGeom>
          <a:noFill/>
        </p:spPr>
      </p:pic>
      <p:pic>
        <p:nvPicPr>
          <p:cNvPr id="107532" name="Picture 12" descr="http://img.yakaboo.ua/media/catalog/product/4/0/402371_81304858.jpg"/>
          <p:cNvPicPr>
            <a:picLocks noChangeAspect="1" noChangeArrowheads="1"/>
          </p:cNvPicPr>
          <p:nvPr/>
        </p:nvPicPr>
        <p:blipFill>
          <a:blip r:embed="rId15" cstate="print"/>
          <a:srcRect/>
          <a:stretch>
            <a:fillRect/>
          </a:stretch>
        </p:blipFill>
        <p:spPr bwMode="auto">
          <a:xfrm>
            <a:off x="1727944" y="5436022"/>
            <a:ext cx="1566195" cy="212365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hub.kyivstar.ua/wp-content/uploads/c/rules_of_brain.png"/>
          <p:cNvPicPr>
            <a:picLocks noChangeAspect="1" noChangeArrowheads="1"/>
          </p:cNvPicPr>
          <p:nvPr/>
        </p:nvPicPr>
        <p:blipFill>
          <a:blip r:embed="rId2" cstate="print"/>
          <a:srcRect/>
          <a:stretch>
            <a:fillRect/>
          </a:stretch>
        </p:blipFill>
        <p:spPr bwMode="auto">
          <a:xfrm>
            <a:off x="1655936" y="264886"/>
            <a:ext cx="6624736" cy="6006429"/>
          </a:xfrm>
          <a:prstGeom prst="rect">
            <a:avLst/>
          </a:prstGeom>
          <a:noFill/>
        </p:spPr>
      </p:pic>
      <p:sp>
        <p:nvSpPr>
          <p:cNvPr id="3" name="TextBox 2"/>
          <p:cNvSpPr txBox="1"/>
          <p:nvPr/>
        </p:nvSpPr>
        <p:spPr>
          <a:xfrm>
            <a:off x="1079872" y="6444133"/>
            <a:ext cx="1728192" cy="607602"/>
          </a:xfrm>
          <a:prstGeom prst="rect">
            <a:avLst/>
          </a:prstGeom>
          <a:noFill/>
        </p:spPr>
        <p:txBody>
          <a:bodyPr wrap="square" rtlCol="0">
            <a:spAutoFit/>
          </a:bodyPr>
          <a:lstStyle/>
          <a:p>
            <a:r>
              <a:rPr lang="ru-RU" dirty="0" smtClean="0"/>
              <a:t>Биолог Джон Медина</a:t>
            </a:r>
            <a:endParaRPr lang="ru-RU" dirty="0"/>
          </a:p>
        </p:txBody>
      </p:sp>
      <p:sp>
        <p:nvSpPr>
          <p:cNvPr id="4" name="TextBox 3"/>
          <p:cNvSpPr txBox="1"/>
          <p:nvPr/>
        </p:nvSpPr>
        <p:spPr>
          <a:xfrm>
            <a:off x="4032200" y="6300117"/>
            <a:ext cx="5040560" cy="607602"/>
          </a:xfrm>
          <a:prstGeom prst="rect">
            <a:avLst/>
          </a:prstGeom>
          <a:noFill/>
        </p:spPr>
        <p:txBody>
          <a:bodyPr wrap="square" rtlCol="0">
            <a:spAutoFit/>
          </a:bodyPr>
          <a:lstStyle/>
          <a:p>
            <a:r>
              <a:rPr lang="en-US" dirty="0" smtClean="0"/>
              <a:t>http://psymanblog.ru/2014/07/mozg-cheloveka-12-pravil-mozga-kniga-o-pravilah-mozga/?</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7784" y="179437"/>
            <a:ext cx="9577064" cy="8191538"/>
          </a:xfrm>
          <a:prstGeom prst="rect">
            <a:avLst/>
          </a:prstGeom>
          <a:noFill/>
        </p:spPr>
        <p:txBody>
          <a:bodyPr wrap="square" rtlCol="0">
            <a:spAutoFit/>
          </a:bodyPr>
          <a:lstStyle/>
          <a:p>
            <a:r>
              <a:rPr lang="ru-RU" sz="1400" b="1" dirty="0" smtClean="0">
                <a:latin typeface="Calibri" pitchFamily="34" charset="0"/>
              </a:rPr>
              <a:t>СОСТАВЛЯЮЩИЕ КОГНИТИВИСТИКИ (2</a:t>
            </a:r>
            <a:r>
              <a:rPr lang="en-US" sz="1400" b="1" dirty="0" smtClean="0">
                <a:latin typeface="Calibri" pitchFamily="34" charset="0"/>
              </a:rPr>
              <a:t>/3)</a:t>
            </a:r>
            <a:endParaRPr lang="ru-RU" sz="1400" b="1" dirty="0" smtClean="0">
              <a:latin typeface="Calibri" pitchFamily="34" charset="0"/>
            </a:endParaRPr>
          </a:p>
          <a:p>
            <a:endParaRPr lang="ru-RU" sz="1200" b="1" dirty="0" smtClean="0">
              <a:latin typeface="Calibri" pitchFamily="34" charset="0"/>
            </a:endParaRPr>
          </a:p>
          <a:p>
            <a:r>
              <a:rPr lang="ru-RU" sz="1200" b="1" dirty="0" smtClean="0">
                <a:latin typeface="Calibri" pitchFamily="34" charset="0"/>
              </a:rPr>
              <a:t>Нейрофизиология</a:t>
            </a:r>
            <a:r>
              <a:rPr lang="ru-RU" sz="1200" dirty="0" smtClean="0">
                <a:latin typeface="Calibri" pitchFamily="34" charset="0"/>
              </a:rPr>
              <a:t> — раздел физиологии животных и человека, изучающий функции нервной системы и её основных структурных единиц —нейронов.  Она тесно связана с нейробиологией, психологией, неврологией, клинической нейрофизиологией, электрофизиологией, этологией, нейроанатомией и другими науками, занимающимися изучением мозга.</a:t>
            </a:r>
          </a:p>
          <a:p>
            <a:endParaRPr lang="ru-RU" sz="1200" dirty="0" smtClean="0">
              <a:latin typeface="Calibri" pitchFamily="34" charset="0"/>
            </a:endParaRPr>
          </a:p>
          <a:p>
            <a:r>
              <a:rPr lang="ru-RU" sz="1200" b="1" dirty="0" err="1" smtClean="0">
                <a:latin typeface="Calibri" pitchFamily="34" charset="0"/>
              </a:rPr>
              <a:t>Нейробиология</a:t>
            </a:r>
            <a:r>
              <a:rPr lang="ru-RU" sz="1200" b="1" dirty="0" smtClean="0">
                <a:latin typeface="Calibri" pitchFamily="34" charset="0"/>
              </a:rPr>
              <a:t> </a:t>
            </a:r>
            <a:r>
              <a:rPr lang="ru-RU" sz="1200" dirty="0" smtClean="0">
                <a:latin typeface="Calibri" pitchFamily="34" charset="0"/>
              </a:rPr>
              <a:t>— наука, изучающая устройство, функционирование, развитие, генетику, биохимию, физиологию и патологию нервной системы. Изучение поведения является также разделом </a:t>
            </a:r>
            <a:r>
              <a:rPr lang="ru-RU" sz="1200" dirty="0" err="1" smtClean="0">
                <a:latin typeface="Calibri" pitchFamily="34" charset="0"/>
              </a:rPr>
              <a:t>нейробиологии</a:t>
            </a:r>
            <a:r>
              <a:rPr lang="ru-RU" sz="1200" dirty="0" smtClean="0">
                <a:latin typeface="Calibri" pitchFamily="34" charset="0"/>
              </a:rPr>
              <a:t>, которая всё сильнее проникает в сферы психологии и другие науки. </a:t>
            </a:r>
          </a:p>
          <a:p>
            <a:r>
              <a:rPr lang="ru-RU" sz="1200" dirty="0" smtClean="0">
                <a:latin typeface="Calibri" pitchFamily="34" charset="0"/>
              </a:rPr>
              <a:t>Темами </a:t>
            </a:r>
            <a:r>
              <a:rPr lang="ru-RU" sz="1200" dirty="0" err="1" smtClean="0">
                <a:latin typeface="Calibri" pitchFamily="34" charset="0"/>
              </a:rPr>
              <a:t>нейробиологии</a:t>
            </a:r>
            <a:r>
              <a:rPr lang="ru-RU" sz="1200" dirty="0" smtClean="0">
                <a:latin typeface="Calibri" pitchFamily="34" charset="0"/>
              </a:rPr>
              <a:t> являются:</a:t>
            </a:r>
          </a:p>
          <a:p>
            <a:pPr>
              <a:buFont typeface="Wingdings" pitchFamily="2" charset="2"/>
              <a:buChar char="ü"/>
            </a:pPr>
            <a:r>
              <a:rPr lang="ru-RU" sz="1200" dirty="0" smtClean="0">
                <a:latin typeface="Calibri" pitchFamily="34" charset="0"/>
              </a:rPr>
              <a:t>деятельность  </a:t>
            </a:r>
            <a:r>
              <a:rPr lang="ru-RU" sz="1200" dirty="0" err="1" smtClean="0">
                <a:latin typeface="Calibri" pitchFamily="34" charset="0"/>
              </a:rPr>
              <a:t>нейротрансмитеров</a:t>
            </a:r>
            <a:r>
              <a:rPr lang="ru-RU" sz="1200" dirty="0" smtClean="0">
                <a:latin typeface="Calibri" pitchFamily="34" charset="0"/>
              </a:rPr>
              <a:t> в синапсах;</a:t>
            </a:r>
          </a:p>
          <a:p>
            <a:pPr>
              <a:buFont typeface="Wingdings" pitchFamily="2" charset="2"/>
              <a:buChar char="ü"/>
            </a:pPr>
            <a:r>
              <a:rPr lang="ru-RU" sz="1200" dirty="0" smtClean="0">
                <a:latin typeface="Calibri" pitchFamily="34" charset="0"/>
              </a:rPr>
              <a:t>как гены способствуют развитию нервной системы в зародыше и в течение жизни;</a:t>
            </a:r>
          </a:p>
          <a:p>
            <a:pPr>
              <a:buFont typeface="Wingdings" pitchFamily="2" charset="2"/>
              <a:buChar char="ü"/>
            </a:pPr>
            <a:r>
              <a:rPr lang="ru-RU" sz="1200" dirty="0" smtClean="0">
                <a:latin typeface="Calibri" pitchFamily="34" charset="0"/>
              </a:rPr>
              <a:t>деятельность относительно простых структур нервной системы;</a:t>
            </a:r>
          </a:p>
          <a:p>
            <a:pPr>
              <a:buFont typeface="Wingdings" pitchFamily="2" charset="2"/>
              <a:buChar char="ü"/>
            </a:pPr>
            <a:r>
              <a:rPr lang="ru-RU" sz="1200" dirty="0" smtClean="0">
                <a:latin typeface="Calibri" pitchFamily="34" charset="0"/>
              </a:rPr>
              <a:t>структура и функционирование сложных нервных цепей — восприятие, память, речь.</a:t>
            </a:r>
          </a:p>
          <a:p>
            <a:pPr>
              <a:buFont typeface="Wingdings" pitchFamily="2" charset="2"/>
              <a:buChar char="ü"/>
            </a:pPr>
            <a:endParaRPr lang="ru-RU" sz="1200" dirty="0" smtClean="0">
              <a:latin typeface="Calibri" pitchFamily="34" charset="0"/>
            </a:endParaRPr>
          </a:p>
          <a:p>
            <a:r>
              <a:rPr lang="ru-RU" sz="1200" b="1" dirty="0" smtClean="0">
                <a:latin typeface="Calibri" pitchFamily="34" charset="0"/>
              </a:rPr>
              <a:t>Когнитивная </a:t>
            </a:r>
            <a:r>
              <a:rPr lang="ru-RU" sz="1200" b="1" dirty="0" err="1" smtClean="0">
                <a:latin typeface="Calibri" pitchFamily="34" charset="0"/>
              </a:rPr>
              <a:t>нейробиология</a:t>
            </a:r>
            <a:r>
              <a:rPr lang="ru-RU" sz="1200" dirty="0" smtClean="0">
                <a:latin typeface="Calibri" pitchFamily="34" charset="0"/>
              </a:rPr>
              <a:t> — наука, изучающая связь активности головного мозга и других сторон нервной системы с познавательными процессами и поведением. Особое внимание когнитивная </a:t>
            </a:r>
            <a:r>
              <a:rPr lang="ru-RU" sz="1200" dirty="0" err="1" smtClean="0">
                <a:latin typeface="Calibri" pitchFamily="34" charset="0"/>
              </a:rPr>
              <a:t>нейробиология</a:t>
            </a:r>
            <a:r>
              <a:rPr lang="ru-RU" sz="1200" dirty="0" smtClean="0">
                <a:latin typeface="Calibri" pitchFamily="34" charset="0"/>
              </a:rPr>
              <a:t> уделяет изучению нейронной основы мыслительных процессов. Когнитивная </a:t>
            </a:r>
            <a:r>
              <a:rPr lang="ru-RU" sz="1200" dirty="0" err="1" smtClean="0">
                <a:latin typeface="Calibri" pitchFamily="34" charset="0"/>
              </a:rPr>
              <a:t>нейробиология</a:t>
            </a:r>
            <a:r>
              <a:rPr lang="ru-RU" sz="1200" dirty="0" smtClean="0">
                <a:latin typeface="Calibri" pitchFamily="34" charset="0"/>
              </a:rPr>
              <a:t> является разделом как психологии, так и  </a:t>
            </a:r>
            <a:r>
              <a:rPr lang="ru-RU" sz="1200" dirty="0" err="1" smtClean="0">
                <a:latin typeface="Calibri" pitchFamily="34" charset="0"/>
              </a:rPr>
              <a:t>нейробиологии</a:t>
            </a:r>
            <a:r>
              <a:rPr lang="ru-RU" sz="1200" dirty="0" smtClean="0">
                <a:latin typeface="Calibri" pitchFamily="34" charset="0"/>
              </a:rPr>
              <a:t>  , пересекаясь с когнитивной психологией и нейропсихологией. В когнитивной </a:t>
            </a:r>
            <a:r>
              <a:rPr lang="ru-RU" sz="1200" dirty="0" err="1" smtClean="0">
                <a:latin typeface="Calibri" pitchFamily="34" charset="0"/>
              </a:rPr>
              <a:t>нейробиологии</a:t>
            </a:r>
            <a:r>
              <a:rPr lang="ru-RU" sz="1200" dirty="0" smtClean="0">
                <a:latin typeface="Calibri" pitchFamily="34" charset="0"/>
              </a:rPr>
              <a:t> используются экспериментальные методы психофизики, когнитивной психологии, функциональной </a:t>
            </a:r>
            <a:r>
              <a:rPr lang="ru-RU" sz="1200" dirty="0" err="1" smtClean="0">
                <a:latin typeface="Calibri" pitchFamily="34" charset="0"/>
              </a:rPr>
              <a:t>нейровизуализации</a:t>
            </a:r>
            <a:r>
              <a:rPr lang="ru-RU" sz="1200" dirty="0" smtClean="0">
                <a:latin typeface="Calibri" pitchFamily="34" charset="0"/>
              </a:rPr>
              <a:t>, электрофизиологии,  </a:t>
            </a:r>
            <a:r>
              <a:rPr lang="ru-RU" sz="1200" dirty="0" err="1" smtClean="0">
                <a:latin typeface="Calibri" pitchFamily="34" charset="0"/>
              </a:rPr>
              <a:t>психогенетики</a:t>
            </a:r>
            <a:r>
              <a:rPr lang="ru-RU" sz="1200" dirty="0" smtClean="0">
                <a:latin typeface="Calibri" pitchFamily="34" charset="0"/>
              </a:rPr>
              <a:t>. Важным направлением когнитивной </a:t>
            </a:r>
            <a:r>
              <a:rPr lang="ru-RU" sz="1200" dirty="0" err="1" smtClean="0">
                <a:latin typeface="Calibri" pitchFamily="34" charset="0"/>
              </a:rPr>
              <a:t>нейробиологии</a:t>
            </a:r>
            <a:r>
              <a:rPr lang="ru-RU" sz="1200" dirty="0" smtClean="0">
                <a:latin typeface="Calibri" pitchFamily="34" charset="0"/>
              </a:rPr>
              <a:t> является изучение людей, имеющих нарушения психической деятельности вследствие повреждений головного мозга.</a:t>
            </a:r>
          </a:p>
          <a:p>
            <a:pPr>
              <a:buFont typeface="Wingdings" pitchFamily="2" charset="2"/>
              <a:buChar char="ü"/>
            </a:pPr>
            <a:endParaRPr lang="ru-RU" sz="1200" dirty="0" smtClean="0">
              <a:latin typeface="Calibri" pitchFamily="34" charset="0"/>
            </a:endParaRPr>
          </a:p>
          <a:p>
            <a:r>
              <a:rPr lang="ru-RU" sz="1200" b="1" dirty="0" err="1" smtClean="0">
                <a:latin typeface="Calibri" pitchFamily="34" charset="0"/>
              </a:rPr>
              <a:t>Нейролингви́стика</a:t>
            </a:r>
            <a:r>
              <a:rPr lang="ru-RU" sz="1200" dirty="0" smtClean="0">
                <a:latin typeface="Calibri" pitchFamily="34" charset="0"/>
              </a:rPr>
              <a:t> (от греч. </a:t>
            </a:r>
            <a:r>
              <a:rPr lang="ru-RU" sz="1200" dirty="0" err="1" smtClean="0">
                <a:latin typeface="Calibri" pitchFamily="34" charset="0"/>
              </a:rPr>
              <a:t>νεῦρον </a:t>
            </a:r>
            <a:r>
              <a:rPr lang="ru-RU" sz="1200" dirty="0" smtClean="0">
                <a:latin typeface="Calibri" pitchFamily="34" charset="0"/>
              </a:rPr>
              <a:t>— нерв, лат. </a:t>
            </a:r>
            <a:r>
              <a:rPr lang="ru-RU" sz="1200" i="1" dirty="0" err="1" smtClean="0">
                <a:latin typeface="Calibri" pitchFamily="34" charset="0"/>
              </a:rPr>
              <a:t>lingua</a:t>
            </a:r>
            <a:r>
              <a:rPr lang="ru-RU" sz="1200" dirty="0" smtClean="0">
                <a:latin typeface="Calibri" pitchFamily="34" charset="0"/>
              </a:rPr>
              <a:t> — язык) — отрасль психологической науки, пограничная для психологии, неврологии и лингвистики, изучающая «мозговые механизмы речевой деятельности и те изменения в речевых процессах, которые возникают при локальных поражениях мозга»</a:t>
            </a:r>
            <a:r>
              <a:rPr lang="ru-RU" sz="1200" baseline="30000" dirty="0" smtClean="0">
                <a:latin typeface="Calibri" pitchFamily="34" charset="0"/>
                <a:hlinkClick r:id="rId2"/>
              </a:rPr>
              <a:t>[</a:t>
            </a:r>
            <a:r>
              <a:rPr lang="ru-RU" sz="1200" baseline="30000" dirty="0" smtClean="0">
                <a:latin typeface="Calibri" pitchFamily="34" charset="0"/>
              </a:rPr>
              <a:t> </a:t>
            </a:r>
            <a:r>
              <a:rPr lang="ru-RU" sz="1200" dirty="0" smtClean="0">
                <a:latin typeface="Calibri" pitchFamily="34" charset="0"/>
              </a:rPr>
              <a:t>Становление нейролингвистики как научной дисциплины связано с развитием нейропсихологии, с одной стороны, лингвистики и психолингвистики — с другой. В соответствии с представлениями современной нейропсихологии нейролингвистика рассматривает речь как системную функцию, а афазию — как системное нарушение, которое складывается из первичного дефекта и вторичных нарушении, возникающих в результате воздействия первичного дефекта, а также функциональных перестроек работы мозга, направленных на компенсацию нарушенной функции.</a:t>
            </a:r>
          </a:p>
          <a:p>
            <a:endParaRPr lang="ru-RU" sz="1200" dirty="0" smtClean="0">
              <a:latin typeface="Calibri" pitchFamily="34" charset="0"/>
            </a:endParaRPr>
          </a:p>
          <a:p>
            <a:r>
              <a:rPr lang="ru-RU" sz="1200" dirty="0" smtClean="0">
                <a:latin typeface="Calibri" pitchFamily="34" charset="0"/>
              </a:rPr>
              <a:t>В современной России можно говорить о двух сложившихся традициях нейролингвистических исследований — Московская школа нейролингвистики  </a:t>
            </a:r>
            <a:r>
              <a:rPr lang="ru-RU" sz="1200" b="1" dirty="0" smtClean="0">
                <a:solidFill>
                  <a:srgbClr val="C00000"/>
                </a:solidFill>
                <a:latin typeface="Calibri" pitchFamily="34" charset="0"/>
              </a:rPr>
              <a:t>А. Р. </a:t>
            </a:r>
            <a:r>
              <a:rPr lang="ru-RU" sz="1200" b="1" dirty="0" err="1" smtClean="0">
                <a:solidFill>
                  <a:srgbClr val="C00000"/>
                </a:solidFill>
                <a:latin typeface="Calibri" pitchFamily="34" charset="0"/>
              </a:rPr>
              <a:t>Лурия</a:t>
            </a:r>
            <a:r>
              <a:rPr lang="ru-RU" sz="1200" dirty="0" smtClean="0">
                <a:latin typeface="Calibri" pitchFamily="34" charset="0"/>
              </a:rPr>
              <a:t>  (в настоящее время развивается </a:t>
            </a:r>
            <a:r>
              <a:rPr lang="ru-RU" sz="1200" b="1" dirty="0" smtClean="0">
                <a:latin typeface="Calibri" pitchFamily="34" charset="0"/>
              </a:rPr>
              <a:t> </a:t>
            </a:r>
            <a:r>
              <a:rPr lang="ru-RU" sz="1200" b="1" dirty="0" smtClean="0">
                <a:solidFill>
                  <a:srgbClr val="C00000"/>
                </a:solidFill>
                <a:latin typeface="Calibri" pitchFamily="34" charset="0"/>
              </a:rPr>
              <a:t>Т. В. </a:t>
            </a:r>
            <a:r>
              <a:rPr lang="ru-RU" sz="1200" b="1" dirty="0" err="1" smtClean="0">
                <a:solidFill>
                  <a:srgbClr val="C00000"/>
                </a:solidFill>
                <a:latin typeface="Calibri" pitchFamily="34" charset="0"/>
              </a:rPr>
              <a:t>Ахутиной</a:t>
            </a:r>
            <a:r>
              <a:rPr lang="ru-RU" sz="1200" b="1" dirty="0" smtClean="0">
                <a:solidFill>
                  <a:srgbClr val="C00000"/>
                </a:solidFill>
                <a:latin typeface="Calibri" pitchFamily="34" charset="0"/>
              </a:rPr>
              <a:t> </a:t>
            </a:r>
            <a:r>
              <a:rPr lang="ru-RU" sz="1200" dirty="0" smtClean="0">
                <a:latin typeface="Calibri" pitchFamily="34" charset="0"/>
              </a:rPr>
              <a:t>) и Петербургская школа нейролингвистики </a:t>
            </a:r>
            <a:r>
              <a:rPr lang="ru-RU" sz="1200" dirty="0" err="1" smtClean="0">
                <a:latin typeface="Calibri" pitchFamily="34" charset="0"/>
              </a:rPr>
              <a:t>Балонова</a:t>
            </a:r>
            <a:r>
              <a:rPr lang="ru-RU" sz="1200" dirty="0" smtClean="0">
                <a:latin typeface="Calibri" pitchFamily="34" charset="0"/>
              </a:rPr>
              <a:t>—</a:t>
            </a:r>
            <a:r>
              <a:rPr lang="ru-RU" sz="1200" dirty="0" err="1" smtClean="0">
                <a:latin typeface="Calibri" pitchFamily="34" charset="0"/>
              </a:rPr>
              <a:t>Деглина</a:t>
            </a:r>
            <a:r>
              <a:rPr lang="ru-RU" sz="1200" dirty="0" smtClean="0">
                <a:latin typeface="Calibri" pitchFamily="34" charset="0"/>
              </a:rPr>
              <a:t> (нынешний руководитель — </a:t>
            </a:r>
            <a:r>
              <a:rPr lang="ru-RU" sz="1200" b="1" dirty="0" smtClean="0">
                <a:solidFill>
                  <a:srgbClr val="C00000"/>
                </a:solidFill>
                <a:latin typeface="Calibri" pitchFamily="34" charset="0"/>
              </a:rPr>
              <a:t>Т. В. Черниговская</a:t>
            </a:r>
            <a:r>
              <a:rPr lang="ru-RU" sz="1200" dirty="0" smtClean="0">
                <a:latin typeface="Calibri" pitchFamily="34" charset="0"/>
              </a:rPr>
              <a:t>). Не вдаваясь в тонкости теоретических разногласий, можно с очень высокой степенью огрубления указать основное различие в подходах этих двух школ: в работах </a:t>
            </a:r>
            <a:r>
              <a:rPr lang="ru-RU" sz="1200" dirty="0" err="1" smtClean="0">
                <a:latin typeface="Calibri" pitchFamily="34" charset="0"/>
              </a:rPr>
              <a:t>нейролингвистов</a:t>
            </a:r>
            <a:r>
              <a:rPr lang="ru-RU" sz="1200" dirty="0" smtClean="0">
                <a:latin typeface="Calibri" pitchFamily="34" charset="0"/>
              </a:rPr>
              <a:t> Московской школы присутствует игнорирование или недооценка работы правого полушария в речевой деятельности, тогда как в исследованиях представителей Петербургской школы настойчиво и последовательно проводится мысль о распределении разных языковых механизмов в левом и правом полушариях головного мозга. В настоящее время нейролингвистика всё больше сближается с психолингвистикой и когнитивной наукой, особенно в традиции Петербургской школы.</a:t>
            </a:r>
          </a:p>
          <a:p>
            <a:endParaRPr lang="ru-RU" sz="1200" dirty="0" smtClean="0">
              <a:latin typeface="Calibri" pitchFamily="34" charset="0"/>
            </a:endParaRPr>
          </a:p>
          <a:p>
            <a:r>
              <a:rPr lang="ru-RU" sz="1200" b="1" dirty="0" err="1" smtClean="0">
                <a:latin typeface="Calibri" pitchFamily="34" charset="0"/>
              </a:rPr>
              <a:t>Иску́сственный</a:t>
            </a:r>
            <a:r>
              <a:rPr lang="ru-RU" sz="1200" b="1" dirty="0" smtClean="0">
                <a:latin typeface="Calibri" pitchFamily="34" charset="0"/>
              </a:rPr>
              <a:t> </a:t>
            </a:r>
            <a:r>
              <a:rPr lang="ru-RU" sz="1200" b="1" dirty="0" err="1" smtClean="0">
                <a:latin typeface="Calibri" pitchFamily="34" charset="0"/>
              </a:rPr>
              <a:t>интелле́кт</a:t>
            </a:r>
            <a:r>
              <a:rPr lang="ru-RU" sz="1200" b="1" dirty="0" smtClean="0">
                <a:latin typeface="Calibri" pitchFamily="34" charset="0"/>
              </a:rPr>
              <a:t> </a:t>
            </a:r>
            <a:r>
              <a:rPr lang="ru-RU" sz="1200" dirty="0" smtClean="0"/>
              <a:t>(</a:t>
            </a:r>
            <a:r>
              <a:rPr lang="ru-RU" sz="1200" b="1" dirty="0" smtClean="0">
                <a:latin typeface="Calibri" pitchFamily="34" charset="0"/>
              </a:rPr>
              <a:t>ИИ</a:t>
            </a:r>
            <a:r>
              <a:rPr lang="ru-RU" sz="1200" dirty="0" smtClean="0">
                <a:latin typeface="Calibri" pitchFamily="34" charset="0"/>
              </a:rPr>
              <a:t>, англ. </a:t>
            </a:r>
            <a:r>
              <a:rPr lang="ru-RU" sz="1200" i="1" dirty="0" err="1" smtClean="0">
                <a:latin typeface="Calibri" pitchFamily="34" charset="0"/>
              </a:rPr>
              <a:t>Artificial</a:t>
            </a:r>
            <a:r>
              <a:rPr lang="ru-RU" sz="1200" i="1" dirty="0" smtClean="0">
                <a:latin typeface="Calibri" pitchFamily="34" charset="0"/>
              </a:rPr>
              <a:t> </a:t>
            </a:r>
            <a:r>
              <a:rPr lang="ru-RU" sz="1200" i="1" dirty="0" err="1" smtClean="0">
                <a:latin typeface="Calibri" pitchFamily="34" charset="0"/>
              </a:rPr>
              <a:t>intelligence</a:t>
            </a:r>
            <a:r>
              <a:rPr lang="ru-RU" sz="1200" i="1" dirty="0" smtClean="0">
                <a:latin typeface="Calibri" pitchFamily="34" charset="0"/>
              </a:rPr>
              <a:t>, AI</a:t>
            </a:r>
            <a:r>
              <a:rPr lang="ru-RU" sz="1200" dirty="0" smtClean="0">
                <a:latin typeface="Calibri" pitchFamily="34" charset="0"/>
              </a:rPr>
              <a:t>) — 1) </a:t>
            </a:r>
            <a:r>
              <a:rPr lang="ru-RU" sz="1200" u="sng" dirty="0" smtClean="0">
                <a:latin typeface="Calibri" pitchFamily="34" charset="0"/>
              </a:rPr>
              <a:t>наука</a:t>
            </a:r>
            <a:r>
              <a:rPr lang="ru-RU" sz="1200" dirty="0" smtClean="0">
                <a:latin typeface="Calibri" pitchFamily="34" charset="0"/>
              </a:rPr>
              <a:t> и технология создания интеллектуальных машин, особенно </a:t>
            </a:r>
            <a:r>
              <a:rPr lang="ru-RU" sz="1200" dirty="0" smtClean="0">
                <a:latin typeface="Calibri" pitchFamily="34" charset="0"/>
                <a:hlinkClick r:id="rId3" tooltip="Интеллект"/>
              </a:rPr>
              <a:t>интелле</a:t>
            </a:r>
            <a:r>
              <a:rPr lang="ru-RU" sz="1200" dirty="0" smtClean="0">
                <a:latin typeface="Calibri" pitchFamily="34" charset="0"/>
              </a:rPr>
              <a:t>к</a:t>
            </a:r>
            <a:r>
              <a:rPr lang="ru-RU" sz="1200" dirty="0" smtClean="0">
                <a:latin typeface="Calibri" pitchFamily="34" charset="0"/>
                <a:hlinkClick r:id="rId3" tooltip="Интеллект"/>
              </a:rPr>
              <a:t>туальных</a:t>
            </a:r>
            <a:r>
              <a:rPr lang="ru-RU" sz="1200" dirty="0" smtClean="0">
                <a:latin typeface="Calibri" pitchFamily="34" charset="0"/>
              </a:rPr>
              <a:t> компьютерных программ</a:t>
            </a:r>
            <a:r>
              <a:rPr lang="ru-RU" sz="1200" baseline="30000" dirty="0" smtClean="0">
                <a:latin typeface="Calibri" pitchFamily="34" charset="0"/>
                <a:hlinkClick r:id="rId4"/>
              </a:rPr>
              <a:t>[</a:t>
            </a:r>
            <a:r>
              <a:rPr lang="ru-RU" sz="1200" dirty="0" smtClean="0">
                <a:latin typeface="Calibri" pitchFamily="34" charset="0"/>
              </a:rPr>
              <a:t>; 2) свойство интеллектуальных систем выполнять творческие функции, которые традиционно считаются прерогативой человека.</a:t>
            </a:r>
            <a:r>
              <a:rPr lang="ru-RU" sz="1200" baseline="30000" dirty="0" smtClean="0">
                <a:latin typeface="Calibri" pitchFamily="34" charset="0"/>
                <a:hlinkClick r:id="rId4"/>
              </a:rPr>
              <a:t>[</a:t>
            </a:r>
            <a:r>
              <a:rPr lang="ru-RU" sz="1200" baseline="30000" dirty="0" smtClean="0">
                <a:latin typeface="Calibri" pitchFamily="34" charset="0"/>
              </a:rPr>
              <a:t> </a:t>
            </a:r>
            <a:r>
              <a:rPr lang="ru-RU" sz="1200" dirty="0" smtClean="0">
                <a:latin typeface="Calibri" pitchFamily="34" charset="0"/>
              </a:rPr>
              <a:t>ИИ связан со сходной задачей использования компьютеров для понимания человеческого интеллекта, но не обязательно ограничивается биологически правдоподобными методами</a:t>
            </a:r>
          </a:p>
          <a:p>
            <a:endParaRPr lang="ru-RU" sz="1200" dirty="0" smtClean="0">
              <a:latin typeface="Calibri" pitchFamily="34" charset="0"/>
            </a:endParaRPr>
          </a:p>
          <a:p>
            <a:endParaRPr lang="ru-RU" sz="1200" dirty="0" smtClean="0">
              <a:latin typeface="Calibri" pitchFamily="34" charset="0"/>
            </a:endParaRPr>
          </a:p>
          <a:p>
            <a:pPr>
              <a:buFont typeface="Wingdings" pitchFamily="2" charset="2"/>
              <a:buChar char="ü"/>
            </a:pPr>
            <a:endParaRPr lang="ru-RU" sz="1200" dirty="0" smtClean="0">
              <a:latin typeface="Calibri" pitchFamily="34" charset="0"/>
            </a:endParaRPr>
          </a:p>
          <a:p>
            <a:pPr>
              <a:buFont typeface="Wingdings" pitchFamily="2" charset="2"/>
              <a:buChar char="ü"/>
            </a:pPr>
            <a:endParaRPr lang="ru-RU" sz="1200" dirty="0" smtClean="0">
              <a:latin typeface="Calibri" pitchFamily="34" charset="0"/>
            </a:endParaRPr>
          </a:p>
          <a:p>
            <a:endParaRPr lang="ru-RU" sz="1200" dirty="0">
              <a:latin typeface="Calibri" pitchFamily="34" charset="0"/>
            </a:endParaRPr>
          </a:p>
        </p:txBody>
      </p:sp>
      <p:sp>
        <p:nvSpPr>
          <p:cNvPr id="8" name="TextBox 7"/>
          <p:cNvSpPr txBox="1"/>
          <p:nvPr/>
        </p:nvSpPr>
        <p:spPr>
          <a:xfrm>
            <a:off x="6336456" y="9468469"/>
            <a:ext cx="9001000" cy="1637756"/>
          </a:xfrm>
          <a:prstGeom prst="rect">
            <a:avLst/>
          </a:prstGeom>
          <a:noFill/>
        </p:spPr>
        <p:txBody>
          <a:bodyPr wrap="square" rtlCol="0">
            <a:spAutoFit/>
          </a:bodyPr>
          <a:lstStyle/>
          <a:p>
            <a:r>
              <a:rPr lang="ru-RU" sz="1200" dirty="0" smtClean="0">
                <a:latin typeface="Calibri" pitchFamily="34" charset="0"/>
              </a:rPr>
              <a:t>В начале XXI столетия в когнитивной науке стало бурно развиваться новое направление — воплощённая когнитивная наука (</a:t>
            </a:r>
            <a:r>
              <a:rPr lang="ru-RU" sz="1200" dirty="0" err="1" smtClean="0">
                <a:latin typeface="Calibri" pitchFamily="34" charset="0"/>
              </a:rPr>
              <a:t>embodied</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science</a:t>
            </a:r>
            <a:r>
              <a:rPr lang="ru-RU" sz="1200" dirty="0" smtClean="0">
                <a:latin typeface="Calibri" pitchFamily="34" charset="0"/>
              </a:rPr>
              <a:t>). Её представители считают ошибочным подход традиционной когнитивной науки и философии сознания, который почти полностью игнорирует роль тела в деятельности сознания. В последнее десятилетие наблюдается взрывной рост эмпирических исследований в области  </a:t>
            </a:r>
            <a:r>
              <a:rPr lang="ru-RU" sz="1200" dirty="0" smtClean="0">
                <a:latin typeface="Calibri" pitchFamily="34" charset="0"/>
                <a:hlinkClick r:id="rId5" tooltip="Воплощённое познание"/>
              </a:rPr>
              <a:t>воплощённого познания</a:t>
            </a:r>
            <a:r>
              <a:rPr lang="ru-RU" sz="1200" dirty="0" smtClean="0">
                <a:latin typeface="Calibri" pitchFamily="34" charset="0"/>
              </a:rPr>
              <a:t>. Сторонники воплощённой когнитивной науки отвергают укоренившуюся в современной философии сознания идею о том, что сознание порождается мозгом или тождественно мозгу.</a:t>
            </a:r>
          </a:p>
          <a:p>
            <a:endParaRPr lang="ru-RU" sz="1200" dirty="0" smtClean="0">
              <a:latin typeface="Calibri" pitchFamily="34" charset="0"/>
            </a:endParaRPr>
          </a:p>
          <a:p>
            <a:r>
              <a:rPr lang="ru-RU" sz="1200" dirty="0" smtClean="0">
                <a:latin typeface="Calibri" pitchFamily="34" charset="0"/>
              </a:rPr>
              <a:t>Помимо непосредственно психологии, у истоков оказалось сразу несколько научных дисциплин: искусственный интеллект (</a:t>
            </a:r>
            <a:r>
              <a:rPr lang="ru-RU" sz="1200" dirty="0" err="1" smtClean="0">
                <a:latin typeface="Calibri" pitchFamily="34" charset="0"/>
              </a:rPr>
              <a:t>McCarthy</a:t>
            </a:r>
            <a:r>
              <a:rPr lang="ru-RU" sz="1200" dirty="0" smtClean="0">
                <a:latin typeface="Calibri" pitchFamily="34" charset="0"/>
              </a:rPr>
              <a:t>), лингвистика (</a:t>
            </a:r>
            <a:r>
              <a:rPr lang="ru-RU" sz="1200" dirty="0" err="1" smtClean="0">
                <a:latin typeface="Calibri" pitchFamily="34" charset="0"/>
              </a:rPr>
              <a:t>Chomsky</a:t>
            </a:r>
            <a:r>
              <a:rPr lang="ru-RU" sz="1200" dirty="0" smtClean="0">
                <a:latin typeface="Calibri" pitchFamily="34" charset="0"/>
              </a:rPr>
              <a:t>), а также философия (</a:t>
            </a:r>
            <a:r>
              <a:rPr lang="ru-RU" sz="1200" dirty="0" err="1" smtClean="0">
                <a:latin typeface="Calibri" pitchFamily="34" charset="0"/>
              </a:rPr>
              <a:t>Fodor</a:t>
            </a:r>
            <a:r>
              <a:rPr lang="ru-RU" sz="1200" dirty="0" smtClean="0">
                <a:latin typeface="Calibri" pitchFamily="34" charset="0"/>
              </a:rPr>
              <a:t>).</a:t>
            </a:r>
          </a:p>
          <a:p>
            <a:endParaRPr lang="ru-RU"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5776" y="179437"/>
            <a:ext cx="9505056" cy="6774355"/>
          </a:xfrm>
          <a:prstGeom prst="rect">
            <a:avLst/>
          </a:prstGeom>
          <a:noFill/>
        </p:spPr>
        <p:txBody>
          <a:bodyPr wrap="square" rtlCol="0">
            <a:spAutoFit/>
          </a:bodyPr>
          <a:lstStyle/>
          <a:p>
            <a:r>
              <a:rPr lang="ru-RU" sz="1400" b="1" dirty="0" smtClean="0">
                <a:latin typeface="Calibri" pitchFamily="34" charset="0"/>
              </a:rPr>
              <a:t>СОСТАВЛЯЮЩИЕ КОГНИТИВИСТИКИ</a:t>
            </a:r>
            <a:r>
              <a:rPr lang="en-US" sz="1400" b="1" dirty="0" smtClean="0">
                <a:latin typeface="Calibri" pitchFamily="34" charset="0"/>
              </a:rPr>
              <a:t> </a:t>
            </a:r>
            <a:r>
              <a:rPr lang="ru-RU" sz="1400" b="1" dirty="0" smtClean="0">
                <a:latin typeface="Calibri" pitchFamily="34" charset="0"/>
              </a:rPr>
              <a:t>(</a:t>
            </a:r>
            <a:r>
              <a:rPr lang="en-US" sz="1400" b="1" dirty="0" smtClean="0">
                <a:latin typeface="Calibri" pitchFamily="34" charset="0"/>
              </a:rPr>
              <a:t>3/3)</a:t>
            </a:r>
            <a:endParaRPr lang="ru-RU" sz="1400" b="1" dirty="0" smtClean="0">
              <a:latin typeface="Calibri" pitchFamily="34" charset="0"/>
            </a:endParaRPr>
          </a:p>
          <a:p>
            <a:pPr>
              <a:spcBef>
                <a:spcPts val="1000"/>
              </a:spcBef>
            </a:pPr>
            <a:r>
              <a:rPr lang="ru-RU" sz="1200" b="1" dirty="0" smtClean="0">
                <a:latin typeface="Calibri" pitchFamily="34" charset="0"/>
              </a:rPr>
              <a:t>Теория познания, или гносеология, — </a:t>
            </a:r>
            <a:r>
              <a:rPr lang="ru-RU" sz="1200" b="1" dirty="0" err="1" smtClean="0">
                <a:latin typeface="Calibri" pitchFamily="34" charset="0"/>
              </a:rPr>
              <a:t>гносеоло́гия</a:t>
            </a:r>
            <a:r>
              <a:rPr lang="ru-RU" sz="1200" b="1" dirty="0" smtClean="0">
                <a:latin typeface="Calibri" pitchFamily="34" charset="0"/>
              </a:rPr>
              <a:t> (</a:t>
            </a:r>
            <a:r>
              <a:rPr lang="ru-RU" sz="1200" dirty="0" smtClean="0">
                <a:latin typeface="Calibri" pitchFamily="34" charset="0"/>
              </a:rPr>
              <a:t>от </a:t>
            </a:r>
            <a:r>
              <a:rPr lang="ru-RU" sz="1200" dirty="0" err="1" smtClean="0">
                <a:latin typeface="Calibri" pitchFamily="34" charset="0"/>
              </a:rPr>
              <a:t>др-греч</a:t>
            </a:r>
            <a:r>
              <a:rPr lang="ru-RU" sz="1200" dirty="0" smtClean="0">
                <a:latin typeface="Calibri" pitchFamily="34" charset="0"/>
              </a:rPr>
              <a:t>. </a:t>
            </a:r>
            <a:r>
              <a:rPr lang="ru-RU" sz="1200" dirty="0" err="1" smtClean="0">
                <a:latin typeface="Calibri" pitchFamily="34" charset="0"/>
              </a:rPr>
              <a:t>чγνῶσις </a:t>
            </a:r>
            <a:r>
              <a:rPr lang="ru-RU" sz="1200" dirty="0" smtClean="0">
                <a:latin typeface="Calibri" pitchFamily="34" charset="0"/>
              </a:rPr>
              <a:t>— «познание», «знание»</a:t>
            </a:r>
            <a:r>
              <a:rPr lang="ru-RU" sz="1200" dirty="0" smtClean="0">
                <a:latin typeface="Calibri" pitchFamily="34" charset="0"/>
                <a:hlinkClick r:id="rId2"/>
              </a:rPr>
              <a:t>[</a:t>
            </a:r>
            <a:r>
              <a:rPr lang="ru-RU" sz="1200" dirty="0" smtClean="0">
                <a:latin typeface="Calibri" pitchFamily="34" charset="0"/>
              </a:rPr>
              <a:t>раздел философии, изучающий взаимоотношение субъекта и объекта в процессе познавательной деятельности, отношение знания к действительности, возможности познания мира человеком, критерии истинности и достоверности знания. Теория познания исследует сущность познавательного отношения человека к миру, его исходные и всеобщие основания.</a:t>
            </a:r>
          </a:p>
          <a:p>
            <a:r>
              <a:rPr lang="ru-RU" sz="1200" dirty="0" smtClean="0">
                <a:latin typeface="Calibri" pitchFamily="34" charset="0"/>
              </a:rPr>
              <a:t>В современной философии эпистемология разбивается на два течения:</a:t>
            </a:r>
          </a:p>
          <a:p>
            <a:r>
              <a:rPr lang="ru-RU" sz="1200" dirty="0" smtClean="0">
                <a:latin typeface="Calibri" pitchFamily="34" charset="0"/>
              </a:rPr>
              <a:t>В одном из них делается акцент на иррациональных способах познания, в частности на</a:t>
            </a:r>
            <a:r>
              <a:rPr lang="ru-RU" sz="1200" dirty="0" smtClean="0">
                <a:solidFill>
                  <a:srgbClr val="C00000"/>
                </a:solidFill>
                <a:latin typeface="Calibri" pitchFamily="34" charset="0"/>
              </a:rPr>
              <a:t> интуиции</a:t>
            </a:r>
            <a:r>
              <a:rPr lang="ru-RU" sz="1200" dirty="0" smtClean="0">
                <a:latin typeface="Calibri" pitchFamily="34" charset="0"/>
              </a:rPr>
              <a:t> и </a:t>
            </a:r>
            <a:r>
              <a:rPr lang="ru-RU" sz="1200" dirty="0" smtClean="0">
                <a:solidFill>
                  <a:srgbClr val="C00000"/>
                </a:solidFill>
                <a:latin typeface="Calibri" pitchFamily="34" charset="0"/>
              </a:rPr>
              <a:t>понимании</a:t>
            </a:r>
            <a:r>
              <a:rPr lang="ru-RU" sz="1200" dirty="0" smtClean="0">
                <a:latin typeface="Calibri" pitchFamily="34" charset="0"/>
              </a:rPr>
              <a:t>. В условиях кризиса классической рациональности особое внимание уделяется поиску критерия</a:t>
            </a:r>
            <a:r>
              <a:rPr lang="ru-RU" sz="1200" dirty="0" smtClean="0">
                <a:solidFill>
                  <a:srgbClr val="C00000"/>
                </a:solidFill>
                <a:latin typeface="Calibri" pitchFamily="34" charset="0"/>
              </a:rPr>
              <a:t> научности</a:t>
            </a:r>
            <a:r>
              <a:rPr lang="ru-RU" sz="1200" dirty="0" smtClean="0">
                <a:latin typeface="Calibri" pitchFamily="34" charset="0"/>
              </a:rPr>
              <a:t>, которая видится в консенсусе научных сообществ (концепция  </a:t>
            </a:r>
            <a:r>
              <a:rPr lang="ru-RU" sz="1200" dirty="0" err="1" smtClean="0">
                <a:solidFill>
                  <a:srgbClr val="C00000"/>
                </a:solidFill>
                <a:latin typeface="Calibri" pitchFamily="34" charset="0"/>
              </a:rPr>
              <a:t>интерсубъективности</a:t>
            </a:r>
            <a:r>
              <a:rPr lang="ru-RU" sz="1200" dirty="0" smtClean="0">
                <a:latin typeface="Calibri" pitchFamily="34" charset="0"/>
              </a:rPr>
              <a:t>), а также в разоблачении  </a:t>
            </a:r>
            <a:r>
              <a:rPr lang="ru-RU" sz="1200" dirty="0" err="1" smtClean="0">
                <a:solidFill>
                  <a:srgbClr val="C00000"/>
                </a:solidFill>
                <a:latin typeface="Calibri" pitchFamily="34" charset="0"/>
              </a:rPr>
              <a:t>логоцентризма</a:t>
            </a:r>
            <a:r>
              <a:rPr lang="ru-RU" sz="1200" dirty="0" smtClean="0">
                <a:latin typeface="Calibri" pitchFamily="34" charset="0"/>
              </a:rPr>
              <a:t>  с помощью  </a:t>
            </a:r>
            <a:r>
              <a:rPr lang="ru-RU" sz="1200" dirty="0" err="1" smtClean="0">
                <a:solidFill>
                  <a:srgbClr val="C00000"/>
                </a:solidFill>
                <a:latin typeface="Calibri" pitchFamily="34" charset="0"/>
              </a:rPr>
              <a:t>деконструкции</a:t>
            </a:r>
            <a:r>
              <a:rPr lang="ru-RU" sz="1200" dirty="0" smtClean="0">
                <a:latin typeface="Calibri" pitchFamily="34" charset="0"/>
              </a:rPr>
              <a:t>.</a:t>
            </a:r>
          </a:p>
          <a:p>
            <a:r>
              <a:rPr lang="ru-RU" sz="1200" dirty="0" smtClean="0">
                <a:latin typeface="Calibri" pitchFamily="34" charset="0"/>
              </a:rPr>
              <a:t>В другом основном направлении современной эпистемологии делается акцент на абстрактную структуру знания и на социальные предпосылки создания и функционирования знания. Основное направление эпистемологии, изучающей структуру знания   </a:t>
            </a:r>
            <a:r>
              <a:rPr lang="ru-RU" sz="1200" dirty="0" err="1" smtClean="0">
                <a:solidFill>
                  <a:srgbClr val="C00000"/>
                </a:solidFill>
                <a:latin typeface="Calibri" pitchFamily="34" charset="0"/>
              </a:rPr>
              <a:t>джастификационизм</a:t>
            </a:r>
            <a:r>
              <a:rPr lang="ru-RU" sz="1200" dirty="0" smtClean="0">
                <a:latin typeface="Calibri" pitchFamily="34" charset="0"/>
              </a:rPr>
              <a:t>, исходит из существования определения знания как истинного и обоснованного мнения (</a:t>
            </a:r>
            <a:r>
              <a:rPr lang="ru-RU" sz="1200" dirty="0" err="1" smtClean="0">
                <a:latin typeface="Calibri" pitchFamily="34" charset="0"/>
              </a:rPr>
              <a:t>true</a:t>
            </a:r>
            <a:r>
              <a:rPr lang="ru-RU" sz="1200" dirty="0" smtClean="0">
                <a:latin typeface="Calibri" pitchFamily="34" charset="0"/>
              </a:rPr>
              <a:t> </a:t>
            </a:r>
            <a:r>
              <a:rPr lang="ru-RU" sz="1200" dirty="0" err="1" smtClean="0">
                <a:latin typeface="Calibri" pitchFamily="34" charset="0"/>
              </a:rPr>
              <a:t>justified</a:t>
            </a:r>
            <a:r>
              <a:rPr lang="ru-RU" sz="1200" dirty="0" smtClean="0">
                <a:latin typeface="Calibri" pitchFamily="34" charset="0"/>
              </a:rPr>
              <a:t> </a:t>
            </a:r>
            <a:r>
              <a:rPr lang="ru-RU" sz="1200" dirty="0" err="1" smtClean="0">
                <a:latin typeface="Calibri" pitchFamily="34" charset="0"/>
              </a:rPr>
              <a:t>belief</a:t>
            </a:r>
            <a:r>
              <a:rPr lang="ru-RU" sz="1200" dirty="0" smtClean="0">
                <a:latin typeface="Calibri" pitchFamily="34" charset="0"/>
              </a:rPr>
              <a:t>) и структурируется и функционирует как научная дисциплина со своими подразделами (</a:t>
            </a:r>
            <a:r>
              <a:rPr lang="ru-RU" sz="1200" dirty="0" err="1" smtClean="0">
                <a:solidFill>
                  <a:srgbClr val="C00000"/>
                </a:solidFill>
                <a:latin typeface="Calibri" pitchFamily="34" charset="0"/>
              </a:rPr>
              <a:t>когерентизм</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дефляционизм</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фаллибилизм</a:t>
            </a:r>
            <a:r>
              <a:rPr lang="ru-RU" sz="1200" dirty="0" smtClean="0">
                <a:latin typeface="Calibri" pitchFamily="34" charset="0"/>
              </a:rPr>
              <a:t>). Направление эпистемологии, изучающей социальные предпосылки создания знания (</a:t>
            </a:r>
            <a:r>
              <a:rPr lang="ru-RU" sz="1200" dirty="0" smtClean="0">
                <a:solidFill>
                  <a:srgbClr val="C00000"/>
                </a:solidFill>
                <a:latin typeface="Calibri" pitchFamily="34" charset="0"/>
              </a:rPr>
              <a:t>социальная эпистемология, социология знания</a:t>
            </a:r>
            <a:r>
              <a:rPr lang="ru-RU" sz="1200" dirty="0" smtClean="0">
                <a:latin typeface="Calibri" pitchFamily="34" charset="0"/>
              </a:rPr>
              <a:t>) также структурируется как научная дисциплина. Наибольшее влияние на эпистемологию в данной области оказала социология, методы  </a:t>
            </a:r>
            <a:r>
              <a:rPr lang="ru-RU" sz="1200" dirty="0" err="1" smtClean="0">
                <a:solidFill>
                  <a:srgbClr val="C00000"/>
                </a:solidFill>
                <a:latin typeface="Calibri" pitchFamily="34" charset="0"/>
              </a:rPr>
              <a:t>case</a:t>
            </a:r>
            <a:r>
              <a:rPr lang="ru-RU" sz="1200" dirty="0" smtClean="0">
                <a:solidFill>
                  <a:srgbClr val="C00000"/>
                </a:solidFill>
                <a:latin typeface="Calibri" pitchFamily="34" charset="0"/>
              </a:rPr>
              <a:t>  </a:t>
            </a:r>
            <a:r>
              <a:rPr lang="ru-RU" sz="1200" dirty="0" err="1" smtClean="0">
                <a:solidFill>
                  <a:srgbClr val="C00000"/>
                </a:solidFill>
                <a:latin typeface="Calibri" pitchFamily="34" charset="0"/>
              </a:rPr>
              <a:t>studies</a:t>
            </a:r>
            <a:r>
              <a:rPr lang="ru-RU" sz="1200" dirty="0" smtClean="0">
                <a:solidFill>
                  <a:srgbClr val="C00000"/>
                </a:solidFill>
                <a:latin typeface="Calibri" pitchFamily="34" charset="0"/>
              </a:rPr>
              <a:t>.</a:t>
            </a:r>
          </a:p>
          <a:p>
            <a:endParaRPr lang="ru-RU" sz="1200" b="1" dirty="0" smtClean="0">
              <a:latin typeface="Calibri" pitchFamily="34" charset="0"/>
            </a:endParaRPr>
          </a:p>
          <a:p>
            <a:r>
              <a:rPr lang="ru-RU" sz="1200" b="1" i="1" dirty="0" smtClean="0">
                <a:latin typeface="Calibri" pitchFamily="34" charset="0"/>
              </a:rPr>
              <a:t>Формы познания</a:t>
            </a:r>
          </a:p>
          <a:p>
            <a:r>
              <a:rPr lang="ru-RU" sz="1200" dirty="0" smtClean="0">
                <a:solidFill>
                  <a:srgbClr val="C00000"/>
                </a:solidFill>
                <a:latin typeface="Calibri" pitchFamily="34" charset="0"/>
              </a:rPr>
              <a:t>Чувственное познание</a:t>
            </a:r>
            <a:r>
              <a:rPr lang="ru-RU" sz="1200" dirty="0" smtClean="0">
                <a:latin typeface="Calibri" pitchFamily="34" charset="0"/>
              </a:rPr>
              <a:t> </a:t>
            </a:r>
            <a:r>
              <a:rPr lang="ru-RU" sz="1200" dirty="0" smtClean="0">
                <a:solidFill>
                  <a:srgbClr val="C00000"/>
                </a:solidFill>
                <a:latin typeface="Calibri" pitchFamily="34" charset="0"/>
              </a:rPr>
              <a:t>— уровень ощущений, восприятий и представлений</a:t>
            </a:r>
            <a:r>
              <a:rPr lang="ru-RU" sz="1200" dirty="0" smtClean="0">
                <a:latin typeface="Calibri" pitchFamily="34" charset="0"/>
              </a:rPr>
              <a:t>.</a:t>
            </a:r>
          </a:p>
          <a:p>
            <a:r>
              <a:rPr lang="ru-RU" sz="1200" dirty="0" smtClean="0">
                <a:solidFill>
                  <a:srgbClr val="C00000"/>
                </a:solidFill>
                <a:latin typeface="Calibri" pitchFamily="34" charset="0"/>
              </a:rPr>
              <a:t>Рациональное познание</a:t>
            </a:r>
            <a:r>
              <a:rPr lang="ru-RU" sz="1200" dirty="0" smtClean="0">
                <a:latin typeface="Calibri" pitchFamily="34" charset="0"/>
              </a:rPr>
              <a:t> — уровень абстракций, выраженных в </a:t>
            </a:r>
            <a:r>
              <a:rPr lang="ru-RU" sz="1200" dirty="0" smtClean="0">
                <a:solidFill>
                  <a:srgbClr val="C00000"/>
                </a:solidFill>
                <a:latin typeface="Calibri" pitchFamily="34" charset="0"/>
              </a:rPr>
              <a:t>гипотезах, теориях, законах и причинно-следственных </a:t>
            </a:r>
            <a:r>
              <a:rPr lang="ru-RU" sz="1200" dirty="0" smtClean="0">
                <a:latin typeface="Calibri" pitchFamily="34" charset="0"/>
              </a:rPr>
              <a:t>связях. На уровне рационального познания человек способен построить модель события с тем, чтобы его действие было наиболее эффективным. </a:t>
            </a:r>
            <a:r>
              <a:rPr lang="ru-RU" sz="1200" dirty="0" smtClean="0">
                <a:solidFill>
                  <a:srgbClr val="C00000"/>
                </a:solidFill>
                <a:latin typeface="Calibri" pitchFamily="34" charset="0"/>
              </a:rPr>
              <a:t>Формы рационального познания: понятие, суждение и умозаключение</a:t>
            </a:r>
            <a:r>
              <a:rPr lang="ru-RU" sz="1200" dirty="0" smtClean="0">
                <a:latin typeface="Calibri" pitchFamily="34" charset="0"/>
              </a:rPr>
              <a:t>.</a:t>
            </a:r>
          </a:p>
          <a:p>
            <a:r>
              <a:rPr lang="ru-RU" sz="1200" dirty="0" smtClean="0">
                <a:solidFill>
                  <a:srgbClr val="C00000"/>
                </a:solidFill>
                <a:latin typeface="Calibri" pitchFamily="34" charset="0"/>
              </a:rPr>
              <a:t>Сверхчувственное познание</a:t>
            </a:r>
            <a:r>
              <a:rPr lang="ru-RU" sz="1200" dirty="0" smtClean="0">
                <a:latin typeface="Calibri" pitchFamily="34" charset="0"/>
              </a:rPr>
              <a:t> — </a:t>
            </a:r>
            <a:r>
              <a:rPr lang="ru-RU" sz="1200" dirty="0" smtClean="0">
                <a:solidFill>
                  <a:srgbClr val="C00000"/>
                </a:solidFill>
                <a:latin typeface="Calibri" pitchFamily="34" charset="0"/>
              </a:rPr>
              <a:t>интеллектуальная интуиция, метафизика, непосредственное знание, черпаемое субъектом из глубины самого себя</a:t>
            </a:r>
            <a:r>
              <a:rPr lang="ru-RU" sz="1200" dirty="0" smtClean="0">
                <a:latin typeface="Calibri" pitchFamily="34" charset="0"/>
              </a:rPr>
              <a:t>. Данный вид познания особенно распространен в мистических течениях традиционных религий.</a:t>
            </a:r>
          </a:p>
          <a:p>
            <a:endParaRPr lang="ru-RU" sz="1200" b="1" dirty="0" smtClean="0">
              <a:latin typeface="Calibri" pitchFamily="34" charset="0"/>
            </a:endParaRPr>
          </a:p>
          <a:p>
            <a:r>
              <a:rPr lang="ru-RU" sz="1200" b="1" dirty="0" smtClean="0">
                <a:latin typeface="Calibri" pitchFamily="34" charset="0"/>
              </a:rPr>
              <a:t>Воплощенное познание</a:t>
            </a:r>
          </a:p>
          <a:p>
            <a:r>
              <a:rPr lang="ru-RU" sz="1200" dirty="0" smtClean="0">
                <a:latin typeface="Calibri" pitchFamily="34" charset="0"/>
              </a:rPr>
              <a:t> В начале XXI столетия в когнитивной науке стало бурно развиваться новое направление — </a:t>
            </a:r>
            <a:r>
              <a:rPr lang="ru-RU" sz="1200" dirty="0" smtClean="0">
                <a:solidFill>
                  <a:srgbClr val="C00000"/>
                </a:solidFill>
                <a:latin typeface="Calibri" pitchFamily="34" charset="0"/>
              </a:rPr>
              <a:t>воплощённая когнитивная наука </a:t>
            </a:r>
            <a:r>
              <a:rPr lang="ru-RU" sz="1200" dirty="0" smtClean="0">
                <a:latin typeface="Calibri" pitchFamily="34" charset="0"/>
              </a:rPr>
              <a:t>(</a:t>
            </a:r>
            <a:r>
              <a:rPr lang="ru-RU" sz="1200" dirty="0" err="1" smtClean="0">
                <a:latin typeface="Calibri" pitchFamily="34" charset="0"/>
              </a:rPr>
              <a:t>embodied</a:t>
            </a:r>
            <a:r>
              <a:rPr lang="ru-RU" sz="1200" dirty="0" smtClean="0">
                <a:latin typeface="Calibri" pitchFamily="34" charset="0"/>
              </a:rPr>
              <a:t> </a:t>
            </a:r>
            <a:r>
              <a:rPr lang="ru-RU" sz="1200" dirty="0" err="1" smtClean="0">
                <a:latin typeface="Calibri" pitchFamily="34" charset="0"/>
              </a:rPr>
              <a:t>cognitive</a:t>
            </a:r>
            <a:r>
              <a:rPr lang="ru-RU" sz="1200" dirty="0" smtClean="0">
                <a:latin typeface="Calibri" pitchFamily="34" charset="0"/>
              </a:rPr>
              <a:t> </a:t>
            </a:r>
            <a:r>
              <a:rPr lang="ru-RU" sz="1200" dirty="0" err="1" smtClean="0">
                <a:latin typeface="Calibri" pitchFamily="34" charset="0"/>
              </a:rPr>
              <a:t>science</a:t>
            </a:r>
            <a:r>
              <a:rPr lang="ru-RU" sz="1200" dirty="0" smtClean="0">
                <a:latin typeface="Calibri" pitchFamily="34" charset="0"/>
              </a:rPr>
              <a:t>). Её представители считают ошибочным подход традиционной когнитивной науки и философии сознания, который почти полностью игнорирует роль тела в деятельности сознания. В последнее десятилетие наблюдается взрывной рост эмпирических исследований в области воплощённого познания. Сторонники воплощённой когнитивной науки отвергают укоренившуюся в современной философии сознания идею о том, что сознание порождается мозгом или тождественно мозгу.</a:t>
            </a:r>
          </a:p>
          <a:p>
            <a:r>
              <a:rPr lang="ru-RU" sz="1200" dirty="0" smtClean="0">
                <a:latin typeface="Calibri" pitchFamily="34" charset="0"/>
              </a:rPr>
              <a:t>  </a:t>
            </a:r>
          </a:p>
          <a:p>
            <a:r>
              <a:rPr lang="ru-RU" sz="1200" dirty="0" smtClean="0">
                <a:latin typeface="Calibri" pitchFamily="34" charset="0"/>
              </a:rPr>
              <a:t>Воплощенное познание (</a:t>
            </a:r>
            <a:r>
              <a:rPr lang="ru-RU" sz="1200" dirty="0" err="1" smtClean="0">
                <a:latin typeface="Calibri" pitchFamily="34" charset="0"/>
              </a:rPr>
              <a:t>англ</a:t>
            </a:r>
            <a:r>
              <a:rPr lang="ru-RU" sz="1200" dirty="0" smtClean="0">
                <a:latin typeface="Calibri" pitchFamily="34" charset="0"/>
              </a:rPr>
              <a:t> </a:t>
            </a:r>
            <a:r>
              <a:rPr lang="ru-RU" sz="1200" dirty="0" err="1" smtClean="0">
                <a:latin typeface="Calibri" pitchFamily="34" charset="0"/>
              </a:rPr>
              <a:t>Embodied</a:t>
            </a:r>
            <a:r>
              <a:rPr lang="ru-RU" sz="1200" dirty="0" smtClean="0">
                <a:latin typeface="Calibri" pitchFamily="34" charset="0"/>
              </a:rPr>
              <a:t> </a:t>
            </a:r>
            <a:r>
              <a:rPr lang="ru-RU" sz="1200" dirty="0" err="1" smtClean="0">
                <a:latin typeface="Calibri" pitchFamily="34" charset="0"/>
              </a:rPr>
              <a:t>cognition</a:t>
            </a:r>
            <a:r>
              <a:rPr lang="ru-RU" sz="1200" dirty="0" smtClean="0">
                <a:latin typeface="Calibri" pitchFamily="34" charset="0"/>
              </a:rPr>
              <a:t>) — теория, подразумевающая, что разум нужно рассматривать в его взаимосвязях с физическим телом, которое в свою очередь взаимодействует с окружающей средой. Это предмет исследования социальной и </a:t>
            </a:r>
            <a:r>
              <a:rPr lang="ru-RU" sz="1200" dirty="0" err="1" smtClean="0">
                <a:latin typeface="Calibri" pitchFamily="34" charset="0"/>
              </a:rPr>
              <a:t>когтитивной</a:t>
            </a:r>
            <a:r>
              <a:rPr lang="ru-RU" sz="1200" dirty="0" smtClean="0">
                <a:latin typeface="Calibri" pitchFamily="34" charset="0"/>
              </a:rPr>
              <a:t> психологии,  охватывающей такие вопросы, как социальное взаимодействие и принятие решений. </a:t>
            </a:r>
          </a:p>
          <a:p>
            <a:r>
              <a:rPr lang="ru-RU" sz="1200" dirty="0" smtClean="0">
                <a:latin typeface="Calibri" pitchFamily="34" charset="0"/>
              </a:rPr>
              <a:t>Согласно теории воплощенного познания, между чувственно-моторным опытом и поведением, эмоциями, принятием решений существует сложная связь. Мозг работает во взаимосвязи с физическими факторами, а ощущения связаны как с бессознательным, так и с сознательным мышлением. </a:t>
            </a:r>
            <a:endParaRPr lang="ru-RU" sz="1200" dirty="0"/>
          </a:p>
        </p:txBody>
      </p:sp>
      <p:sp>
        <p:nvSpPr>
          <p:cNvPr id="5" name="TextBox 4"/>
          <p:cNvSpPr txBox="1"/>
          <p:nvPr/>
        </p:nvSpPr>
        <p:spPr>
          <a:xfrm>
            <a:off x="287784" y="7092205"/>
            <a:ext cx="5688632" cy="235449"/>
          </a:xfrm>
          <a:prstGeom prst="rect">
            <a:avLst/>
          </a:prstGeom>
          <a:noFill/>
        </p:spPr>
        <p:txBody>
          <a:bodyPr wrap="square" rtlCol="0">
            <a:spAutoFit/>
          </a:bodyPr>
          <a:lstStyle/>
          <a:p>
            <a:r>
              <a:rPr lang="en-US" sz="1000" dirty="0" smtClean="0">
                <a:latin typeface="Calibri" pitchFamily="34" charset="0"/>
              </a:rPr>
              <a:t>http://plato.stanford.edu/entries/embodied-cognition</a:t>
            </a:r>
            <a:r>
              <a:rPr lang="en-US" sz="1000" dirty="0" smtClean="0"/>
              <a:t>/</a:t>
            </a:r>
            <a:endParaRPr lang="ru-RU"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rrowheads="1"/>
          </p:cNvPicPr>
          <p:nvPr/>
        </p:nvPicPr>
        <p:blipFill>
          <a:blip r:embed="rId3" cstate="print"/>
          <a:srcRect/>
          <a:stretch>
            <a:fillRect/>
          </a:stretch>
        </p:blipFill>
        <p:spPr bwMode="auto">
          <a:xfrm>
            <a:off x="359792" y="827509"/>
            <a:ext cx="1728192" cy="1902792"/>
          </a:xfrm>
          <a:prstGeom prst="rect">
            <a:avLst/>
          </a:prstGeom>
          <a:noFill/>
          <a:ln w="12700">
            <a:noFill/>
            <a:miter lim="800000"/>
            <a:headEnd/>
            <a:tailEnd/>
          </a:ln>
          <a:effectLst/>
        </p:spPr>
      </p:pic>
      <p:sp>
        <p:nvSpPr>
          <p:cNvPr id="9" name="Заголовок 1"/>
          <p:cNvSpPr txBox="1">
            <a:spLocks/>
          </p:cNvSpPr>
          <p:nvPr/>
        </p:nvSpPr>
        <p:spPr>
          <a:xfrm>
            <a:off x="287784" y="323453"/>
            <a:ext cx="7776864" cy="562074"/>
          </a:xfrm>
          <a:prstGeom prst="rect">
            <a:avLst/>
          </a:prstGeom>
        </p:spPr>
        <p:txBody>
          <a:bodyPr vert="horz" lIns="91440" tIns="45720" rIns="91440" bIns="45720" rtlCol="0" anchor="ctr">
            <a:normAutofit/>
          </a:bodyPr>
          <a:lstStyle/>
          <a:p>
            <a:r>
              <a:rPr lang="ru-RU" sz="1400" b="1" dirty="0" smtClean="0">
                <a:latin typeface="Calibri" pitchFamily="34" charset="0"/>
              </a:rPr>
              <a:t>ГЕНЕТИЧЕСКАЯ ЭПИСТЕМОЛОГИЯ (</a:t>
            </a:r>
            <a:r>
              <a:rPr lang="en-US" sz="1400" b="1" dirty="0" smtClean="0">
                <a:latin typeface="Calibri" pitchFamily="34" charset="0"/>
              </a:rPr>
              <a:t>GENETIC EPISTEMOLOGY) (J. PIAGET)</a:t>
            </a:r>
          </a:p>
        </p:txBody>
      </p:sp>
      <p:sp>
        <p:nvSpPr>
          <p:cNvPr id="10" name="TextBox 9"/>
          <p:cNvSpPr txBox="1"/>
          <p:nvPr/>
        </p:nvSpPr>
        <p:spPr>
          <a:xfrm>
            <a:off x="287784" y="2771725"/>
            <a:ext cx="1800201" cy="664797"/>
          </a:xfrm>
          <a:prstGeom prst="rect">
            <a:avLst/>
          </a:prstGeom>
          <a:noFill/>
        </p:spPr>
        <p:txBody>
          <a:bodyPr wrap="square" rtlCol="0">
            <a:spAutoFit/>
          </a:bodyPr>
          <a:lstStyle/>
          <a:p>
            <a:pPr lvl="0" algn="ctr"/>
            <a:r>
              <a:rPr lang="ru-RU" sz="1400" b="1" kern="0" dirty="0" smtClean="0">
                <a:solidFill>
                  <a:srgbClr val="000000"/>
                </a:solidFill>
                <a:latin typeface="Calibri" pitchFamily="34" charset="0"/>
              </a:rPr>
              <a:t>Пиаже (</a:t>
            </a:r>
            <a:r>
              <a:rPr lang="en-US" sz="1400" b="1" kern="0" dirty="0" smtClean="0">
                <a:solidFill>
                  <a:srgbClr val="000000"/>
                </a:solidFill>
                <a:latin typeface="Calibri" pitchFamily="34" charset="0"/>
              </a:rPr>
              <a:t>Piaget</a:t>
            </a:r>
            <a:r>
              <a:rPr lang="ru-RU" sz="1400" b="1" kern="0" dirty="0" smtClean="0">
                <a:solidFill>
                  <a:srgbClr val="000000"/>
                </a:solidFill>
                <a:latin typeface="Calibri" pitchFamily="34" charset="0"/>
              </a:rPr>
              <a:t>)</a:t>
            </a:r>
            <a:r>
              <a:rPr lang="en-US" sz="1400" b="1" kern="0" dirty="0" smtClean="0">
                <a:solidFill>
                  <a:srgbClr val="000000"/>
                </a:solidFill>
                <a:latin typeface="Calibri" pitchFamily="34" charset="0"/>
              </a:rPr>
              <a:t/>
            </a:r>
            <a:br>
              <a:rPr lang="en-US" sz="1400" b="1" kern="0" dirty="0" smtClean="0">
                <a:solidFill>
                  <a:srgbClr val="000000"/>
                </a:solidFill>
                <a:latin typeface="Calibri" pitchFamily="34" charset="0"/>
              </a:rPr>
            </a:br>
            <a:r>
              <a:rPr lang="en-US" sz="1400" b="1" kern="0" dirty="0" smtClean="0">
                <a:solidFill>
                  <a:srgbClr val="000000"/>
                </a:solidFill>
                <a:latin typeface="Calibri" pitchFamily="34" charset="0"/>
              </a:rPr>
              <a:t>1896-1980</a:t>
            </a:r>
          </a:p>
          <a:p>
            <a:endParaRPr lang="ru-RU" sz="1200" b="1" dirty="0">
              <a:latin typeface="Calibri" pitchFamily="34" charset="0"/>
            </a:endParaRPr>
          </a:p>
        </p:txBody>
      </p:sp>
      <p:pic>
        <p:nvPicPr>
          <p:cNvPr id="12" name="Picture 2" descr="https://diyahlaily.files.wordpress.com/2013/01/stage-of-cognitive-development.gif"/>
          <p:cNvPicPr>
            <a:picLocks noChangeAspect="1" noChangeArrowheads="1"/>
          </p:cNvPicPr>
          <p:nvPr/>
        </p:nvPicPr>
        <p:blipFill>
          <a:blip r:embed="rId4" cstate="print"/>
          <a:srcRect/>
          <a:stretch>
            <a:fillRect/>
          </a:stretch>
        </p:blipFill>
        <p:spPr bwMode="auto">
          <a:xfrm>
            <a:off x="215776" y="3635821"/>
            <a:ext cx="4062836" cy="3600400"/>
          </a:xfrm>
          <a:prstGeom prst="rect">
            <a:avLst/>
          </a:prstGeom>
          <a:noFill/>
        </p:spPr>
      </p:pic>
      <p:pic>
        <p:nvPicPr>
          <p:cNvPr id="2" name="Picture 1"/>
          <p:cNvPicPr>
            <a:picLocks noChangeAspect="1" noChangeArrowheads="1"/>
          </p:cNvPicPr>
          <p:nvPr/>
        </p:nvPicPr>
        <p:blipFill>
          <a:blip r:embed="rId5" cstate="print"/>
          <a:srcRect/>
          <a:stretch>
            <a:fillRect/>
          </a:stretch>
        </p:blipFill>
        <p:spPr bwMode="auto">
          <a:xfrm>
            <a:off x="6912520" y="2483693"/>
            <a:ext cx="1558102" cy="1008112"/>
          </a:xfrm>
          <a:prstGeom prst="rect">
            <a:avLst/>
          </a:prstGeom>
          <a:noFill/>
          <a:ln w="9525">
            <a:noFill/>
            <a:miter lim="800000"/>
            <a:headEnd/>
            <a:tailEnd/>
          </a:ln>
        </p:spPr>
      </p:pic>
      <p:sp>
        <p:nvSpPr>
          <p:cNvPr id="13" name="TextBox 12"/>
          <p:cNvSpPr txBox="1"/>
          <p:nvPr/>
        </p:nvSpPr>
        <p:spPr>
          <a:xfrm>
            <a:off x="2159992" y="755501"/>
            <a:ext cx="6480720" cy="2096087"/>
          </a:xfrm>
          <a:prstGeom prst="rect">
            <a:avLst/>
          </a:prstGeom>
          <a:noFill/>
        </p:spPr>
        <p:txBody>
          <a:bodyPr wrap="square" rtlCol="0">
            <a:spAutoFit/>
          </a:bodyPr>
          <a:lstStyle/>
          <a:p>
            <a:r>
              <a:rPr lang="ru-RU" sz="1400" b="1" dirty="0" smtClean="0">
                <a:latin typeface="Calibri" pitchFamily="34" charset="0"/>
              </a:rPr>
              <a:t>Активный интеллект  </a:t>
            </a:r>
          </a:p>
          <a:p>
            <a:pPr marL="342900" indent="-342900">
              <a:buSzPct val="100000"/>
              <a:buFont typeface="+mj-lt"/>
              <a:buAutoNum type="arabicPeriod"/>
            </a:pPr>
            <a:r>
              <a:rPr lang="ru-RU" sz="1400" dirty="0" smtClean="0">
                <a:latin typeface="Calibri" pitchFamily="34" charset="0"/>
              </a:rPr>
              <a:t>Интеллект не является ни чистой грифельной доской, на которой могут быть записаны знания, ни зеркалом, отражающим воспринимаемый мир. </a:t>
            </a:r>
          </a:p>
          <a:p>
            <a:pPr marL="342900" indent="-342900">
              <a:buSzPct val="100000"/>
              <a:buFont typeface="+mj-lt"/>
              <a:buAutoNum type="arabicPeriod"/>
            </a:pPr>
            <a:r>
              <a:rPr lang="ru-RU" sz="1400" dirty="0" smtClean="0">
                <a:latin typeface="Calibri" pitchFamily="34" charset="0"/>
              </a:rPr>
              <a:t>Если получаемые человеком сведения, </a:t>
            </a:r>
            <a:r>
              <a:rPr lang="ru-RU" sz="1400" dirty="0" err="1" smtClean="0">
                <a:latin typeface="Calibri" pitchFamily="34" charset="0"/>
              </a:rPr>
              <a:t>перцептивные</a:t>
            </a:r>
            <a:r>
              <a:rPr lang="ru-RU" sz="1400" dirty="0" smtClean="0">
                <a:latin typeface="Calibri" pitchFamily="34" charset="0"/>
              </a:rPr>
              <a:t> образы или субъективные переживания соответствуют структуре его интеллекта, то эти сведения, образы и переживания «понимаются» или, на языке Пиаже, ассимилируются. </a:t>
            </a:r>
          </a:p>
          <a:p>
            <a:pPr marL="342900" indent="-342900">
              <a:buSzPct val="100000"/>
              <a:buFont typeface="+mj-lt"/>
              <a:buAutoNum type="arabicPeriod"/>
            </a:pPr>
            <a:r>
              <a:rPr lang="ru-RU" sz="1400" dirty="0" smtClean="0">
                <a:latin typeface="Calibri" pitchFamily="34" charset="0"/>
              </a:rPr>
              <a:t>Если же информация не соответствует структуре интеллекта, он отвергает ее, а в случае, когда его структура готова к качественному изменению, она приспосабливается к новой информации.</a:t>
            </a:r>
            <a:endParaRPr lang="ru-RU" dirty="0"/>
          </a:p>
        </p:txBody>
      </p:sp>
      <p:sp>
        <p:nvSpPr>
          <p:cNvPr id="16" name="TextBox 15"/>
          <p:cNvSpPr txBox="1"/>
          <p:nvPr/>
        </p:nvSpPr>
        <p:spPr>
          <a:xfrm>
            <a:off x="4464248" y="3131765"/>
            <a:ext cx="5472608" cy="4328108"/>
          </a:xfrm>
          <a:prstGeom prst="rect">
            <a:avLst/>
          </a:prstGeom>
          <a:noFill/>
        </p:spPr>
        <p:txBody>
          <a:bodyPr wrap="square" rtlCol="0">
            <a:spAutoFit/>
          </a:bodyPr>
          <a:lstStyle/>
          <a:p>
            <a:r>
              <a:rPr lang="ru-RU" sz="1400" b="1" dirty="0" err="1" smtClean="0">
                <a:solidFill>
                  <a:srgbClr val="00B050"/>
                </a:solidFill>
                <a:latin typeface="Calibri" pitchFamily="34" charset="0"/>
              </a:rPr>
              <a:t>Сенсорно­моторная</a:t>
            </a:r>
            <a:r>
              <a:rPr lang="ru-RU" sz="1400" b="1" dirty="0" smtClean="0">
                <a:solidFill>
                  <a:srgbClr val="00B050"/>
                </a:solidFill>
                <a:latin typeface="Calibri" pitchFamily="34" charset="0"/>
              </a:rPr>
              <a:t> стадия</a:t>
            </a:r>
          </a:p>
          <a:p>
            <a:r>
              <a:rPr lang="ru-RU" sz="1200" b="1" dirty="0" smtClean="0">
                <a:latin typeface="Calibri" pitchFamily="34" charset="0"/>
              </a:rPr>
              <a:t>От рождения до 1,5-2 лет</a:t>
            </a:r>
          </a:p>
          <a:p>
            <a:r>
              <a:rPr lang="ru-RU" sz="1200" dirty="0" smtClean="0">
                <a:latin typeface="Calibri" pitchFamily="34" charset="0"/>
              </a:rPr>
              <a:t>Младенцы познают мир только посредством различных действий: рассматри­вания, хватания, сосания, </a:t>
            </a:r>
            <a:r>
              <a:rPr lang="ru-RU" sz="1200" dirty="0" err="1" smtClean="0">
                <a:latin typeface="Calibri" pitchFamily="34" charset="0"/>
              </a:rPr>
              <a:t>кусания</a:t>
            </a:r>
            <a:r>
              <a:rPr lang="ru-RU" sz="1200" dirty="0" smtClean="0">
                <a:latin typeface="Calibri" pitchFamily="34" charset="0"/>
              </a:rPr>
              <a:t>, жевания и др.</a:t>
            </a:r>
          </a:p>
          <a:p>
            <a:r>
              <a:rPr lang="ru-RU" sz="1400" b="1" dirty="0" err="1" smtClean="0">
                <a:solidFill>
                  <a:srgbClr val="00B050"/>
                </a:solidFill>
                <a:latin typeface="Calibri" pitchFamily="34" charset="0"/>
              </a:rPr>
              <a:t>Дооперациональная</a:t>
            </a:r>
            <a:r>
              <a:rPr lang="ru-RU" sz="1400" b="1" dirty="0" smtClean="0">
                <a:solidFill>
                  <a:srgbClr val="00B050"/>
                </a:solidFill>
                <a:latin typeface="Calibri" pitchFamily="34" charset="0"/>
              </a:rPr>
              <a:t> стадия</a:t>
            </a:r>
          </a:p>
          <a:p>
            <a:r>
              <a:rPr lang="ru-RU" sz="1200" b="1" dirty="0" smtClean="0">
                <a:latin typeface="Calibri" pitchFamily="34" charset="0"/>
              </a:rPr>
              <a:t>От 2 до 7 лет</a:t>
            </a:r>
          </a:p>
          <a:p>
            <a:r>
              <a:rPr lang="ru-RU" sz="1200" dirty="0" smtClean="0">
                <a:latin typeface="Calibri" pitchFamily="34" charset="0"/>
              </a:rPr>
              <a:t>Маленькие дети формируют понятия и пользуются символами, такими как язык, для сообщения их окружающим. Эти понятия ограничены их лич­ным (эгоцентрическим), непосредственным опытом. На </a:t>
            </a:r>
            <a:r>
              <a:rPr lang="ru-RU" sz="1200" dirty="0" err="1" smtClean="0">
                <a:latin typeface="Calibri" pitchFamily="34" charset="0"/>
              </a:rPr>
              <a:t>дооперациональной</a:t>
            </a:r>
            <a:r>
              <a:rPr lang="ru-RU" sz="1200" dirty="0" smtClean="0">
                <a:latin typeface="Calibri" pitchFamily="34" charset="0"/>
              </a:rPr>
              <a:t> стадии дети имеют очень ограниченные, иногда «магические» представ­ления о причинах и следствиях и испытывают существенные трудности при классифицировании объектов или событий.</a:t>
            </a:r>
          </a:p>
          <a:p>
            <a:r>
              <a:rPr lang="ru-RU" sz="1400" b="1" dirty="0" smtClean="0">
                <a:solidFill>
                  <a:srgbClr val="00B050"/>
                </a:solidFill>
                <a:latin typeface="Calibri" pitchFamily="34" charset="0"/>
              </a:rPr>
              <a:t>Стадия конкретных операций</a:t>
            </a:r>
          </a:p>
          <a:p>
            <a:r>
              <a:rPr lang="ru-RU" sz="1200" b="1" dirty="0" smtClean="0">
                <a:latin typeface="Calibri" pitchFamily="34" charset="0"/>
              </a:rPr>
              <a:t>От 7 до 11-12 лет</a:t>
            </a:r>
          </a:p>
          <a:p>
            <a:r>
              <a:rPr lang="ru-RU" sz="1200" dirty="0" smtClean="0">
                <a:latin typeface="Calibri" pitchFamily="34" charset="0"/>
              </a:rPr>
              <a:t>Дети начинают мыслить логически, классифицировать объекты по несколь­ким признакам и оперировать математическими понятиями (при условии применения всех этих операций к конкретным объектам или событиям). На стадии конкретных операций дети достигают понимания сохранения.</a:t>
            </a:r>
          </a:p>
          <a:p>
            <a:r>
              <a:rPr lang="ru-RU" sz="1400" b="1" dirty="0" smtClean="0">
                <a:solidFill>
                  <a:srgbClr val="00B050"/>
                </a:solidFill>
                <a:latin typeface="Calibri" pitchFamily="34" charset="0"/>
              </a:rPr>
              <a:t>Стадия формальных операций</a:t>
            </a:r>
          </a:p>
          <a:p>
            <a:r>
              <a:rPr lang="ru-RU" sz="1200" b="1" dirty="0" smtClean="0">
                <a:latin typeface="Calibri" pitchFamily="34" charset="0"/>
              </a:rPr>
              <a:t>С 12 лет или чуть позже</a:t>
            </a:r>
          </a:p>
          <a:p>
            <a:r>
              <a:rPr lang="ru-RU" sz="1200" dirty="0" smtClean="0">
                <a:latin typeface="Calibri" pitchFamily="34" charset="0"/>
              </a:rPr>
              <a:t>Подростки способны провести анализ решения логических задач как конк­ретного, так и абстрактного содержания: они могут систематически обду­мывать все возможности, строить планы на будущее или вспоминать прошлое, а также рассуждать по аналогии и метафорически.</a:t>
            </a:r>
            <a:endParaRPr lang="ru-RU" dirty="0">
              <a:latin typeface="Calibri" pitchFamily="34" charset="0"/>
            </a:endParaRPr>
          </a:p>
        </p:txBody>
      </p:sp>
      <p:sp>
        <p:nvSpPr>
          <p:cNvPr id="17" name="TextBox 16"/>
          <p:cNvSpPr txBox="1"/>
          <p:nvPr/>
        </p:nvSpPr>
        <p:spPr>
          <a:xfrm>
            <a:off x="1799952" y="2771725"/>
            <a:ext cx="5400600" cy="599267"/>
          </a:xfrm>
          <a:prstGeom prst="rect">
            <a:avLst/>
          </a:prstGeom>
          <a:noFill/>
        </p:spPr>
        <p:txBody>
          <a:bodyPr wrap="square" rtlCol="0">
            <a:spAutoFit/>
          </a:bodyPr>
          <a:lstStyle/>
          <a:p>
            <a:pPr marL="314325" indent="-314325" algn="ctr" defTabSz="1008063" eaLnBrk="0">
              <a:lnSpc>
                <a:spcPct val="90000"/>
              </a:lnSpc>
              <a:buClrTx/>
              <a:buSzTx/>
              <a:buFontTx/>
              <a:buNone/>
            </a:pPr>
            <a:r>
              <a:rPr lang="ru-RU" b="1" dirty="0" smtClean="0">
                <a:solidFill>
                  <a:srgbClr val="00B050"/>
                </a:solidFill>
                <a:latin typeface="Calibri" pitchFamily="34" charset="0"/>
              </a:rPr>
              <a:t>Развитие – это попытки ребёнка осмыслить мир</a:t>
            </a:r>
            <a:endParaRPr lang="en-US" b="1" dirty="0" smtClean="0">
              <a:solidFill>
                <a:srgbClr val="00B050"/>
              </a:solidFill>
              <a:latin typeface="Calibri" pitchFamily="34" charset="0"/>
            </a:endParaRPr>
          </a:p>
          <a:p>
            <a:endParaRPr lang="ru-RU" dirty="0"/>
          </a:p>
        </p:txBody>
      </p:sp>
      <p:sp>
        <p:nvSpPr>
          <p:cNvPr id="18" name="TextBox 17"/>
          <p:cNvSpPr txBox="1"/>
          <p:nvPr/>
        </p:nvSpPr>
        <p:spPr>
          <a:xfrm>
            <a:off x="215776" y="3275781"/>
            <a:ext cx="4104456" cy="292709"/>
          </a:xfrm>
          <a:prstGeom prst="rect">
            <a:avLst/>
          </a:prstGeom>
          <a:solidFill>
            <a:srgbClr val="00B050"/>
          </a:solidFill>
        </p:spPr>
        <p:txBody>
          <a:bodyPr wrap="square" rtlCol="0">
            <a:spAutoFit/>
          </a:bodyPr>
          <a:lstStyle/>
          <a:p>
            <a:pPr algn="ctr"/>
            <a:r>
              <a:rPr lang="ru-RU" sz="1400" b="1" dirty="0" smtClean="0">
                <a:solidFill>
                  <a:schemeClr val="bg1"/>
                </a:solidFill>
                <a:latin typeface="Calibri" pitchFamily="34" charset="0"/>
              </a:rPr>
              <a:t>Стадии когнитивного развития</a:t>
            </a:r>
            <a:endParaRPr lang="ru-RU" sz="1400" b="1" dirty="0">
              <a:solidFill>
                <a:schemeClr val="bg1"/>
              </a:solidFill>
              <a:latin typeface="Calibri" pitchFamily="34" charset="0"/>
            </a:endParaRPr>
          </a:p>
        </p:txBody>
      </p:sp>
      <p:sp>
        <p:nvSpPr>
          <p:cNvPr id="19" name="TextBox 18"/>
          <p:cNvSpPr txBox="1"/>
          <p:nvPr/>
        </p:nvSpPr>
        <p:spPr>
          <a:xfrm>
            <a:off x="8568704" y="971525"/>
            <a:ext cx="1368152" cy="1637756"/>
          </a:xfrm>
          <a:prstGeom prst="rect">
            <a:avLst/>
          </a:prstGeom>
          <a:noFill/>
        </p:spPr>
        <p:txBody>
          <a:bodyPr wrap="square" rtlCol="0">
            <a:spAutoFit/>
          </a:bodyPr>
          <a:lstStyle/>
          <a:p>
            <a:r>
              <a:rPr lang="ru-RU" sz="1200" b="1" dirty="0" smtClean="0">
                <a:solidFill>
                  <a:srgbClr val="C00000"/>
                </a:solidFill>
                <a:latin typeface="Calibri" pitchFamily="34" charset="0"/>
              </a:rPr>
              <a:t>Аналогичное представление умственных способностей содержится в теориях </a:t>
            </a:r>
            <a:r>
              <a:rPr lang="ru-RU" sz="1200" b="1" dirty="0" err="1" smtClean="0">
                <a:solidFill>
                  <a:srgbClr val="C00000"/>
                </a:solidFill>
                <a:latin typeface="Calibri" pitchFamily="34" charset="0"/>
              </a:rPr>
              <a:t>Guilford</a:t>
            </a:r>
            <a:r>
              <a:rPr lang="ru-RU" sz="1200" b="1" dirty="0" smtClean="0">
                <a:solidFill>
                  <a:srgbClr val="C00000"/>
                </a:solidFill>
                <a:latin typeface="Calibri" pitchFamily="34" charset="0"/>
              </a:rPr>
              <a:t>, </a:t>
            </a:r>
            <a:r>
              <a:rPr lang="ru-RU" sz="1200" b="1" dirty="0" err="1" smtClean="0">
                <a:solidFill>
                  <a:srgbClr val="C00000"/>
                </a:solidFill>
                <a:latin typeface="Calibri" pitchFamily="34" charset="0"/>
              </a:rPr>
              <a:t>Gardner</a:t>
            </a:r>
            <a:r>
              <a:rPr lang="ru-RU" sz="1200" b="1" dirty="0" smtClean="0">
                <a:solidFill>
                  <a:srgbClr val="C00000"/>
                </a:solidFill>
                <a:latin typeface="Calibri" pitchFamily="34" charset="0"/>
              </a:rPr>
              <a:t> и </a:t>
            </a:r>
            <a:r>
              <a:rPr lang="ru-RU" sz="1200" b="1" dirty="0" err="1" smtClean="0">
                <a:solidFill>
                  <a:srgbClr val="C00000"/>
                </a:solidFill>
                <a:latin typeface="Calibri" pitchFamily="34" charset="0"/>
              </a:rPr>
              <a:t>Sternberg</a:t>
            </a:r>
            <a:r>
              <a:rPr lang="ru-RU" sz="1200" b="1" dirty="0" smtClean="0">
                <a:solidFill>
                  <a:srgbClr val="C00000"/>
                </a:solidFill>
                <a:latin typeface="Calibri" pitchFamily="34" charset="0"/>
              </a:rPr>
              <a:t>. </a:t>
            </a:r>
            <a:br>
              <a:rPr lang="ru-RU" sz="1200" b="1" dirty="0" smtClean="0">
                <a:solidFill>
                  <a:srgbClr val="C00000"/>
                </a:solidFill>
                <a:latin typeface="Calibri" pitchFamily="34" charset="0"/>
              </a:rPr>
            </a:br>
            <a:endParaRPr lang="ru-RU" sz="1200" b="1" dirty="0">
              <a:solidFill>
                <a:srgbClr val="C00000"/>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784" y="683493"/>
            <a:ext cx="9073008" cy="5930598"/>
          </a:xfrm>
          <a:prstGeom prst="rect">
            <a:avLst/>
          </a:prstGeom>
          <a:noFill/>
        </p:spPr>
        <p:txBody>
          <a:bodyPr wrap="square" rtlCol="0">
            <a:spAutoFit/>
          </a:bodyPr>
          <a:lstStyle/>
          <a:p>
            <a:r>
              <a:rPr lang="ru-RU" sz="1400" b="1" dirty="0" smtClean="0">
                <a:latin typeface="Calibri" pitchFamily="34" charset="0"/>
              </a:rPr>
              <a:t>ТЕОРИЯ КОГНИТИВНОЙ НАГРУЗКИ, </a:t>
            </a:r>
            <a:r>
              <a:rPr lang="en-US" sz="1400" b="1" dirty="0" smtClean="0">
                <a:latin typeface="Calibri" pitchFamily="34" charset="0"/>
              </a:rPr>
              <a:t>COGNITIVE LOAD THEORY OF MULTEMEDIA </a:t>
            </a:r>
            <a:r>
              <a:rPr lang="ru-RU" sz="1400" b="1" dirty="0" smtClean="0">
                <a:latin typeface="Calibri" pitchFamily="34" charset="0"/>
              </a:rPr>
              <a:t>(</a:t>
            </a:r>
            <a:r>
              <a:rPr lang="en-US" sz="1400" b="1" dirty="0" smtClean="0">
                <a:latin typeface="Calibri" pitchFamily="34" charset="0"/>
              </a:rPr>
              <a:t>SWELLER</a:t>
            </a:r>
            <a:r>
              <a:rPr lang="ru-RU" sz="1400" b="1" dirty="0" smtClean="0">
                <a:latin typeface="Calibri" pitchFamily="34" charset="0"/>
              </a:rPr>
              <a:t>) (1</a:t>
            </a:r>
            <a:r>
              <a:rPr lang="en-US" sz="1400" b="1" dirty="0" smtClean="0">
                <a:latin typeface="Calibri" pitchFamily="34" charset="0"/>
              </a:rPr>
              <a:t>/2)</a:t>
            </a:r>
            <a:endParaRPr lang="ru-RU" sz="1400" b="1" dirty="0" smtClean="0">
              <a:latin typeface="Calibri" pitchFamily="34" charset="0"/>
            </a:endParaRPr>
          </a:p>
          <a:p>
            <a:endParaRPr lang="ru-RU" sz="1200" dirty="0" smtClean="0">
              <a:latin typeface="Calibri" pitchFamily="34" charset="0"/>
            </a:endParaRPr>
          </a:p>
          <a:p>
            <a:r>
              <a:rPr lang="en-US" sz="1200" dirty="0" smtClean="0">
                <a:latin typeface="Calibri" pitchFamily="34" charset="0"/>
              </a:rPr>
              <a:t>This theory suggests that learning happens best under conditions that are aligned with human cognitive architecture. The structure of human cognitive architecture, while not known precisely, is discernible through the results of experimental research. Recognizing George Miller's </a:t>
            </a:r>
            <a:r>
              <a:rPr lang="en-US" sz="1200" dirty="0" smtClean="0">
                <a:latin typeface="Calibri" pitchFamily="34" charset="0"/>
                <a:hlinkClick r:id="rId2"/>
              </a:rPr>
              <a:t>information processing</a:t>
            </a:r>
            <a:r>
              <a:rPr lang="en-US" sz="1200" dirty="0" smtClean="0">
                <a:latin typeface="Calibri" pitchFamily="34" charset="0"/>
              </a:rPr>
              <a:t> research showing that short term memory is limited in the number of elements it can contain simultaneously, </a:t>
            </a:r>
            <a:r>
              <a:rPr lang="en-US" sz="1200" dirty="0" err="1" smtClean="0">
                <a:latin typeface="Calibri" pitchFamily="34" charset="0"/>
              </a:rPr>
              <a:t>Sweller</a:t>
            </a:r>
            <a:r>
              <a:rPr lang="en-US" sz="1200" dirty="0" smtClean="0">
                <a:latin typeface="Calibri" pitchFamily="34" charset="0"/>
              </a:rPr>
              <a:t> builds a theory that treats schemas, or combinations of elements, as the cognitive structures that make up an individual's knowledge base. (</a:t>
            </a:r>
            <a:r>
              <a:rPr lang="en-US" sz="1200" dirty="0" err="1" smtClean="0">
                <a:latin typeface="Calibri" pitchFamily="34" charset="0"/>
              </a:rPr>
              <a:t>Sweller</a:t>
            </a:r>
            <a:r>
              <a:rPr lang="en-US" sz="1200" dirty="0" smtClean="0">
                <a:latin typeface="Calibri" pitchFamily="34" charset="0"/>
              </a:rPr>
              <a:t>, 1988)</a:t>
            </a:r>
            <a:endParaRPr lang="ru-RU" sz="1200" dirty="0" smtClean="0">
              <a:latin typeface="Calibri" pitchFamily="34" charset="0"/>
            </a:endParaRPr>
          </a:p>
          <a:p>
            <a:endParaRPr lang="en-US" sz="1200" dirty="0" smtClean="0">
              <a:latin typeface="Calibri" pitchFamily="34" charset="0"/>
            </a:endParaRPr>
          </a:p>
          <a:p>
            <a:r>
              <a:rPr lang="en-US" sz="1200" dirty="0" smtClean="0">
                <a:latin typeface="Calibri" pitchFamily="34" charset="0"/>
              </a:rPr>
              <a:t>The contents of long term memory are "sophisticated structures that permit us to perceive, think, and solve problems," rather than a group of rote learned facts. These structures, known as </a:t>
            </a:r>
            <a:r>
              <a:rPr lang="en-US" sz="1200" dirty="0" smtClean="0">
                <a:latin typeface="Calibri" pitchFamily="34" charset="0"/>
                <a:hlinkClick r:id="rId3"/>
              </a:rPr>
              <a:t>schemas</a:t>
            </a:r>
            <a:r>
              <a:rPr lang="en-US" sz="1200" dirty="0" smtClean="0">
                <a:latin typeface="Calibri" pitchFamily="34" charset="0"/>
              </a:rPr>
              <a:t>, are what permit us to treat multiple elements as a single element. They are the cognitive structures that make up the knowledge base (</a:t>
            </a:r>
            <a:r>
              <a:rPr lang="en-US" sz="1200" dirty="0" err="1" smtClean="0">
                <a:latin typeface="Calibri" pitchFamily="34" charset="0"/>
              </a:rPr>
              <a:t>Sweller</a:t>
            </a:r>
            <a:r>
              <a:rPr lang="en-US" sz="1200" dirty="0" smtClean="0">
                <a:latin typeface="Calibri" pitchFamily="34" charset="0"/>
              </a:rPr>
              <a:t>, 1988). Schemas are acquired over a lifetime of learning, and may have other schemas contained within themselves.</a:t>
            </a:r>
          </a:p>
          <a:p>
            <a:r>
              <a:rPr lang="en-US" sz="1200" dirty="0" smtClean="0">
                <a:latin typeface="Calibri" pitchFamily="34" charset="0"/>
              </a:rPr>
              <a:t>The difference between an expert and a novice is that a novice hasn't acquired the schemas of an expert. Learning requires a change in the schematic structures of long term memory and is demonstrated by performance that progresses from clumsy, error-prone, slow and difficult to smooth and effortless. The change in performance occurs because as the learner becomes increasingly familiar with the material, the cognitive characteristics associated with the material are altered so that it can be handled more efficiently by working memory.</a:t>
            </a:r>
          </a:p>
          <a:p>
            <a:r>
              <a:rPr lang="en-US" sz="1200" dirty="0" smtClean="0">
                <a:latin typeface="Calibri" pitchFamily="34" charset="0"/>
              </a:rPr>
              <a:t>From an instructional perspective, information contained in instructional material must first be processed by working memory. For schema acquisition to occur, instruction should be designed to reduce working memory load. Cognitive load theory is concerned with techniques for reducing working memory load in order to facilitate the changes in long term memory associated with schema acquisition.</a:t>
            </a:r>
          </a:p>
          <a:p>
            <a:endParaRPr lang="ru-RU" sz="1200" b="1" dirty="0" smtClean="0">
              <a:latin typeface="Calibri" pitchFamily="34" charset="0"/>
            </a:endParaRPr>
          </a:p>
          <a:p>
            <a:r>
              <a:rPr lang="en-US" sz="1200" b="1" dirty="0" smtClean="0">
                <a:solidFill>
                  <a:srgbClr val="00B050"/>
                </a:solidFill>
                <a:latin typeface="Calibri" pitchFamily="34" charset="0"/>
              </a:rPr>
              <a:t>Application</a:t>
            </a:r>
          </a:p>
          <a:p>
            <a:r>
              <a:rPr lang="en-US" sz="1200" dirty="0" err="1" smtClean="0">
                <a:solidFill>
                  <a:srgbClr val="00B050"/>
                </a:solidFill>
                <a:latin typeface="Calibri" pitchFamily="34" charset="0"/>
              </a:rPr>
              <a:t>Sweller's</a:t>
            </a:r>
            <a:r>
              <a:rPr lang="en-US" sz="1200" dirty="0" smtClean="0">
                <a:solidFill>
                  <a:srgbClr val="00B050"/>
                </a:solidFill>
                <a:latin typeface="Calibri" pitchFamily="34" charset="0"/>
              </a:rPr>
              <a:t> theories are best applied in the area of instructional design of cognitively complex or technically challenging material. His concentration is on the reasons that people have difficulty learning material of this nature. Cognitive load theory has many implications in the design of learning materials which must, if they are to be effective, keep cognitive load of learners at a minimum during the learning process. While in the past the theory has been applied primarily to technical areas, it is now being applied to more language-based discursive </a:t>
            </a:r>
            <a:r>
              <a:rPr lang="en-US" sz="1200" dirty="0" smtClean="0">
                <a:latin typeface="Calibri" pitchFamily="34" charset="0"/>
              </a:rPr>
              <a:t>areas.</a:t>
            </a:r>
          </a:p>
          <a:p>
            <a:endParaRPr lang="ru-RU" sz="1200" b="1" dirty="0" smtClean="0">
              <a:latin typeface="Calibri" pitchFamily="34" charset="0"/>
            </a:endParaRPr>
          </a:p>
          <a:p>
            <a:r>
              <a:rPr lang="en-US" sz="1200" b="1" dirty="0" smtClean="0">
                <a:latin typeface="Calibri" pitchFamily="34" charset="0"/>
              </a:rPr>
              <a:t>Example</a:t>
            </a:r>
          </a:p>
          <a:p>
            <a:r>
              <a:rPr lang="en-US" sz="1200" dirty="0" smtClean="0">
                <a:latin typeface="Calibri" pitchFamily="34" charset="0"/>
              </a:rPr>
              <a:t>In combining an illustration of blood flow through the heart with text and labels, the separation of the text from the illustration forces the learner to look back and forth between the specified parts of the illustration and the text. If the diagram is self-explanatory, research data indicates that processing the text unnecessarily increases working memory load. If the information could be replaced with numbered arrows in the labeled illustration, the learner could concentrate better on learning the content from the illustration alone. Alternatively, if the text is essential to intelligibility, placing it on the diagram rather than separated will reduce cognitive load associated with searching for relations between the text and the diagram (</a:t>
            </a:r>
            <a:r>
              <a:rPr lang="en-US" sz="1200" dirty="0" err="1" smtClean="0">
                <a:latin typeface="Calibri" pitchFamily="34" charset="0"/>
              </a:rPr>
              <a:t>Sweller</a:t>
            </a:r>
            <a:r>
              <a:rPr lang="en-US" sz="1200" dirty="0" smtClean="0">
                <a:latin typeface="Calibri" pitchFamily="34" charset="0"/>
              </a:rPr>
              <a:t>, 1999).</a:t>
            </a:r>
          </a:p>
          <a:p>
            <a:r>
              <a:rPr lang="en-US" sz="1200" dirty="0" smtClean="0">
                <a:latin typeface="Calibri" pitchFamily="34" charset="0"/>
              </a:rPr>
              <a:t> </a:t>
            </a:r>
            <a:endParaRPr lang="ru-RU" sz="1200" dirty="0">
              <a:latin typeface="Calibri" pitchFamily="34" charset="0"/>
            </a:endParaRPr>
          </a:p>
        </p:txBody>
      </p:sp>
      <p:sp>
        <p:nvSpPr>
          <p:cNvPr id="7" name="TextBox 6"/>
          <p:cNvSpPr txBox="1"/>
          <p:nvPr/>
        </p:nvSpPr>
        <p:spPr>
          <a:xfrm>
            <a:off x="287784" y="6876181"/>
            <a:ext cx="3384376" cy="493084"/>
          </a:xfrm>
          <a:prstGeom prst="rect">
            <a:avLst/>
          </a:prstGeom>
          <a:noFill/>
        </p:spPr>
        <p:txBody>
          <a:bodyPr wrap="square" rtlCol="0">
            <a:spAutoFit/>
          </a:bodyPr>
          <a:lstStyle/>
          <a:p>
            <a:r>
              <a:rPr lang="en-US" sz="1000" dirty="0" smtClean="0">
                <a:latin typeface="Calibri" pitchFamily="34" charset="0"/>
                <a:hlinkClick r:id="rId4"/>
              </a:rPr>
              <a:t>https://youtu.be/gugvpoU2Ewo</a:t>
            </a:r>
            <a:r>
              <a:rPr lang="ru-RU" sz="1000" dirty="0" smtClean="0">
                <a:latin typeface="Calibri" pitchFamily="34" charset="0"/>
              </a:rPr>
              <a:t> </a:t>
            </a:r>
          </a:p>
          <a:p>
            <a:endParaRPr lang="ru-RU" dirty="0"/>
          </a:p>
        </p:txBody>
      </p:sp>
      <p:sp>
        <p:nvSpPr>
          <p:cNvPr id="129030" name="AutoShape 6"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2" name="AutoShape 8"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4" name="AutoShape 10"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6" name="AutoShape 12"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8" name="AutoShape 14"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40" name="AutoShape 16"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14"/>
          <p:cNvSpPr/>
          <p:nvPr/>
        </p:nvSpPr>
        <p:spPr>
          <a:xfrm>
            <a:off x="359792" y="6588149"/>
            <a:ext cx="2765501" cy="235449"/>
          </a:xfrm>
          <a:prstGeom prst="rect">
            <a:avLst/>
          </a:prstGeom>
        </p:spPr>
        <p:txBody>
          <a:bodyPr wrap="none">
            <a:spAutoFit/>
          </a:bodyPr>
          <a:lstStyle/>
          <a:p>
            <a:r>
              <a:rPr lang="en-US" sz="1000" dirty="0" smtClean="0"/>
              <a:t>http://mathewmitchell.net/multimedia/cogload/</a:t>
            </a:r>
            <a:endParaRPr lang="ru-RU"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7784" y="683493"/>
            <a:ext cx="9073008" cy="5930598"/>
          </a:xfrm>
          <a:prstGeom prst="rect">
            <a:avLst/>
          </a:prstGeom>
          <a:noFill/>
        </p:spPr>
        <p:txBody>
          <a:bodyPr wrap="square" rtlCol="0">
            <a:spAutoFit/>
          </a:bodyPr>
          <a:lstStyle/>
          <a:p>
            <a:r>
              <a:rPr lang="en-US" sz="1400" b="1" dirty="0" smtClean="0">
                <a:latin typeface="Calibri" pitchFamily="34" charset="0"/>
              </a:rPr>
              <a:t>COGNITIVE LOAD THEORY OF MULTEMEDIA </a:t>
            </a:r>
            <a:r>
              <a:rPr lang="ru-RU" sz="1400" b="1" dirty="0" smtClean="0">
                <a:latin typeface="Calibri" pitchFamily="34" charset="0"/>
              </a:rPr>
              <a:t>(</a:t>
            </a:r>
            <a:r>
              <a:rPr lang="en-US" sz="1400" b="1" dirty="0" smtClean="0">
                <a:latin typeface="Calibri" pitchFamily="34" charset="0"/>
              </a:rPr>
              <a:t>SWELLER</a:t>
            </a:r>
            <a:r>
              <a:rPr lang="ru-RU" sz="1400" b="1" dirty="0" smtClean="0">
                <a:latin typeface="Calibri" pitchFamily="34" charset="0"/>
              </a:rPr>
              <a:t>) (1</a:t>
            </a:r>
            <a:r>
              <a:rPr lang="en-US" sz="1400" b="1" dirty="0" smtClean="0">
                <a:latin typeface="Calibri" pitchFamily="34" charset="0"/>
              </a:rPr>
              <a:t>/</a:t>
            </a:r>
            <a:r>
              <a:rPr lang="ru-RU" sz="1400" b="1" dirty="0" smtClean="0">
                <a:latin typeface="Calibri" pitchFamily="34" charset="0"/>
              </a:rPr>
              <a:t>3</a:t>
            </a:r>
            <a:r>
              <a:rPr lang="en-US" sz="1400" b="1" dirty="0" smtClean="0">
                <a:latin typeface="Calibri" pitchFamily="34" charset="0"/>
              </a:rPr>
              <a:t>)</a:t>
            </a:r>
            <a:endParaRPr lang="ru-RU" sz="1400" b="1" dirty="0" smtClean="0">
              <a:latin typeface="Calibri" pitchFamily="34" charset="0"/>
            </a:endParaRPr>
          </a:p>
          <a:p>
            <a:endParaRPr lang="ru-RU" sz="1200" dirty="0" smtClean="0">
              <a:latin typeface="Calibri" pitchFamily="34" charset="0"/>
            </a:endParaRPr>
          </a:p>
          <a:p>
            <a:r>
              <a:rPr lang="en-US" sz="1200" dirty="0" smtClean="0">
                <a:latin typeface="Calibri" pitchFamily="34" charset="0"/>
              </a:rPr>
              <a:t>This theory suggests that learning happens best under conditions that are aligned with human cognitive architecture. The structure of human cognitive architecture, while not known precisely, is discernible through the results of experimental research. Recognizing George Miller's </a:t>
            </a:r>
            <a:r>
              <a:rPr lang="en-US" sz="1200" dirty="0" smtClean="0">
                <a:latin typeface="Calibri" pitchFamily="34" charset="0"/>
                <a:hlinkClick r:id="rId2"/>
              </a:rPr>
              <a:t>information processing</a:t>
            </a:r>
            <a:r>
              <a:rPr lang="en-US" sz="1200" dirty="0" smtClean="0">
                <a:latin typeface="Calibri" pitchFamily="34" charset="0"/>
              </a:rPr>
              <a:t> research showing that short term memory is limited in the number of elements it can contain simultaneously, </a:t>
            </a:r>
            <a:r>
              <a:rPr lang="en-US" sz="1200" dirty="0" err="1" smtClean="0">
                <a:latin typeface="Calibri" pitchFamily="34" charset="0"/>
              </a:rPr>
              <a:t>Sweller</a:t>
            </a:r>
            <a:r>
              <a:rPr lang="en-US" sz="1200" dirty="0" smtClean="0">
                <a:latin typeface="Calibri" pitchFamily="34" charset="0"/>
              </a:rPr>
              <a:t> builds a theory that treats schemas, or combinations of elements, as the cognitive structures that make up an individual's knowledge base. (</a:t>
            </a:r>
            <a:r>
              <a:rPr lang="en-US" sz="1200" dirty="0" err="1" smtClean="0">
                <a:latin typeface="Calibri" pitchFamily="34" charset="0"/>
              </a:rPr>
              <a:t>Sweller</a:t>
            </a:r>
            <a:r>
              <a:rPr lang="en-US" sz="1200" dirty="0" smtClean="0">
                <a:latin typeface="Calibri" pitchFamily="34" charset="0"/>
              </a:rPr>
              <a:t>, 1988)</a:t>
            </a:r>
            <a:endParaRPr lang="ru-RU" sz="1200" dirty="0" smtClean="0">
              <a:latin typeface="Calibri" pitchFamily="34" charset="0"/>
            </a:endParaRPr>
          </a:p>
          <a:p>
            <a:endParaRPr lang="en-US" sz="1200" dirty="0" smtClean="0">
              <a:latin typeface="Calibri" pitchFamily="34" charset="0"/>
            </a:endParaRPr>
          </a:p>
          <a:p>
            <a:r>
              <a:rPr lang="en-US" sz="1200" dirty="0" smtClean="0">
                <a:latin typeface="Calibri" pitchFamily="34" charset="0"/>
              </a:rPr>
              <a:t>The contents of long term memory are "sophisticated structures that permit us to perceive, think, and solve problems," rather than a group of rote learned facts. These structures, known as </a:t>
            </a:r>
            <a:r>
              <a:rPr lang="en-US" sz="1200" dirty="0" smtClean="0">
                <a:latin typeface="Calibri" pitchFamily="34" charset="0"/>
                <a:hlinkClick r:id="rId3"/>
              </a:rPr>
              <a:t>schemas</a:t>
            </a:r>
            <a:r>
              <a:rPr lang="en-US" sz="1200" dirty="0" smtClean="0">
                <a:latin typeface="Calibri" pitchFamily="34" charset="0"/>
              </a:rPr>
              <a:t>, are what permit us to treat multiple elements as a single element. They are the cognitive structures that make up the knowledge base (</a:t>
            </a:r>
            <a:r>
              <a:rPr lang="en-US" sz="1200" dirty="0" err="1" smtClean="0">
                <a:latin typeface="Calibri" pitchFamily="34" charset="0"/>
              </a:rPr>
              <a:t>Sweller</a:t>
            </a:r>
            <a:r>
              <a:rPr lang="en-US" sz="1200" dirty="0" smtClean="0">
                <a:latin typeface="Calibri" pitchFamily="34" charset="0"/>
              </a:rPr>
              <a:t>, 1988). Schemas are acquired over a lifetime of learning, and may have other schemas contained within themselves.</a:t>
            </a:r>
          </a:p>
          <a:p>
            <a:r>
              <a:rPr lang="en-US" sz="1200" dirty="0" smtClean="0">
                <a:latin typeface="Calibri" pitchFamily="34" charset="0"/>
              </a:rPr>
              <a:t>The difference between an expert and a novice is that a novice hasn't acquired the schemas of an expert. Learning requires a change in the schematic structures of long term memory and is demonstrated by performance that progresses from clumsy, error-prone, slow and difficult to smooth and effortless. The change in performance occurs because as the learner becomes increasingly familiar with the material, the cognitive characteristics associated with the material are altered so that it can be handled more efficiently by working memory.</a:t>
            </a:r>
          </a:p>
          <a:p>
            <a:r>
              <a:rPr lang="en-US" sz="1200" dirty="0" smtClean="0">
                <a:latin typeface="Calibri" pitchFamily="34" charset="0"/>
              </a:rPr>
              <a:t>From an instructional perspective, information contained in instructional material must first be processed by working memory. For schema acquisition to occur, instruction should be designed to reduce working memory load. Cognitive load theory is concerned with techniques for reducing working memory load in order to facilitate the changes in long term memory associated with schema acquisition.</a:t>
            </a:r>
          </a:p>
          <a:p>
            <a:endParaRPr lang="ru-RU" sz="1200" b="1" dirty="0" smtClean="0">
              <a:latin typeface="Calibri" pitchFamily="34" charset="0"/>
            </a:endParaRPr>
          </a:p>
          <a:p>
            <a:r>
              <a:rPr lang="en-US" sz="1200" b="1" dirty="0" smtClean="0">
                <a:solidFill>
                  <a:srgbClr val="00B050"/>
                </a:solidFill>
                <a:latin typeface="Calibri" pitchFamily="34" charset="0"/>
              </a:rPr>
              <a:t>Application</a:t>
            </a:r>
          </a:p>
          <a:p>
            <a:r>
              <a:rPr lang="en-US" sz="1200" dirty="0" err="1" smtClean="0">
                <a:solidFill>
                  <a:srgbClr val="00B050"/>
                </a:solidFill>
                <a:latin typeface="Calibri" pitchFamily="34" charset="0"/>
              </a:rPr>
              <a:t>Sweller's</a:t>
            </a:r>
            <a:r>
              <a:rPr lang="en-US" sz="1200" dirty="0" smtClean="0">
                <a:solidFill>
                  <a:srgbClr val="00B050"/>
                </a:solidFill>
                <a:latin typeface="Calibri" pitchFamily="34" charset="0"/>
              </a:rPr>
              <a:t> theories are best applied in the area of instructional design of cognitively complex or technically challenging material. His concentration is on the reasons that people have difficulty learning material of this nature. Cognitive load theory has many implications in the design of learning materials which must, if they are to be effective, keep cognitive load of learners at a minimum during the learning process. While in the past the theory has been applied primarily to technical areas, it is now being applied to more language-based discursive </a:t>
            </a:r>
            <a:r>
              <a:rPr lang="en-US" sz="1200" dirty="0" smtClean="0">
                <a:latin typeface="Calibri" pitchFamily="34" charset="0"/>
              </a:rPr>
              <a:t>areas.</a:t>
            </a:r>
          </a:p>
          <a:p>
            <a:endParaRPr lang="ru-RU" sz="1200" b="1" dirty="0" smtClean="0">
              <a:latin typeface="Calibri" pitchFamily="34" charset="0"/>
            </a:endParaRPr>
          </a:p>
          <a:p>
            <a:r>
              <a:rPr lang="en-US" sz="1200" b="1" dirty="0" smtClean="0">
                <a:latin typeface="Calibri" pitchFamily="34" charset="0"/>
              </a:rPr>
              <a:t>Example</a:t>
            </a:r>
          </a:p>
          <a:p>
            <a:r>
              <a:rPr lang="en-US" sz="1200" dirty="0" smtClean="0">
                <a:latin typeface="Calibri" pitchFamily="34" charset="0"/>
              </a:rPr>
              <a:t>In combining an illustration of blood flow through the heart with text and labels, the separation of the text from the illustration forces the learner to look back and forth between the specified parts of the illustration and the text. If the diagram is self-explanatory, research data indicates that processing the text unnecessarily increases working memory load. If the information could be replaced with numbered arrows in the labeled illustration, the learner could concentrate better on learning the content from the illustration alone. Alternatively, if the text is essential to intelligibility, placing it on the diagram rather than separated will reduce cognitive load associated with searching for relations between the text and the diagram (</a:t>
            </a:r>
            <a:r>
              <a:rPr lang="en-US" sz="1200" dirty="0" err="1" smtClean="0">
                <a:latin typeface="Calibri" pitchFamily="34" charset="0"/>
              </a:rPr>
              <a:t>Sweller</a:t>
            </a:r>
            <a:r>
              <a:rPr lang="en-US" sz="1200" dirty="0" smtClean="0">
                <a:latin typeface="Calibri" pitchFamily="34" charset="0"/>
              </a:rPr>
              <a:t>, 1999).</a:t>
            </a:r>
          </a:p>
          <a:p>
            <a:r>
              <a:rPr lang="en-US" sz="1200" dirty="0" smtClean="0">
                <a:latin typeface="Calibri" pitchFamily="34" charset="0"/>
              </a:rPr>
              <a:t> </a:t>
            </a:r>
            <a:endParaRPr lang="ru-RU" sz="1200" dirty="0">
              <a:latin typeface="Calibri" pitchFamily="34" charset="0"/>
            </a:endParaRPr>
          </a:p>
        </p:txBody>
      </p:sp>
      <p:sp>
        <p:nvSpPr>
          <p:cNvPr id="7" name="TextBox 6"/>
          <p:cNvSpPr txBox="1"/>
          <p:nvPr/>
        </p:nvSpPr>
        <p:spPr>
          <a:xfrm>
            <a:off x="287784" y="6876181"/>
            <a:ext cx="3384376" cy="493084"/>
          </a:xfrm>
          <a:prstGeom prst="rect">
            <a:avLst/>
          </a:prstGeom>
          <a:noFill/>
        </p:spPr>
        <p:txBody>
          <a:bodyPr wrap="square" rtlCol="0">
            <a:spAutoFit/>
          </a:bodyPr>
          <a:lstStyle/>
          <a:p>
            <a:r>
              <a:rPr lang="en-US" sz="1000" dirty="0" smtClean="0">
                <a:latin typeface="Calibri" pitchFamily="34" charset="0"/>
                <a:hlinkClick r:id="rId4"/>
              </a:rPr>
              <a:t>https://youtu.be/gugvpoU2Ewo</a:t>
            </a:r>
            <a:r>
              <a:rPr lang="ru-RU" sz="1000" dirty="0" smtClean="0">
                <a:latin typeface="Calibri" pitchFamily="34" charset="0"/>
              </a:rPr>
              <a:t> </a:t>
            </a:r>
          </a:p>
          <a:p>
            <a:endParaRPr lang="ru-RU" dirty="0"/>
          </a:p>
        </p:txBody>
      </p:sp>
      <p:sp>
        <p:nvSpPr>
          <p:cNvPr id="129030" name="AutoShape 6"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2" name="AutoShape 8"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4" name="AutoShape 10"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6" name="AutoShape 12"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8" name="AutoShape 14"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40" name="AutoShape 16"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14"/>
          <p:cNvSpPr/>
          <p:nvPr/>
        </p:nvSpPr>
        <p:spPr>
          <a:xfrm>
            <a:off x="359792" y="6588149"/>
            <a:ext cx="2765501" cy="235449"/>
          </a:xfrm>
          <a:prstGeom prst="rect">
            <a:avLst/>
          </a:prstGeom>
        </p:spPr>
        <p:txBody>
          <a:bodyPr wrap="none">
            <a:spAutoFit/>
          </a:bodyPr>
          <a:lstStyle/>
          <a:p>
            <a:r>
              <a:rPr lang="en-US" sz="1000" dirty="0" smtClean="0"/>
              <a:t>http://mathewmitchell.net/multimedia/cogload/</a:t>
            </a:r>
            <a:endParaRPr lang="ru-RU" sz="10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http://ecx.images-amazon.com/images/I/41xc3CIcUrL._SX329_BO1,204,203,200_.jpg"/>
          <p:cNvPicPr>
            <a:picLocks noChangeAspect="1" noChangeArrowheads="1"/>
          </p:cNvPicPr>
          <p:nvPr/>
        </p:nvPicPr>
        <p:blipFill>
          <a:blip r:embed="rId2" cstate="print"/>
          <a:srcRect/>
          <a:stretch>
            <a:fillRect/>
          </a:stretch>
        </p:blipFill>
        <p:spPr bwMode="auto">
          <a:xfrm>
            <a:off x="8424688" y="1547589"/>
            <a:ext cx="1345352" cy="2028190"/>
          </a:xfrm>
          <a:prstGeom prst="rect">
            <a:avLst/>
          </a:prstGeom>
          <a:noFill/>
        </p:spPr>
      </p:pic>
      <p:sp>
        <p:nvSpPr>
          <p:cNvPr id="5" name="TextBox 4"/>
          <p:cNvSpPr txBox="1"/>
          <p:nvPr/>
        </p:nvSpPr>
        <p:spPr>
          <a:xfrm>
            <a:off x="287784" y="683493"/>
            <a:ext cx="9073008" cy="636136"/>
          </a:xfrm>
          <a:prstGeom prst="rect">
            <a:avLst/>
          </a:prstGeom>
          <a:noFill/>
        </p:spPr>
        <p:txBody>
          <a:bodyPr wrap="square" rtlCol="0">
            <a:spAutoFit/>
          </a:bodyPr>
          <a:lstStyle/>
          <a:p>
            <a:r>
              <a:rPr lang="en-US" sz="1400" b="1" dirty="0" smtClean="0">
                <a:latin typeface="Calibri" pitchFamily="34" charset="0"/>
              </a:rPr>
              <a:t>COGNITIVE LOAD THEORY OF MULTEMEDIA </a:t>
            </a:r>
            <a:r>
              <a:rPr lang="ru-RU" sz="1400" b="1" dirty="0" smtClean="0">
                <a:latin typeface="Calibri" pitchFamily="34" charset="0"/>
              </a:rPr>
              <a:t>(</a:t>
            </a:r>
            <a:r>
              <a:rPr lang="en-US" sz="1400" b="1" dirty="0" smtClean="0">
                <a:latin typeface="Calibri" pitchFamily="34" charset="0"/>
              </a:rPr>
              <a:t>SWELLER</a:t>
            </a:r>
            <a:r>
              <a:rPr lang="ru-RU" sz="1400" b="1" dirty="0" smtClean="0">
                <a:latin typeface="Calibri" pitchFamily="34" charset="0"/>
              </a:rPr>
              <a:t>) (</a:t>
            </a:r>
            <a:r>
              <a:rPr lang="en-US" sz="1400" b="1" dirty="0" smtClean="0">
                <a:latin typeface="Calibri" pitchFamily="34" charset="0"/>
              </a:rPr>
              <a:t>2/</a:t>
            </a:r>
            <a:r>
              <a:rPr lang="ru-RU" sz="1400" b="1" dirty="0" smtClean="0">
                <a:latin typeface="Calibri" pitchFamily="34" charset="0"/>
              </a:rPr>
              <a:t>3</a:t>
            </a:r>
            <a:r>
              <a:rPr lang="en-US" sz="1400" b="1" dirty="0" smtClean="0">
                <a:latin typeface="Calibri" pitchFamily="34" charset="0"/>
              </a:rPr>
              <a:t>)</a:t>
            </a:r>
            <a:endParaRPr lang="ru-RU" sz="1400" b="1" dirty="0" smtClean="0">
              <a:latin typeface="Calibri" pitchFamily="34" charset="0"/>
            </a:endParaRPr>
          </a:p>
          <a:p>
            <a:endParaRPr lang="ru-RU" sz="1200" dirty="0" smtClean="0">
              <a:latin typeface="Calibri" pitchFamily="34" charset="0"/>
            </a:endParaRPr>
          </a:p>
          <a:p>
            <a:endParaRPr lang="ru-RU" sz="1200" dirty="0" smtClean="0">
              <a:latin typeface="Calibri" pitchFamily="34" charset="0"/>
            </a:endParaRPr>
          </a:p>
        </p:txBody>
      </p:sp>
      <p:pic>
        <p:nvPicPr>
          <p:cNvPr id="129028" name="Picture 4" descr="http://ecx.images-amazon.com/images/I/4151wA2WgEL._SX343_BO1,204,203,200_.jpg"/>
          <p:cNvPicPr>
            <a:picLocks noChangeAspect="1" noChangeArrowheads="1"/>
          </p:cNvPicPr>
          <p:nvPr/>
        </p:nvPicPr>
        <p:blipFill>
          <a:blip r:embed="rId3" cstate="print"/>
          <a:srcRect/>
          <a:stretch>
            <a:fillRect/>
          </a:stretch>
        </p:blipFill>
        <p:spPr bwMode="auto">
          <a:xfrm>
            <a:off x="8424688" y="3995861"/>
            <a:ext cx="1368152" cy="1978864"/>
          </a:xfrm>
          <a:prstGeom prst="rect">
            <a:avLst/>
          </a:prstGeom>
          <a:noFill/>
        </p:spPr>
      </p:pic>
      <p:sp>
        <p:nvSpPr>
          <p:cNvPr id="7" name="TextBox 6"/>
          <p:cNvSpPr txBox="1"/>
          <p:nvPr/>
        </p:nvSpPr>
        <p:spPr>
          <a:xfrm>
            <a:off x="287784" y="6876181"/>
            <a:ext cx="3384376" cy="550343"/>
          </a:xfrm>
          <a:prstGeom prst="rect">
            <a:avLst/>
          </a:prstGeom>
          <a:noFill/>
        </p:spPr>
        <p:txBody>
          <a:bodyPr wrap="square" rtlCol="0">
            <a:spAutoFit/>
          </a:bodyPr>
          <a:lstStyle/>
          <a:p>
            <a:r>
              <a:rPr lang="en-US" sz="1000" dirty="0" smtClean="0">
                <a:latin typeface="Calibri" pitchFamily="34" charset="0"/>
                <a:hlinkClick r:id="rId4"/>
              </a:rPr>
              <a:t>https://</a:t>
            </a:r>
            <a:r>
              <a:rPr lang="en-US" sz="1400" dirty="0" smtClean="0">
                <a:latin typeface="Calibri" pitchFamily="34" charset="0"/>
                <a:hlinkClick r:id="rId4"/>
              </a:rPr>
              <a:t>youtu.be/gugvpoU2Ewo</a:t>
            </a:r>
            <a:r>
              <a:rPr lang="ru-RU" sz="1000" dirty="0" smtClean="0">
                <a:latin typeface="Calibri" pitchFamily="34" charset="0"/>
              </a:rPr>
              <a:t> </a:t>
            </a:r>
          </a:p>
          <a:p>
            <a:endParaRPr lang="ru-RU" dirty="0"/>
          </a:p>
        </p:txBody>
      </p:sp>
      <p:sp>
        <p:nvSpPr>
          <p:cNvPr id="129030" name="AutoShape 6"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2" name="AutoShape 8"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4" name="AutoShape 10"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6" name="AutoShape 12"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38" name="AutoShape 14"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9040" name="AutoShape 16" descr="textdescription"/>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 name="Прямоугольник 14"/>
          <p:cNvSpPr/>
          <p:nvPr/>
        </p:nvSpPr>
        <p:spPr>
          <a:xfrm>
            <a:off x="287784" y="6588149"/>
            <a:ext cx="2765501" cy="235449"/>
          </a:xfrm>
          <a:prstGeom prst="rect">
            <a:avLst/>
          </a:prstGeom>
        </p:spPr>
        <p:txBody>
          <a:bodyPr wrap="none">
            <a:spAutoFit/>
          </a:bodyPr>
          <a:lstStyle/>
          <a:p>
            <a:r>
              <a:rPr lang="en-US" sz="1000" dirty="0" smtClean="0"/>
              <a:t>http://mathewmitchell.net/multimedia/cogload/</a:t>
            </a:r>
            <a:endParaRPr lang="ru-RU" sz="1000" dirty="0"/>
          </a:p>
        </p:txBody>
      </p:sp>
      <p:pic>
        <p:nvPicPr>
          <p:cNvPr id="129042" name="Picture 18" descr="http://www.bhten.com/sites/default/files/Cognitive%20theory%20of%20multimedia.png"/>
          <p:cNvPicPr>
            <a:picLocks noChangeAspect="1" noChangeArrowheads="1"/>
          </p:cNvPicPr>
          <p:nvPr/>
        </p:nvPicPr>
        <p:blipFill>
          <a:blip r:embed="rId5" cstate="print"/>
          <a:srcRect/>
          <a:stretch>
            <a:fillRect/>
          </a:stretch>
        </p:blipFill>
        <p:spPr bwMode="auto">
          <a:xfrm>
            <a:off x="215776" y="1403573"/>
            <a:ext cx="7848872" cy="4132923"/>
          </a:xfrm>
          <a:prstGeom prst="rect">
            <a:avLst/>
          </a:prstGeom>
          <a:noFill/>
        </p:spPr>
      </p:pic>
    </p:spTree>
  </p:cSld>
  <p:clrMapOvr>
    <a:masterClrMapping/>
  </p:clrMapOvr>
</p:sld>
</file>

<file path=ppt/theme/theme1.xml><?xml version="1.0" encoding="utf-8"?>
<a:theme xmlns:a="http://schemas.openxmlformats.org/drawingml/2006/main" name="Тема Office">
  <a:themeElements>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Тема Office">
      <a:majorFont>
        <a:latin typeface="Arial"/>
        <a:ea typeface=""/>
        <a:cs typeface="Lucida Sans Unicode"/>
      </a:majorFont>
      <a:minorFont>
        <a:latin typeface="Arial"/>
        <a:ea typeface=""/>
        <a:cs typeface="Lucida Sans Unicod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cs typeface="Lucida Sans Unicode"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93000"/>
          </a:lnSpc>
          <a:spcBef>
            <a:spcPct val="0"/>
          </a:spcBef>
          <a:spcAft>
            <a:spcPct val="0"/>
          </a:spcAft>
          <a:buClr>
            <a:srgbClr val="000000"/>
          </a:buClr>
          <a:buSzPct val="45000"/>
          <a:buFont typeface="Wingdings" charset="2"/>
          <a:buNone/>
          <a:tabLst/>
          <a:defRPr kumimoji="0" lang="en-GB" sz="1800" b="0" i="0" u="none" strike="noStrike" cap="none" normalizeH="0" baseline="0" smtClean="0">
            <a:ln>
              <a:noFill/>
            </a:ln>
            <a:effectLst/>
            <a:latin typeface="Arial" charset="0"/>
            <a:cs typeface="Lucida Sans Unicode" charset="0"/>
          </a:defRPr>
        </a:defPPr>
      </a:lstStyle>
    </a:lnDef>
  </a:objectDefaults>
  <a:extraClrSchemeLst>
    <a:extraClrScheme>
      <a:clrScheme name="Тема Offic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25013</TotalTime>
  <Words>3329</Words>
  <Application>Microsoft Office PowerPoint</Application>
  <PresentationFormat>Произвольный</PresentationFormat>
  <Paragraphs>349</Paragraphs>
  <Slides>34</Slides>
  <Notes>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34</vt:i4>
      </vt:variant>
    </vt:vector>
  </HeadingPairs>
  <TitlesOfParts>
    <vt:vector size="42" baseType="lpstr">
      <vt:lpstr>Arial</vt:lpstr>
      <vt:lpstr>Calibri</vt:lpstr>
      <vt:lpstr>Lucida Sans Unicode</vt:lpstr>
      <vt:lpstr>Monotype Sorts</vt:lpstr>
      <vt:lpstr>Symbol</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Валентина</dc:creator>
  <cp:lastModifiedBy>Анна</cp:lastModifiedBy>
  <cp:revision>37</cp:revision>
  <dcterms:modified xsi:type="dcterms:W3CDTF">2018-12-09T13:41:34Z</dcterms:modified>
</cp:coreProperties>
</file>