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13"/>
  </p:notesMasterIdLst>
  <p:sldIdLst>
    <p:sldId id="257" r:id="rId2"/>
    <p:sldId id="256" r:id="rId3"/>
    <p:sldId id="268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2133CAFB-682E-4FDC-922F-2AD804D8945E}">
          <p14:sldIdLst>
            <p14:sldId id="257"/>
            <p14:sldId id="256"/>
            <p14:sldId id="268"/>
            <p14:sldId id="258"/>
            <p14:sldId id="259"/>
            <p14:sldId id="260"/>
            <p14:sldId id="261"/>
            <p14:sldId id="263"/>
            <p14:sldId id="264"/>
            <p14:sldId id="265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45EA1D-A61D-4BBA-AFD5-96B8D8E5F3B5}">
  <a:tblStyle styleId="{2B45EA1D-A61D-4BBA-AFD5-96B8D8E5F3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0" autoAdjust="0"/>
    <p:restoredTop sz="94660"/>
  </p:normalViewPr>
  <p:slideViewPr>
    <p:cSldViewPr snapToGrid="0">
      <p:cViewPr varScale="1">
        <p:scale>
          <a:sx n="78" d="100"/>
          <a:sy n="78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" name="Google Shape;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9d0cee919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2b9d0cee91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aef63abc2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2baef63abc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489454" cy="201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933" y="0"/>
            <a:ext cx="114130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8520" y="-14747"/>
            <a:ext cx="808227" cy="80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3782" y="0"/>
            <a:ext cx="1478218" cy="2315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sz="3600" b="0" i="0" u="none" strike="noStrike" cap="non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hyperlink" Target="mailto:turenok@vbudushee.ru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rzamasova@vbudushee.ru" TargetMode="External"/><Relationship Id="rId5" Type="http://schemas.openxmlformats.org/officeDocument/2006/relationships/image" Target="../media/image24.jpg"/><Relationship Id="rId4" Type="http://schemas.openxmlformats.org/officeDocument/2006/relationships/hyperlink" Target="mailto:nosipova@vbudushee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A120C-AB80-22AD-C996-D0B1C6785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"/>
          <a:stretch/>
        </p:blipFill>
        <p:spPr>
          <a:xfrm>
            <a:off x="5618018" y="533400"/>
            <a:ext cx="6573982" cy="6324600"/>
          </a:xfrm>
          <a:prstGeom prst="rect">
            <a:avLst/>
          </a:prstGeom>
        </p:spPr>
      </p:pic>
      <p:sp>
        <p:nvSpPr>
          <p:cNvPr id="40" name="Google Shape;40;p7"/>
          <p:cNvSpPr/>
          <p:nvPr/>
        </p:nvSpPr>
        <p:spPr>
          <a:xfrm>
            <a:off x="716313" y="2660723"/>
            <a:ext cx="709542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7"/>
          <p:cNvSpPr/>
          <p:nvPr/>
        </p:nvSpPr>
        <p:spPr>
          <a:xfrm>
            <a:off x="404585" y="5082526"/>
            <a:ext cx="59615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рамках Всероссийского конкурса ШУСТРИК</a:t>
            </a:r>
            <a:endParaRPr sz="16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" name="Google Shape;42;p7"/>
          <p:cNvSpPr txBox="1"/>
          <p:nvPr/>
        </p:nvSpPr>
        <p:spPr>
          <a:xfrm>
            <a:off x="10297537" y="5530781"/>
            <a:ext cx="17690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vbudushee.ru</a:t>
            </a:r>
            <a:endParaRPr sz="1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4D4D1-665F-3B57-CE32-CD69EDB01A99}"/>
              </a:ext>
            </a:extLst>
          </p:cNvPr>
          <p:cNvSpPr txBox="1"/>
          <p:nvPr/>
        </p:nvSpPr>
        <p:spPr>
          <a:xfrm>
            <a:off x="346364" y="4104474"/>
            <a:ext cx="657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«Конструктор</a:t>
            </a:r>
            <a:r>
              <a:rPr lang="ru-RU" sz="3600" b="1">
                <a:solidFill>
                  <a:schemeClr val="accent2"/>
                </a:solidFill>
              </a:rPr>
              <a:t>» бюджета</a:t>
            </a:r>
            <a:endParaRPr lang="ru-RU" sz="3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 txBox="1"/>
          <p:nvPr/>
        </p:nvSpPr>
        <p:spPr>
          <a:xfrm rot="-1142570">
            <a:off x="13183373" y="3575342"/>
            <a:ext cx="1529079" cy="261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Бюджет </a:t>
            </a:r>
            <a:b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проекта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4" name="Google Shape;164;p15"/>
          <p:cNvSpPr txBox="1"/>
          <p:nvPr/>
        </p:nvSpPr>
        <p:spPr>
          <a:xfrm>
            <a:off x="13797776" y="2353070"/>
            <a:ext cx="213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830999" y="2722200"/>
            <a:ext cx="648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Составь свой бюджет</a:t>
            </a:r>
            <a:endParaRPr sz="3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 b="6164"/>
          <a:stretch/>
        </p:blipFill>
        <p:spPr>
          <a:xfrm rot="-5400000">
            <a:off x="6326425" y="1887350"/>
            <a:ext cx="1016525" cy="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A7319E-FABA-3570-E1B6-C11366758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701800"/>
            <a:ext cx="2895600" cy="289560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6878C08F-0A15-C84E-26B8-5C3547A0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34" y="1301148"/>
            <a:ext cx="4107778" cy="6858000"/>
          </a:xfrm>
          <a:prstGeom prst="rect">
            <a:avLst/>
          </a:prstGeom>
        </p:spPr>
      </p:pic>
      <p:pic>
        <p:nvPicPr>
          <p:cNvPr id="3" name="Изображение 1" descr="Фото Осипова Н.png">
            <a:extLst>
              <a:ext uri="{FF2B5EF4-FFF2-40B4-BE49-F238E27FC236}">
                <a16:creationId xmlns:a16="http://schemas.microsoft.com/office/drawing/2014/main" id="{547446C8-A04D-DB1F-A66E-D041EE8B2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974949" y="2183607"/>
            <a:ext cx="2116682" cy="2116682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6629B-42F4-7FC2-AA7A-C1C3DB9CCEF5}"/>
              </a:ext>
            </a:extLst>
          </p:cNvPr>
          <p:cNvSpPr txBox="1"/>
          <p:nvPr/>
        </p:nvSpPr>
        <p:spPr>
          <a:xfrm>
            <a:off x="462116" y="4521314"/>
            <a:ext cx="314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r>
              <a:rPr lang="ru-RU" sz="1200" b="1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 </a:t>
            </a: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Нина Осипова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Руководитель программы «Финансовая грамотность»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Почта: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nosipova@vbudushee.ru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solidFill>
                <a:srgbClr val="EC4D4D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00B050"/>
              </a:buClr>
              <a:defRPr/>
            </a:pPr>
            <a:endParaRPr lang="ru-RU" sz="12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260F3A0A-37BB-2195-6469-3AE334FA7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080" y="1301148"/>
            <a:ext cx="410777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59688-A7FF-FA54-DFCE-97FE1416B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645" y="2145231"/>
            <a:ext cx="2253277" cy="2253277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A4376-6F18-1EE6-129E-EAC6402223EA}"/>
              </a:ext>
            </a:extLst>
          </p:cNvPr>
          <p:cNvSpPr txBox="1"/>
          <p:nvPr/>
        </p:nvSpPr>
        <p:spPr>
          <a:xfrm>
            <a:off x="4065844" y="4523973"/>
            <a:ext cx="3042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endParaRPr lang="ru-RU" sz="1200" b="1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Ольга Арзамасова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Методист программы</a:t>
            </a:r>
            <a:b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«Финансовая грамотность»</a:t>
            </a: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B050"/>
              </a:buClr>
              <a:defRPr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Почта: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6"/>
              </a:rPr>
              <a:t>arzamasova@vbudushee.ru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0B050"/>
              </a:buClr>
              <a:defRPr/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00B050"/>
              </a:buClr>
              <a:defRPr/>
            </a:pPr>
            <a:endParaRPr lang="ru-RU" sz="12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9AB8627-94DF-E983-933E-2B31297E9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239" y="2571988"/>
            <a:ext cx="2677087" cy="2677087"/>
          </a:xfrm>
          <a:prstGeom prst="rect">
            <a:avLst/>
          </a:prstGeom>
        </p:spPr>
      </p:pic>
      <p:sp>
        <p:nvSpPr>
          <p:cNvPr id="9" name="Google Shape;155;p14">
            <a:extLst>
              <a:ext uri="{FF2B5EF4-FFF2-40B4-BE49-F238E27FC236}">
                <a16:creationId xmlns:a16="http://schemas.microsoft.com/office/drawing/2014/main" id="{17402C2A-8546-B10A-C541-128937C75B4A}"/>
              </a:ext>
            </a:extLst>
          </p:cNvPr>
          <p:cNvSpPr/>
          <p:nvPr/>
        </p:nvSpPr>
        <p:spPr>
          <a:xfrm>
            <a:off x="2657734" y="526023"/>
            <a:ext cx="791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До новых встреч!</a:t>
            </a:r>
            <a:endParaRPr sz="3000" b="1" i="0" u="none" strike="noStrike" cap="none" dirty="0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938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4019380" y="468120"/>
            <a:ext cx="7095423" cy="82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4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Части «конструктора»</a:t>
            </a:r>
            <a:endParaRPr sz="4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/>
          <p:nvPr/>
        </p:nvSpPr>
        <p:spPr>
          <a:xfrm>
            <a:off x="3830198" y="1911314"/>
            <a:ext cx="4531603" cy="9761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99543" dist="115875" dir="3188304" sx="73443" sy="73443" algn="ctr" rotWithShape="0">
              <a:srgbClr val="000000">
                <a:alpha val="4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Бюджет проекта</a:t>
            </a:r>
            <a:endParaRPr dirty="0"/>
          </a:p>
        </p:txBody>
      </p:sp>
      <p:sp>
        <p:nvSpPr>
          <p:cNvPr id="29" name="Google Shape;29;p6"/>
          <p:cNvSpPr/>
          <p:nvPr/>
        </p:nvSpPr>
        <p:spPr>
          <a:xfrm>
            <a:off x="3830197" y="3158961"/>
            <a:ext cx="4531603" cy="9761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99543" dist="115875" dir="3188304" sx="73443" sy="73443" algn="ctr" rotWithShape="0">
              <a:srgbClr val="000000">
                <a:alpha val="4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Расходы проекта</a:t>
            </a:r>
            <a:endParaRPr dirty="0"/>
          </a:p>
        </p:txBody>
      </p:sp>
      <p:sp>
        <p:nvSpPr>
          <p:cNvPr id="30" name="Google Shape;30;p6"/>
          <p:cNvSpPr/>
          <p:nvPr/>
        </p:nvSpPr>
        <p:spPr>
          <a:xfrm>
            <a:off x="3830197" y="4406608"/>
            <a:ext cx="4531603" cy="9761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99543" dist="115875" dir="3188304" sx="73443" sy="73443" algn="ctr" rotWithShape="0">
              <a:srgbClr val="000000">
                <a:alpha val="4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Доходы проекта</a:t>
            </a:r>
            <a:endParaRPr/>
          </a:p>
        </p:txBody>
      </p:sp>
      <p:sp>
        <p:nvSpPr>
          <p:cNvPr id="31" name="Google Shape;31;p6"/>
          <p:cNvSpPr txBox="1"/>
          <p:nvPr/>
        </p:nvSpPr>
        <p:spPr>
          <a:xfrm>
            <a:off x="3151458" y="2045463"/>
            <a:ext cx="5501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4000" dirty="0"/>
          </a:p>
        </p:txBody>
      </p:sp>
      <p:sp>
        <p:nvSpPr>
          <p:cNvPr id="32" name="Google Shape;32;p6"/>
          <p:cNvSpPr txBox="1"/>
          <p:nvPr/>
        </p:nvSpPr>
        <p:spPr>
          <a:xfrm>
            <a:off x="3151457" y="3298671"/>
            <a:ext cx="5501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" name="Google Shape;33;p6"/>
          <p:cNvSpPr txBox="1"/>
          <p:nvPr/>
        </p:nvSpPr>
        <p:spPr>
          <a:xfrm>
            <a:off x="3151457" y="4540757"/>
            <a:ext cx="5501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4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;p6">
            <a:extLst>
              <a:ext uri="{FF2B5EF4-FFF2-40B4-BE49-F238E27FC236}">
                <a16:creationId xmlns:a16="http://schemas.microsoft.com/office/drawing/2014/main" id="{C9BC05E5-B519-37FB-93DE-4F9704838425}"/>
              </a:ext>
            </a:extLst>
          </p:cNvPr>
          <p:cNvSpPr/>
          <p:nvPr/>
        </p:nvSpPr>
        <p:spPr>
          <a:xfrm>
            <a:off x="4641272" y="2347731"/>
            <a:ext cx="4163875" cy="9912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399543" dist="115875" dir="3188304" sx="73443" sy="73443" algn="ctr" rotWithShape="0">
              <a:srgbClr val="000000">
                <a:alpha val="4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Бюджет проекта</a:t>
            </a:r>
            <a:endParaRPr dirty="0"/>
          </a:p>
        </p:txBody>
      </p:sp>
      <p:sp>
        <p:nvSpPr>
          <p:cNvPr id="3" name="Google Shape;31;p6">
            <a:extLst>
              <a:ext uri="{FF2B5EF4-FFF2-40B4-BE49-F238E27FC236}">
                <a16:creationId xmlns:a16="http://schemas.microsoft.com/office/drawing/2014/main" id="{CD5DECC0-BC79-279D-9D8E-E330922A2744}"/>
              </a:ext>
            </a:extLst>
          </p:cNvPr>
          <p:cNvSpPr txBox="1"/>
          <p:nvPr/>
        </p:nvSpPr>
        <p:spPr>
          <a:xfrm>
            <a:off x="3657601" y="2195658"/>
            <a:ext cx="124690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403692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473819" y="2130217"/>
            <a:ext cx="6934924" cy="411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" name="Google Shape;49;p8"/>
          <p:cNvSpPr/>
          <p:nvPr/>
        </p:nvSpPr>
        <p:spPr>
          <a:xfrm>
            <a:off x="696732" y="1312127"/>
            <a:ext cx="505939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Экономические блага</a:t>
            </a:r>
            <a:endParaRPr sz="3000" b="1" i="0" u="none" strike="noStrike" cap="none" dirty="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696732" y="2865882"/>
            <a:ext cx="4996200" cy="64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" name="Google Shape;51;p8"/>
          <p:cNvGrpSpPr/>
          <p:nvPr/>
        </p:nvGrpSpPr>
        <p:grpSpPr>
          <a:xfrm>
            <a:off x="8524550" y="2677408"/>
            <a:ext cx="2021654" cy="668028"/>
            <a:chOff x="399207" y="0"/>
            <a:chExt cx="2021654" cy="667561"/>
          </a:xfrm>
        </p:grpSpPr>
        <p:sp>
          <p:nvSpPr>
            <p:cNvPr id="52" name="Google Shape;52;p8"/>
            <p:cNvSpPr/>
            <p:nvPr/>
          </p:nvSpPr>
          <p:spPr>
            <a:xfrm>
              <a:off x="399207" y="0"/>
              <a:ext cx="2021654" cy="648739"/>
            </a:xfrm>
            <a:prstGeom prst="roundRect">
              <a:avLst>
                <a:gd name="adj" fmla="val 10000"/>
              </a:avLst>
            </a:prstGeom>
            <a:solidFill>
              <a:srgbClr val="1FA03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 txBox="1"/>
            <p:nvPr/>
          </p:nvSpPr>
          <p:spPr>
            <a:xfrm>
              <a:off x="418231" y="18961"/>
              <a:ext cx="1983600" cy="6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Потребности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8"/>
          <p:cNvGrpSpPr/>
          <p:nvPr/>
        </p:nvGrpSpPr>
        <p:grpSpPr>
          <a:xfrm>
            <a:off x="4072425" y="2639281"/>
            <a:ext cx="2517379" cy="648927"/>
            <a:chOff x="2660356" y="131"/>
            <a:chExt cx="1297854" cy="648927"/>
          </a:xfrm>
        </p:grpSpPr>
        <p:sp>
          <p:nvSpPr>
            <p:cNvPr id="55" name="Google Shape;55;p8"/>
            <p:cNvSpPr/>
            <p:nvPr/>
          </p:nvSpPr>
          <p:spPr>
            <a:xfrm>
              <a:off x="2660356" y="131"/>
              <a:ext cx="1297854" cy="64892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 txBox="1"/>
            <p:nvPr/>
          </p:nvSpPr>
          <p:spPr>
            <a:xfrm>
              <a:off x="2679362" y="19137"/>
              <a:ext cx="1259700" cy="61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Услуги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8"/>
          <p:cNvGrpSpPr/>
          <p:nvPr/>
        </p:nvGrpSpPr>
        <p:grpSpPr>
          <a:xfrm>
            <a:off x="1147647" y="2658402"/>
            <a:ext cx="2517380" cy="648927"/>
            <a:chOff x="1849197" y="131"/>
            <a:chExt cx="1297854" cy="648927"/>
          </a:xfrm>
        </p:grpSpPr>
        <p:sp>
          <p:nvSpPr>
            <p:cNvPr id="58" name="Google Shape;58;p8"/>
            <p:cNvSpPr/>
            <p:nvPr/>
          </p:nvSpPr>
          <p:spPr>
            <a:xfrm>
              <a:off x="1849197" y="131"/>
              <a:ext cx="1297854" cy="64892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Товары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" name="Google Shape;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1281" y="3488275"/>
            <a:ext cx="2678247" cy="215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864" y="3440791"/>
            <a:ext cx="2179215" cy="21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5">
            <a:alphaModFix/>
          </a:blip>
          <a:srcRect t="20923"/>
          <a:stretch/>
        </p:blipFill>
        <p:spPr>
          <a:xfrm>
            <a:off x="8075691" y="3505852"/>
            <a:ext cx="3110021" cy="2504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696731" y="1310198"/>
            <a:ext cx="1028299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Пример: проект-победитель </a:t>
            </a:r>
            <a:r>
              <a:rPr lang="ru-RU" sz="3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ШУСТРИКа</a:t>
            </a:r>
            <a:endParaRPr sz="3000" b="1" i="0" u="none" strike="noStrike" cap="none" dirty="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3">
            <a:alphaModFix/>
          </a:blip>
          <a:srcRect l="9796"/>
          <a:stretch/>
        </p:blipFill>
        <p:spPr>
          <a:xfrm>
            <a:off x="962891" y="2920414"/>
            <a:ext cx="3532145" cy="2184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9"/>
          <p:cNvGrpSpPr/>
          <p:nvPr/>
        </p:nvGrpSpPr>
        <p:grpSpPr>
          <a:xfrm>
            <a:off x="6658276" y="2920414"/>
            <a:ext cx="3365488" cy="2184985"/>
            <a:chOff x="1849197" y="131"/>
            <a:chExt cx="1297800" cy="648900"/>
          </a:xfrm>
        </p:grpSpPr>
        <p:sp>
          <p:nvSpPr>
            <p:cNvPr id="74" name="Google Shape;74;p9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name="adj" fmla="val 10000"/>
              </a:avLst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1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Товар </a:t>
              </a:r>
              <a:endParaRPr sz="1400" b="1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CEBA56-5A22-CC52-9254-52F124BCA2A2}"/>
              </a:ext>
            </a:extLst>
          </p:cNvPr>
          <p:cNvSpPr txBox="1"/>
          <p:nvPr/>
        </p:nvSpPr>
        <p:spPr>
          <a:xfrm>
            <a:off x="1836130" y="2460708"/>
            <a:ext cx="204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Проект «</a:t>
            </a:r>
            <a:r>
              <a:rPr lang="ru-RU" b="1" dirty="0" err="1"/>
              <a:t>Автополив</a:t>
            </a:r>
            <a:r>
              <a:rPr lang="ru-RU" b="1" dirty="0"/>
              <a:t>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/>
          <p:nvPr/>
        </p:nvSpPr>
        <p:spPr>
          <a:xfrm>
            <a:off x="779473" y="1387975"/>
            <a:ext cx="707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Структура б</a:t>
            </a:r>
            <a:r>
              <a:rPr lang="ru-RU" sz="3000" b="1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юджета п</a:t>
            </a:r>
            <a:r>
              <a:rPr lang="ru-RU" sz="3000" b="1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роекта</a:t>
            </a:r>
            <a:endParaRPr sz="3000" b="1" i="0" u="none" strike="noStrike" cap="none" dirty="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4" name="Google Shape;84;p10"/>
          <p:cNvGrpSpPr/>
          <p:nvPr/>
        </p:nvGrpSpPr>
        <p:grpSpPr>
          <a:xfrm>
            <a:off x="6095999" y="2447512"/>
            <a:ext cx="2078183" cy="494532"/>
            <a:chOff x="1849197" y="-5400"/>
            <a:chExt cx="1297854" cy="654458"/>
          </a:xfrm>
        </p:grpSpPr>
        <p:sp>
          <p:nvSpPr>
            <p:cNvPr id="85" name="Google Shape;85;p10"/>
            <p:cNvSpPr/>
            <p:nvPr/>
          </p:nvSpPr>
          <p:spPr>
            <a:xfrm>
              <a:off x="1849197" y="131"/>
              <a:ext cx="1297854" cy="64892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 txBox="1"/>
            <p:nvPr/>
          </p:nvSpPr>
          <p:spPr>
            <a:xfrm>
              <a:off x="1873226" y="-5400"/>
              <a:ext cx="1249800" cy="61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 b="0" i="0" u="none" strike="noStrike" cap="none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Доходы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10"/>
          <p:cNvSpPr/>
          <p:nvPr/>
        </p:nvSpPr>
        <p:spPr>
          <a:xfrm>
            <a:off x="485450" y="2391775"/>
            <a:ext cx="5234700" cy="3345000"/>
          </a:xfrm>
          <a:prstGeom prst="roundRect">
            <a:avLst>
              <a:gd name="adj" fmla="val 2629"/>
            </a:avLst>
          </a:prstGeom>
          <a:solidFill>
            <a:srgbClr val="FFF3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89" name="Google Shape;89;p10"/>
          <p:cNvGraphicFramePr/>
          <p:nvPr>
            <p:extLst>
              <p:ext uri="{D42A27DB-BD31-4B8C-83A1-F6EECF244321}">
                <p14:modId xmlns:p14="http://schemas.microsoft.com/office/powerpoint/2010/main" val="530485573"/>
              </p:ext>
            </p:extLst>
          </p:nvPr>
        </p:nvGraphicFramePr>
        <p:xfrm>
          <a:off x="590652" y="2447512"/>
          <a:ext cx="4974725" cy="3344950"/>
        </p:xfrm>
        <a:graphic>
          <a:graphicData uri="http://schemas.openxmlformats.org/drawingml/2006/table">
            <a:tbl>
              <a:tblPr>
                <a:noFill/>
                <a:tableStyleId>{2B45EA1D-A61D-4BBA-AFD5-96B8D8E5F3B5}</a:tableStyleId>
              </a:tblPr>
              <a:tblGrid>
                <a:gridCol w="2201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Бюджет</a:t>
                      </a:r>
                      <a:endParaRPr sz="1100" b="1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Доходы</a:t>
                      </a:r>
                      <a:endParaRPr sz="1100" b="1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B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Руб.</a:t>
                      </a:r>
                      <a:endParaRPr sz="1100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B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Расходы</a:t>
                      </a:r>
                      <a:endParaRPr sz="1100" b="1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CB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Руб.</a:t>
                      </a:r>
                      <a:endParaRPr sz="1100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B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B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CB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B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B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CB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Итого: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D8A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D8A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Итоги</a:t>
                      </a:r>
                      <a:endParaRPr sz="1100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9A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9A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highlight>
                          <a:srgbClr val="FFF3CD"/>
                        </a:highlight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rgbClr val="FFF3CD"/>
                        </a:highlight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rgbClr val="FFF3CD"/>
                        </a:highlight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highlight>
                          <a:srgbClr val="FFF3CD"/>
                        </a:highlight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3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0" name="Google Shape;90;p10"/>
          <p:cNvGrpSpPr/>
          <p:nvPr/>
        </p:nvGrpSpPr>
        <p:grpSpPr>
          <a:xfrm>
            <a:off x="9152197" y="2447513"/>
            <a:ext cx="2147942" cy="509524"/>
            <a:chOff x="1849197" y="131"/>
            <a:chExt cx="1297800" cy="648900"/>
          </a:xfrm>
        </p:grpSpPr>
        <p:sp>
          <p:nvSpPr>
            <p:cNvPr id="91" name="Google Shape;91;p10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name="adj" fmla="val 10000"/>
              </a:avLst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20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Расходы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3" name="Google Shape;9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1199" y="3242950"/>
            <a:ext cx="474406" cy="4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6968" y="3579675"/>
            <a:ext cx="474406" cy="4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4781" y="3919561"/>
            <a:ext cx="1132680" cy="8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6527" y="3080588"/>
            <a:ext cx="775900" cy="7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40506" y="3980040"/>
            <a:ext cx="1132674" cy="99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V="1">
            <a:off x="6640009" y="3856489"/>
            <a:ext cx="1374846" cy="105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/>
          <p:nvPr/>
        </p:nvSpPr>
        <p:spPr>
          <a:xfrm>
            <a:off x="767975" y="1140584"/>
            <a:ext cx="648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Расходы</a:t>
            </a:r>
            <a:endParaRPr sz="3000" b="1" i="0" u="none" strike="noStrike" cap="none" dirty="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0" y="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1"/>
          <p:cNvSpPr txBox="1"/>
          <p:nvPr/>
        </p:nvSpPr>
        <p:spPr>
          <a:xfrm>
            <a:off x="876075" y="3957533"/>
            <a:ext cx="829200" cy="33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Цена</a:t>
            </a:r>
            <a:endParaRPr sz="16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p11"/>
          <p:cNvSpPr txBox="1"/>
          <p:nvPr/>
        </p:nvSpPr>
        <p:spPr>
          <a:xfrm>
            <a:off x="1804725" y="3951849"/>
            <a:ext cx="1604400" cy="33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Количество </a:t>
            </a:r>
            <a:endParaRPr sz="16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11"/>
          <p:cNvSpPr txBox="1"/>
          <p:nvPr/>
        </p:nvSpPr>
        <p:spPr>
          <a:xfrm>
            <a:off x="3371325" y="3933072"/>
            <a:ext cx="1344600" cy="33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Всего</a:t>
            </a:r>
            <a:endParaRPr sz="16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879695" y="4340213"/>
            <a:ext cx="829200" cy="33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27,00</a:t>
            </a:r>
            <a:b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руб.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p11"/>
          <p:cNvSpPr txBox="1"/>
          <p:nvPr/>
        </p:nvSpPr>
        <p:spPr>
          <a:xfrm>
            <a:off x="3648941" y="4317498"/>
            <a:ext cx="829200" cy="504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54,00 руб.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876075" y="1911629"/>
            <a:ext cx="3839850" cy="1836026"/>
          </a:xfrm>
          <a:prstGeom prst="rect">
            <a:avLst/>
          </a:prstGeom>
          <a:noFill/>
          <a:ln w="9525" cap="flat" cmpd="sng">
            <a:solidFill>
              <a:srgbClr val="0568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Статья расходов:</a:t>
            </a:r>
            <a:b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Конденсатор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6" name="Google Shape;11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0907" y="2614811"/>
            <a:ext cx="1001795" cy="99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255" y="1971392"/>
            <a:ext cx="1001795" cy="996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1"/>
          <p:cNvSpPr txBox="1"/>
          <p:nvPr/>
        </p:nvSpPr>
        <p:spPr>
          <a:xfrm>
            <a:off x="1993825" y="4415863"/>
            <a:ext cx="829200" cy="608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шт.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057" y="780161"/>
            <a:ext cx="5673344" cy="4915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1C7AA-0697-2531-F406-AC1041D295EB}"/>
              </a:ext>
            </a:extLst>
          </p:cNvPr>
          <p:cNvSpPr txBox="1"/>
          <p:nvPr/>
        </p:nvSpPr>
        <p:spPr>
          <a:xfrm>
            <a:off x="5324541" y="4071476"/>
            <a:ext cx="5632375" cy="33870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/>
          <p:nvPr/>
        </p:nvSpPr>
        <p:spPr>
          <a:xfrm>
            <a:off x="1004827" y="1446421"/>
            <a:ext cx="814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Доходы</a:t>
            </a:r>
            <a:endParaRPr sz="3000" b="1" i="0" u="none" strike="noStrike" cap="none" dirty="0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 rot="-1142570">
            <a:off x="13183373" y="3575342"/>
            <a:ext cx="1529079" cy="261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Бюджет </a:t>
            </a:r>
            <a:b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проекта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13797776" y="2353070"/>
            <a:ext cx="213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9" name="Google Shape;1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688" y="2291575"/>
            <a:ext cx="3776724" cy="28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6584" y="2560475"/>
            <a:ext cx="3058824" cy="2291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3"/>
          <p:cNvGrpSpPr/>
          <p:nvPr/>
        </p:nvGrpSpPr>
        <p:grpSpPr>
          <a:xfrm>
            <a:off x="4737770" y="5120975"/>
            <a:ext cx="2559521" cy="628979"/>
            <a:chOff x="1849197" y="131"/>
            <a:chExt cx="1297800" cy="648900"/>
          </a:xfrm>
        </p:grpSpPr>
        <p:sp>
          <p:nvSpPr>
            <p:cNvPr id="142" name="Google Shape;142;p13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 txBox="1"/>
            <p:nvPr/>
          </p:nvSpPr>
          <p:spPr>
            <a:xfrm>
              <a:off x="1878223" y="19139"/>
              <a:ext cx="1249800" cy="61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1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Заработная плата</a:t>
              </a: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44" name="Google Shape;144;p13"/>
          <p:cNvGrpSpPr/>
          <p:nvPr/>
        </p:nvGrpSpPr>
        <p:grpSpPr>
          <a:xfrm>
            <a:off x="1306295" y="5120975"/>
            <a:ext cx="2559521" cy="628979"/>
            <a:chOff x="1849197" y="131"/>
            <a:chExt cx="1297800" cy="648900"/>
          </a:xfrm>
        </p:grpSpPr>
        <p:sp>
          <p:nvSpPr>
            <p:cNvPr id="145" name="Google Shape;145;p13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 txBox="1"/>
            <p:nvPr/>
          </p:nvSpPr>
          <p:spPr>
            <a:xfrm>
              <a:off x="1878223" y="19139"/>
              <a:ext cx="1249800" cy="61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1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Личные сбережения</a:t>
              </a: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1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Инвестиции</a:t>
              </a: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47" name="Google Shape;14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8675" y="2102625"/>
            <a:ext cx="2749452" cy="274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3"/>
          <p:cNvGrpSpPr/>
          <p:nvPr/>
        </p:nvGrpSpPr>
        <p:grpSpPr>
          <a:xfrm>
            <a:off x="8478620" y="5216051"/>
            <a:ext cx="2559521" cy="533884"/>
            <a:chOff x="1849197" y="-18825"/>
            <a:chExt cx="1297800" cy="667856"/>
          </a:xfrm>
        </p:grpSpPr>
        <p:sp>
          <p:nvSpPr>
            <p:cNvPr id="149" name="Google Shape;149;p13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 txBox="1"/>
            <p:nvPr/>
          </p:nvSpPr>
          <p:spPr>
            <a:xfrm>
              <a:off x="1878228" y="-18825"/>
              <a:ext cx="1249800" cy="64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1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Кредит </a:t>
              </a: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lang="ru-RU" sz="16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Гранты</a:t>
              </a: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"/>
          <p:cNvSpPr/>
          <p:nvPr/>
        </p:nvSpPr>
        <p:spPr>
          <a:xfrm>
            <a:off x="2001600" y="1360350"/>
            <a:ext cx="791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Вид дохода: личные сбережения </a:t>
            </a:r>
            <a:endParaRPr sz="3000" b="1" i="0" u="none" strike="noStrike" cap="none" dirty="0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 rot="-1142570">
            <a:off x="13183354" y="3575351"/>
            <a:ext cx="1529079" cy="2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Бюджет </a:t>
            </a:r>
            <a:b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проекта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13797776" y="2353070"/>
            <a:ext cx="213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p14"/>
          <p:cNvSpPr/>
          <p:nvPr/>
        </p:nvSpPr>
        <p:spPr>
          <a:xfrm>
            <a:off x="3057850" y="2575775"/>
            <a:ext cx="4860000" cy="2261100"/>
          </a:xfrm>
          <a:prstGeom prst="roundRect">
            <a:avLst>
              <a:gd name="adj" fmla="val 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Личные сбережения - карманные деньги, подарки, накопленные деньги автора проекта</a:t>
            </a:r>
            <a:endParaRPr dirty="0"/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149</Words>
  <Application>Microsoft Office PowerPoint</Application>
  <PresentationFormat>Широкоэкранный</PresentationFormat>
  <Paragraphs>65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SB Sans Text</vt:lpstr>
      <vt:lpstr>Times New Roman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Arzamasova</dc:creator>
  <cp:lastModifiedBy>Тамара Адаева</cp:lastModifiedBy>
  <cp:revision>9</cp:revision>
  <dcterms:modified xsi:type="dcterms:W3CDTF">2024-03-13T13:25:55Z</dcterms:modified>
</cp:coreProperties>
</file>