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4" roundtripDataSignature="AMtx7mjzuTqYEbTkCbtESorwooc7FiIr3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78" autoAdjust="0"/>
    <p:restoredTop sz="94660"/>
  </p:normalViewPr>
  <p:slideViewPr>
    <p:cSldViewPr snapToGrid="0">
      <p:cViewPr varScale="1">
        <p:scale>
          <a:sx n="78" d="100"/>
          <a:sy n="78" d="100"/>
        </p:scale>
        <p:origin x="119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" name="Google Shape;2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" name="Google Shape;3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" name="Google Shape;4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7" name="Google Shape;6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" name="Google Shape;7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9" name="Google Shape;8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8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4489454" cy="2014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933" y="0"/>
            <a:ext cx="1141306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2113613" cy="1144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98520" y="-14747"/>
            <a:ext cx="808227" cy="802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2113613" cy="1144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2113613" cy="114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13782" y="0"/>
            <a:ext cx="1478218" cy="2315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0099"/>
              </a:buClr>
              <a:buSzPts val="3600"/>
              <a:buFont typeface="Verdana"/>
              <a:buNone/>
              <a:defRPr sz="3600" b="0" i="0" u="none" strike="noStrike" cap="none">
                <a:solidFill>
                  <a:srgbClr val="33009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92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mailto:turenok@vbudushee.ru" TargetMode="External"/><Relationship Id="rId3" Type="http://schemas.openxmlformats.org/officeDocument/2006/relationships/image" Target="../media/image24.png"/><Relationship Id="rId7" Type="http://schemas.openxmlformats.org/officeDocument/2006/relationships/hyperlink" Target="mailto:arzamasova@vbudushee.ru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g"/><Relationship Id="rId5" Type="http://schemas.openxmlformats.org/officeDocument/2006/relationships/hyperlink" Target="mailto:nosipova@vbudushee.ru" TargetMode="Externa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1"/>
          <p:cNvPicPr preferRelativeResize="0"/>
          <p:nvPr/>
        </p:nvPicPr>
        <p:blipFill rotWithShape="1">
          <a:blip r:embed="rId3">
            <a:alphaModFix/>
          </a:blip>
          <a:srcRect l="3684"/>
          <a:stretch/>
        </p:blipFill>
        <p:spPr>
          <a:xfrm>
            <a:off x="5618018" y="533400"/>
            <a:ext cx="6573982" cy="6324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1"/>
          <p:cNvSpPr/>
          <p:nvPr/>
        </p:nvSpPr>
        <p:spPr>
          <a:xfrm>
            <a:off x="716313" y="2660723"/>
            <a:ext cx="7095423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1"/>
          <p:cNvSpPr/>
          <p:nvPr/>
        </p:nvSpPr>
        <p:spPr>
          <a:xfrm>
            <a:off x="404585" y="5082526"/>
            <a:ext cx="596157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 рамках Всероссийского конкурса ШУСТРИК</a:t>
            </a:r>
            <a:endParaRPr sz="1600" b="0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" name="Google Shape;30;p1"/>
          <p:cNvSpPr txBox="1"/>
          <p:nvPr/>
        </p:nvSpPr>
        <p:spPr>
          <a:xfrm>
            <a:off x="10297537" y="5530781"/>
            <a:ext cx="176905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Verdana"/>
              <a:buNone/>
            </a:pPr>
            <a:r>
              <a:rPr lang="ru-RU" sz="1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vbudushee.ru</a:t>
            </a:r>
            <a:endParaRPr sz="12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" name="Google Shape;31;p1"/>
          <p:cNvSpPr txBox="1"/>
          <p:nvPr/>
        </p:nvSpPr>
        <p:spPr>
          <a:xfrm>
            <a:off x="346364" y="4104474"/>
            <a:ext cx="6573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-RU" sz="3600" b="1" dirty="0">
                <a:solidFill>
                  <a:schemeClr val="accent2"/>
                </a:solidFill>
              </a:rPr>
              <a:t>«Конструктор» бюджета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"/>
          <p:cNvSpPr/>
          <p:nvPr/>
        </p:nvSpPr>
        <p:spPr>
          <a:xfrm>
            <a:off x="4019380" y="468120"/>
            <a:ext cx="709542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4432822" y="2676861"/>
            <a:ext cx="4531500" cy="976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399543" dist="115875" dir="3188304" sx="73443" sy="73443" algn="ctr" rotWithShape="0">
              <a:srgbClr val="000000">
                <a:alpha val="4549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Расходы проекта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"/>
          <p:cNvSpPr txBox="1"/>
          <p:nvPr/>
        </p:nvSpPr>
        <p:spPr>
          <a:xfrm>
            <a:off x="3151458" y="2045463"/>
            <a:ext cx="550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"/>
          <p:cNvSpPr txBox="1"/>
          <p:nvPr/>
        </p:nvSpPr>
        <p:spPr>
          <a:xfrm>
            <a:off x="3701657" y="2811009"/>
            <a:ext cx="5502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40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endParaRPr sz="40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0" name="Google Shape;40;p2"/>
          <p:cNvSpPr txBox="1"/>
          <p:nvPr/>
        </p:nvSpPr>
        <p:spPr>
          <a:xfrm>
            <a:off x="3151457" y="4540757"/>
            <a:ext cx="55015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"/>
          <p:cNvSpPr/>
          <p:nvPr/>
        </p:nvSpPr>
        <p:spPr>
          <a:xfrm>
            <a:off x="473819" y="2130217"/>
            <a:ext cx="6934924" cy="4114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" name="Google Shape;46;p3"/>
          <p:cNvSpPr/>
          <p:nvPr/>
        </p:nvSpPr>
        <p:spPr>
          <a:xfrm>
            <a:off x="696723" y="1312125"/>
            <a:ext cx="6769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3000" b="1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Виды расходов</a:t>
            </a:r>
            <a:endParaRPr sz="3000" b="1" i="0" u="none" strike="noStrike" cap="none" dirty="0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696732" y="2865882"/>
            <a:ext cx="4996200" cy="64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-10000" y="0"/>
                </a:moveTo>
                <a:close/>
              </a:path>
              <a:path w="120000" h="120000" fill="none" extrusionOk="0">
                <a:moveTo>
                  <a:pt x="-10000" y="22500"/>
                </a:moveTo>
                <a:lnTo>
                  <a:pt x="-46000" y="13500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4072425" y="2639281"/>
            <a:ext cx="2517379" cy="648927"/>
            <a:chOff x="2660356" y="131"/>
            <a:chExt cx="1297854" cy="648927"/>
          </a:xfrm>
        </p:grpSpPr>
        <p:sp>
          <p:nvSpPr>
            <p:cNvPr id="49" name="Google Shape;49;p3"/>
            <p:cNvSpPr/>
            <p:nvPr/>
          </p:nvSpPr>
          <p:spPr>
            <a:xfrm>
              <a:off x="2660356" y="131"/>
              <a:ext cx="1297854" cy="648927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 txBox="1"/>
            <p:nvPr/>
          </p:nvSpPr>
          <p:spPr>
            <a:xfrm>
              <a:off x="2679362" y="19137"/>
              <a:ext cx="1259700" cy="610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45700" tIns="30475" rIns="45700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Verdana"/>
                <a:buNone/>
              </a:pPr>
              <a:r>
                <a:rPr lang="ru-RU" sz="2000" b="0" i="0" u="none" strike="noStrike" cap="none" dirty="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Переменные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" name="Google Shape;51;p3"/>
          <p:cNvGrpSpPr/>
          <p:nvPr/>
        </p:nvGrpSpPr>
        <p:grpSpPr>
          <a:xfrm>
            <a:off x="1147647" y="2658402"/>
            <a:ext cx="2517380" cy="648927"/>
            <a:chOff x="1849197" y="131"/>
            <a:chExt cx="1297854" cy="648927"/>
          </a:xfrm>
        </p:grpSpPr>
        <p:sp>
          <p:nvSpPr>
            <p:cNvPr id="52" name="Google Shape;52;p3"/>
            <p:cNvSpPr/>
            <p:nvPr/>
          </p:nvSpPr>
          <p:spPr>
            <a:xfrm>
              <a:off x="1849197" y="131"/>
              <a:ext cx="1297854" cy="648927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 txBox="1"/>
            <p:nvPr/>
          </p:nvSpPr>
          <p:spPr>
            <a:xfrm>
              <a:off x="1868203" y="19137"/>
              <a:ext cx="1259700" cy="610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45700" tIns="30475" rIns="45700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Verdana"/>
                <a:buNone/>
              </a:pPr>
              <a:r>
                <a:rPr lang="ru-RU" sz="2000" b="0" i="0" u="none" strike="noStrike" cap="none" dirty="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Постоянные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4" name="Google Shape;5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036" y="3743675"/>
            <a:ext cx="474406" cy="45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30038" y="4332038"/>
            <a:ext cx="1448012" cy="108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56954" y="3406130"/>
            <a:ext cx="1132676" cy="1132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56956" y="4656715"/>
            <a:ext cx="1132674" cy="996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6076" y="3237902"/>
            <a:ext cx="2900274" cy="290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19111" y="3584525"/>
            <a:ext cx="474406" cy="45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3"/>
          <p:cNvPicPr preferRelativeResize="0"/>
          <p:nvPr/>
        </p:nvPicPr>
        <p:blipFill rotWithShape="1">
          <a:blip r:embed="rId8">
            <a:alphaModFix/>
          </a:blip>
          <a:srcRect l="9796"/>
          <a:stretch/>
        </p:blipFill>
        <p:spPr>
          <a:xfrm>
            <a:off x="8078575" y="2483147"/>
            <a:ext cx="3359600" cy="19742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" name="Google Shape;61;p3"/>
          <p:cNvGrpSpPr/>
          <p:nvPr/>
        </p:nvGrpSpPr>
        <p:grpSpPr>
          <a:xfrm>
            <a:off x="8131364" y="4806530"/>
            <a:ext cx="3306794" cy="846555"/>
            <a:chOff x="2660356" y="131"/>
            <a:chExt cx="1297800" cy="648900"/>
          </a:xfrm>
        </p:grpSpPr>
        <p:sp>
          <p:nvSpPr>
            <p:cNvPr id="62" name="Google Shape;62;p3"/>
            <p:cNvSpPr/>
            <p:nvPr/>
          </p:nvSpPr>
          <p:spPr>
            <a:xfrm>
              <a:off x="2660356" y="131"/>
              <a:ext cx="1297800" cy="648900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 txBox="1"/>
            <p:nvPr/>
          </p:nvSpPr>
          <p:spPr>
            <a:xfrm>
              <a:off x="2679362" y="19137"/>
              <a:ext cx="1259700" cy="61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45700" tIns="30475" rIns="45700" bIns="304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ru-RU" sz="16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1 прибора </a:t>
              </a:r>
              <a:endParaRPr sz="16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ru-RU" sz="16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=</a:t>
              </a:r>
              <a:endParaRPr sz="16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ru-RU" sz="16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 23 электрокомпонента</a:t>
              </a:r>
              <a:endParaRPr sz="16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"/>
          <p:cNvSpPr/>
          <p:nvPr/>
        </p:nvSpPr>
        <p:spPr>
          <a:xfrm>
            <a:off x="2295325" y="149975"/>
            <a:ext cx="4978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3000" b="1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Категории расходов</a:t>
            </a:r>
            <a:endParaRPr sz="3000" b="1" i="0" u="none" strike="noStrike" cap="none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0" name="Google Shape;70;p4"/>
          <p:cNvPicPr preferRelativeResize="0"/>
          <p:nvPr/>
        </p:nvPicPr>
        <p:blipFill rotWithShape="1">
          <a:blip r:embed="rId3">
            <a:alphaModFix/>
          </a:blip>
          <a:srcRect l="1191" t="-1206" r="1123" b="3090"/>
          <a:stretch/>
        </p:blipFill>
        <p:spPr>
          <a:xfrm>
            <a:off x="2221725" y="791450"/>
            <a:ext cx="9630126" cy="5929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/>
          <p:nvPr/>
        </p:nvSpPr>
        <p:spPr>
          <a:xfrm>
            <a:off x="625526" y="1641500"/>
            <a:ext cx="8541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3000" b="1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Налоги</a:t>
            </a:r>
            <a:endParaRPr sz="3000" b="1" i="0" u="none" strike="noStrike" cap="none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7" name="Google Shape;77;p5"/>
          <p:cNvSpPr txBox="1"/>
          <p:nvPr/>
        </p:nvSpPr>
        <p:spPr>
          <a:xfrm>
            <a:off x="725550" y="2195600"/>
            <a:ext cx="10210500" cy="11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Налог </a:t>
            </a:r>
            <a:r>
              <a:rPr lang="ru-RU" sz="18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Verdana"/>
              </a:rPr>
              <a:t>―</a:t>
            </a:r>
            <a:r>
              <a:rPr lang="ru-RU" sz="18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это обязательный платеж с физических лиц и организаций (</a:t>
            </a:r>
            <a:r>
              <a:rPr lang="ru-RU" sz="1800" dirty="0">
                <a:latin typeface="Verdana"/>
                <a:ea typeface="Verdana"/>
                <a:cs typeface="Verdana"/>
                <a:sym typeface="Verdana"/>
              </a:rPr>
              <a:t>налогоплательщиков</a:t>
            </a:r>
            <a:r>
              <a:rPr lang="ru-RU" sz="18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), получающих доход, в целях обеспечения деятельности государства и муниципальных образований</a:t>
            </a:r>
            <a:endParaRPr sz="1800" b="0" i="0" u="none" strike="noStrike" cap="none" dirty="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8" name="Google Shape;78;p5"/>
          <p:cNvPicPr preferRelativeResize="0"/>
          <p:nvPr/>
        </p:nvPicPr>
        <p:blipFill rotWithShape="1">
          <a:blip r:embed="rId3">
            <a:alphaModFix/>
          </a:blip>
          <a:srcRect l="28632" t="8163" r="35696" b="12027"/>
          <a:stretch/>
        </p:blipFill>
        <p:spPr>
          <a:xfrm>
            <a:off x="6351783" y="3193475"/>
            <a:ext cx="1833769" cy="307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67127" y="4234000"/>
            <a:ext cx="2869100" cy="215182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5"/>
          <p:cNvSpPr txBox="1"/>
          <p:nvPr/>
        </p:nvSpPr>
        <p:spPr>
          <a:xfrm>
            <a:off x="6502014" y="6114394"/>
            <a:ext cx="1789500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Бюджет государства </a:t>
            </a:r>
            <a:endParaRPr sz="1600" b="1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1" name="Google Shape;81;p5"/>
          <p:cNvSpPr/>
          <p:nvPr/>
        </p:nvSpPr>
        <p:spPr>
          <a:xfrm>
            <a:off x="2274025" y="4998370"/>
            <a:ext cx="996900" cy="367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FA037"/>
          </a:solidFill>
          <a:ln w="9525" cap="flat" cmpd="sng">
            <a:solidFill>
              <a:srgbClr val="1FA0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2" name="Google Shape;82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0325" y="3828750"/>
            <a:ext cx="2962326" cy="2962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33624" y="4524131"/>
            <a:ext cx="2793327" cy="1571571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5"/>
          <p:cNvSpPr/>
          <p:nvPr/>
        </p:nvSpPr>
        <p:spPr>
          <a:xfrm>
            <a:off x="5332350" y="5126157"/>
            <a:ext cx="996900" cy="367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FA037"/>
          </a:solidFill>
          <a:ln w="9525" cap="flat" cmpd="sng">
            <a:solidFill>
              <a:srgbClr val="1FA0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5" name="Google Shape;85;p5"/>
          <p:cNvSpPr/>
          <p:nvPr/>
        </p:nvSpPr>
        <p:spPr>
          <a:xfrm>
            <a:off x="8291525" y="5126157"/>
            <a:ext cx="996900" cy="367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FA037"/>
          </a:solidFill>
          <a:ln w="9525" cap="flat" cmpd="sng">
            <a:solidFill>
              <a:srgbClr val="1FA0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 animBg="1"/>
      <p:bldP spid="84" grpId="0" animBg="1"/>
      <p:bldP spid="8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457901-A94D-7751-2E99-4034D8BBD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27" y="1072529"/>
            <a:ext cx="10575104" cy="552264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DB7ABFB-790E-43AB-A6BB-2A76CDDB5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745" y="4785765"/>
            <a:ext cx="1697183" cy="169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"/>
          <p:cNvSpPr/>
          <p:nvPr/>
        </p:nvSpPr>
        <p:spPr>
          <a:xfrm>
            <a:off x="474900" y="1399363"/>
            <a:ext cx="10878900" cy="8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Ставка налога - это величина процента, которую заплатит налогоплательщик со своего заработка</a:t>
            </a:r>
            <a:endParaRPr sz="1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8" name="Google Shape;98;p7"/>
          <p:cNvSpPr/>
          <p:nvPr/>
        </p:nvSpPr>
        <p:spPr>
          <a:xfrm>
            <a:off x="433975" y="2892650"/>
            <a:ext cx="2631300" cy="7509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800" b="0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Организаци</a:t>
            </a:r>
            <a:r>
              <a:rPr lang="ru-RU" sz="18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я</a:t>
            </a:r>
            <a:endParaRPr sz="1800" b="0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9" name="Google Shape;99;p7"/>
          <p:cNvSpPr/>
          <p:nvPr/>
        </p:nvSpPr>
        <p:spPr>
          <a:xfrm>
            <a:off x="403525" y="3943425"/>
            <a:ext cx="2692200" cy="811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800" b="0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Самозаняты</a:t>
            </a:r>
            <a:r>
              <a:rPr lang="ru-RU" sz="18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й</a:t>
            </a:r>
            <a:endParaRPr sz="1800" b="0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7"/>
          <p:cNvSpPr/>
          <p:nvPr/>
        </p:nvSpPr>
        <p:spPr>
          <a:xfrm>
            <a:off x="403525" y="5093750"/>
            <a:ext cx="2692200" cy="11793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800" b="0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Индивидуальны</a:t>
            </a:r>
            <a:r>
              <a:rPr lang="ru-RU" sz="18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й </a:t>
            </a:r>
            <a:r>
              <a:rPr lang="ru-RU" sz="1800" b="0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предпринимател</a:t>
            </a:r>
            <a:r>
              <a:rPr lang="ru-RU" sz="18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ь</a:t>
            </a:r>
            <a:endParaRPr sz="1800" b="0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1" name="Google Shape;101;p7"/>
          <p:cNvSpPr txBox="1"/>
          <p:nvPr/>
        </p:nvSpPr>
        <p:spPr>
          <a:xfrm>
            <a:off x="4707625" y="2948300"/>
            <a:ext cx="1709400" cy="4926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20% </a:t>
            </a:r>
            <a:endParaRPr sz="2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2" name="Google Shape;102;p7"/>
          <p:cNvSpPr txBox="1"/>
          <p:nvPr/>
        </p:nvSpPr>
        <p:spPr>
          <a:xfrm>
            <a:off x="4732967" y="4154017"/>
            <a:ext cx="1709400" cy="4926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6%</a:t>
            </a:r>
            <a:endParaRPr sz="2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7"/>
          <p:cNvSpPr txBox="1"/>
          <p:nvPr/>
        </p:nvSpPr>
        <p:spPr>
          <a:xfrm>
            <a:off x="4712663" y="5286324"/>
            <a:ext cx="1734900" cy="1015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6% или 15%</a:t>
            </a:r>
            <a:endParaRPr sz="2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4" name="Google Shape;104;p7"/>
          <p:cNvPicPr preferRelativeResize="0"/>
          <p:nvPr/>
        </p:nvPicPr>
        <p:blipFill rotWithShape="1">
          <a:blip r:embed="rId3">
            <a:alphaModFix/>
          </a:blip>
          <a:srcRect l="16080" t="-5710" r="-16077" b="5710"/>
          <a:stretch/>
        </p:blipFill>
        <p:spPr>
          <a:xfrm>
            <a:off x="7140548" y="2948300"/>
            <a:ext cx="4577065" cy="3432776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7"/>
          <p:cNvSpPr txBox="1"/>
          <p:nvPr/>
        </p:nvSpPr>
        <p:spPr>
          <a:xfrm>
            <a:off x="4047350" y="5527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7"/>
          <p:cNvSpPr txBox="1"/>
          <p:nvPr/>
        </p:nvSpPr>
        <p:spPr>
          <a:xfrm>
            <a:off x="3095725" y="2003850"/>
            <a:ext cx="1433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1FA037"/>
                </a:solidFill>
                <a:latin typeface="Verdana"/>
                <a:ea typeface="Verdana"/>
                <a:cs typeface="Verdana"/>
                <a:sym typeface="Verdana"/>
              </a:rPr>
              <a:t>Вид </a:t>
            </a:r>
            <a:endParaRPr sz="1800" b="1" i="0" u="none" strike="noStrike" cap="none">
              <a:solidFill>
                <a:srgbClr val="1FA037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1FA037"/>
                </a:solidFill>
                <a:latin typeface="Verdana"/>
                <a:ea typeface="Verdana"/>
                <a:cs typeface="Verdana"/>
                <a:sym typeface="Verdana"/>
              </a:rPr>
              <a:t>налога</a:t>
            </a:r>
            <a:endParaRPr sz="1800" b="1" i="0" u="none" strike="noStrike" cap="none">
              <a:solidFill>
                <a:srgbClr val="1FA03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7" name="Google Shape;107;p7"/>
          <p:cNvSpPr txBox="1"/>
          <p:nvPr/>
        </p:nvSpPr>
        <p:spPr>
          <a:xfrm>
            <a:off x="4712675" y="2003850"/>
            <a:ext cx="1734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1FA037"/>
                </a:solidFill>
                <a:latin typeface="Verdana"/>
                <a:ea typeface="Verdana"/>
                <a:cs typeface="Verdana"/>
                <a:sym typeface="Verdana"/>
              </a:rPr>
              <a:t>Ставка </a:t>
            </a:r>
            <a:endParaRPr sz="1800" b="1" i="0" u="none" strike="noStrike" cap="none">
              <a:solidFill>
                <a:srgbClr val="1FA037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1FA037"/>
                </a:solidFill>
                <a:latin typeface="Verdana"/>
                <a:ea typeface="Verdana"/>
                <a:cs typeface="Verdana"/>
                <a:sym typeface="Verdana"/>
              </a:rPr>
              <a:t>налога</a:t>
            </a:r>
            <a:endParaRPr sz="1800" b="1" i="0" u="none" strike="noStrike" cap="none">
              <a:solidFill>
                <a:srgbClr val="1FA03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8" name="Google Shape;108;p7"/>
          <p:cNvSpPr txBox="1"/>
          <p:nvPr/>
        </p:nvSpPr>
        <p:spPr>
          <a:xfrm>
            <a:off x="3415475" y="2963750"/>
            <a:ext cx="2154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НДС</a:t>
            </a:r>
            <a:endParaRPr sz="1800" b="1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9" name="Google Shape;109;p7"/>
          <p:cNvSpPr txBox="1"/>
          <p:nvPr/>
        </p:nvSpPr>
        <p:spPr>
          <a:xfrm>
            <a:off x="3415475" y="5286325"/>
            <a:ext cx="12111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>
                <a:latin typeface="Verdana"/>
                <a:ea typeface="Verdana"/>
                <a:cs typeface="Verdana"/>
                <a:sym typeface="Verdana"/>
              </a:rPr>
              <a:t>Н</a:t>
            </a:r>
            <a:r>
              <a:rPr lang="ru-RU" sz="18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алог на доход</a:t>
            </a:r>
            <a:endParaRPr sz="1800" b="1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0" name="Google Shape;110;p7"/>
          <p:cNvSpPr txBox="1"/>
          <p:nvPr/>
        </p:nvSpPr>
        <p:spPr>
          <a:xfrm>
            <a:off x="3415475" y="4019575"/>
            <a:ext cx="1077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НПД</a:t>
            </a:r>
            <a:endParaRPr sz="1800" b="1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1" name="Google Shape;111;p7"/>
          <p:cNvSpPr txBox="1"/>
          <p:nvPr/>
        </p:nvSpPr>
        <p:spPr>
          <a:xfrm>
            <a:off x="2277800" y="322075"/>
            <a:ext cx="91665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900" b="1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Налоговые ставки </a:t>
            </a:r>
            <a:endParaRPr sz="2900" b="1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8" grpId="0"/>
      <p:bldP spid="109" grpId="0"/>
      <p:bldP spid="1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9"/>
          <p:cNvSpPr/>
          <p:nvPr/>
        </p:nvSpPr>
        <p:spPr>
          <a:xfrm>
            <a:off x="1294749" y="3151950"/>
            <a:ext cx="6480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dirty="0">
              <a:solidFill>
                <a:srgbClr val="333E48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dirty="0">
              <a:solidFill>
                <a:srgbClr val="333E48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dirty="0">
              <a:solidFill>
                <a:srgbClr val="333E48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dirty="0">
              <a:solidFill>
                <a:srgbClr val="333E48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333E48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dirty="0">
              <a:solidFill>
                <a:srgbClr val="333E48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3000" b="1" dirty="0">
                <a:solidFill>
                  <a:srgbClr val="333E48"/>
                </a:solidFill>
                <a:latin typeface="Verdana"/>
                <a:ea typeface="Verdana"/>
                <a:cs typeface="Verdana"/>
                <a:sym typeface="Verdana"/>
              </a:rPr>
              <a:t>Конструктор бюджета</a:t>
            </a:r>
            <a:endParaRPr sz="3000" b="1" dirty="0">
              <a:solidFill>
                <a:srgbClr val="333E4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8" name="Google Shape;118;p9"/>
          <p:cNvPicPr preferRelativeResize="0"/>
          <p:nvPr/>
        </p:nvPicPr>
        <p:blipFill rotWithShape="1">
          <a:blip r:embed="rId3">
            <a:alphaModFix/>
          </a:blip>
          <a:srcRect b="6164"/>
          <a:stretch/>
        </p:blipFill>
        <p:spPr>
          <a:xfrm rot="-5400000">
            <a:off x="6841700" y="2952100"/>
            <a:ext cx="1016525" cy="953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87525" y="2794563"/>
            <a:ext cx="1268875" cy="126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99AB8627-94DF-E983-933E-2B31297E9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3239" y="2571988"/>
            <a:ext cx="2677087" cy="2677087"/>
          </a:xfrm>
          <a:prstGeom prst="rect">
            <a:avLst/>
          </a:prstGeom>
        </p:spPr>
      </p:pic>
      <p:sp>
        <p:nvSpPr>
          <p:cNvPr id="9" name="Google Shape;155;p14">
            <a:extLst>
              <a:ext uri="{FF2B5EF4-FFF2-40B4-BE49-F238E27FC236}">
                <a16:creationId xmlns:a16="http://schemas.microsoft.com/office/drawing/2014/main" id="{17402C2A-8546-B10A-C541-128937C75B4A}"/>
              </a:ext>
            </a:extLst>
          </p:cNvPr>
          <p:cNvSpPr/>
          <p:nvPr/>
        </p:nvSpPr>
        <p:spPr>
          <a:xfrm>
            <a:off x="2657734" y="526023"/>
            <a:ext cx="7915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3000" b="1" i="0" u="none" strike="noStrike" cap="none" dirty="0">
                <a:solidFill>
                  <a:srgbClr val="1FA037"/>
                </a:solidFill>
                <a:latin typeface="Verdana"/>
                <a:ea typeface="Verdana"/>
                <a:cs typeface="Verdana"/>
                <a:sym typeface="Verdana"/>
              </a:rPr>
              <a:t>До новых встреч!</a:t>
            </a:r>
            <a:endParaRPr sz="3000" b="1" i="0" u="none" strike="noStrike" cap="none" dirty="0">
              <a:solidFill>
                <a:srgbClr val="1FA03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89DC96DC-9A2B-F253-A6DD-B8FB5479F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934" y="1301148"/>
            <a:ext cx="4107778" cy="6858000"/>
          </a:xfrm>
          <a:prstGeom prst="rect">
            <a:avLst/>
          </a:prstGeom>
        </p:spPr>
      </p:pic>
      <p:pic>
        <p:nvPicPr>
          <p:cNvPr id="21" name="Изображение 1" descr="Фото Осипова Н.png">
            <a:extLst>
              <a:ext uri="{FF2B5EF4-FFF2-40B4-BE49-F238E27FC236}">
                <a16:creationId xmlns:a16="http://schemas.microsoft.com/office/drawing/2014/main" id="{5F869B9C-54E1-0606-BB2A-5515D70B95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974949" y="2183607"/>
            <a:ext cx="2116682" cy="2116682"/>
          </a:xfrm>
          <a:prstGeom prst="ellipse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CA63220-C5A9-3538-C1AC-9FFF93472597}"/>
              </a:ext>
            </a:extLst>
          </p:cNvPr>
          <p:cNvSpPr txBox="1"/>
          <p:nvPr/>
        </p:nvSpPr>
        <p:spPr>
          <a:xfrm>
            <a:off x="462116" y="4521314"/>
            <a:ext cx="31423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B050"/>
              </a:buClr>
              <a:defRPr/>
            </a:pPr>
            <a:r>
              <a:rPr lang="ru-RU" sz="1200" b="1" dirty="0">
                <a:latin typeface="SB Sans Text" panose="020B0503040504020204" pitchFamily="34" charset="77"/>
                <a:ea typeface="Verdana" panose="020B0604030504040204" pitchFamily="34" charset="0"/>
                <a:cs typeface="SB Sans Text" panose="020B0503040504020204" pitchFamily="34" charset="77"/>
              </a:rPr>
              <a:t> </a:t>
            </a:r>
          </a:p>
          <a:p>
            <a:pPr lvl="0" algn="ctr">
              <a:buClr>
                <a:srgbClr val="00B050"/>
              </a:buClr>
              <a:defRPr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Нина Осипова</a:t>
            </a:r>
          </a:p>
          <a:p>
            <a:pPr lvl="0" algn="ctr">
              <a:buClr>
                <a:srgbClr val="00B050"/>
              </a:buClr>
              <a:defRPr/>
            </a:pPr>
            <a:endParaRPr lang="ru-RU" sz="12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 algn="ctr">
              <a:buClr>
                <a:srgbClr val="00B050"/>
              </a:buClr>
              <a:defRPr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Руководитель программы «Финансовая грамотность»</a:t>
            </a:r>
          </a:p>
          <a:p>
            <a:pPr lvl="0" algn="ctr">
              <a:buClr>
                <a:srgbClr val="00B050"/>
              </a:buClr>
              <a:defRPr/>
            </a:pPr>
            <a:endParaRPr lang="ru-RU" sz="12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buClr>
                <a:srgbClr val="00B050"/>
              </a:buClr>
              <a:defRPr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Почта: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5"/>
              </a:rPr>
              <a:t>nosipova@vbudushee.ru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 algn="ctr">
              <a:buClr>
                <a:srgbClr val="00B050"/>
              </a:buClr>
              <a:defRPr/>
            </a:pPr>
            <a:endParaRPr lang="ru-RU" sz="1200" dirty="0">
              <a:solidFill>
                <a:srgbClr val="EC4D4D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>
              <a:buClr>
                <a:srgbClr val="00B050"/>
              </a:buClr>
              <a:defRPr/>
            </a:pPr>
            <a:endParaRPr lang="ru-RU" sz="1200" dirty="0">
              <a:solidFill>
                <a:srgbClr val="EC4D4D"/>
              </a:solidFill>
              <a:latin typeface="SB Sans Text" panose="020B0503040504020204" pitchFamily="34" charset="77"/>
              <a:ea typeface="Verdana" panose="020B0604030504040204" pitchFamily="34" charset="0"/>
              <a:cs typeface="SB Sans Text" panose="020B0503040504020204" pitchFamily="34" charset="77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23" name="Picture 13">
            <a:extLst>
              <a:ext uri="{FF2B5EF4-FFF2-40B4-BE49-F238E27FC236}">
                <a16:creationId xmlns:a16="http://schemas.microsoft.com/office/drawing/2014/main" id="{66AEB85F-55BE-A8E0-2DB6-39B1E27F1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080" y="1301148"/>
            <a:ext cx="4107778" cy="68580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DBFBB08-B33A-8CF2-9DD3-AFE5794339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0645" y="2145231"/>
            <a:ext cx="2253277" cy="2253277"/>
          </a:xfrm>
          <a:prstGeom prst="ellipse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2D7D697-EC45-6DF6-5986-FE810766B994}"/>
              </a:ext>
            </a:extLst>
          </p:cNvPr>
          <p:cNvSpPr txBox="1"/>
          <p:nvPr/>
        </p:nvSpPr>
        <p:spPr>
          <a:xfrm>
            <a:off x="4065844" y="4523973"/>
            <a:ext cx="30428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B050"/>
              </a:buClr>
              <a:defRPr/>
            </a:pPr>
            <a:endParaRPr lang="ru-RU" sz="1200" b="1" dirty="0">
              <a:latin typeface="SB Sans Text" panose="020B0503040504020204" pitchFamily="34" charset="77"/>
              <a:ea typeface="Verdana" panose="020B0604030504040204" pitchFamily="34" charset="0"/>
              <a:cs typeface="SB Sans Text" panose="020B0503040504020204" pitchFamily="34" charset="77"/>
            </a:endParaRPr>
          </a:p>
          <a:p>
            <a:pPr lvl="0" algn="ctr">
              <a:buClr>
                <a:srgbClr val="00B050"/>
              </a:buClr>
              <a:defRPr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Ольга Арзамасова</a:t>
            </a:r>
          </a:p>
          <a:p>
            <a:pPr lvl="0" algn="ctr">
              <a:buClr>
                <a:srgbClr val="00B050"/>
              </a:buClr>
              <a:defRPr/>
            </a:pPr>
            <a:endParaRPr lang="ru-RU" sz="12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 algn="ctr">
              <a:buClr>
                <a:srgbClr val="00B050"/>
              </a:buClr>
              <a:defRPr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Методист программы</a:t>
            </a:r>
            <a:b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«Финансовая грамотность»</a:t>
            </a:r>
          </a:p>
          <a:p>
            <a:pPr lvl="0" algn="ctr">
              <a:buClr>
                <a:srgbClr val="00B050"/>
              </a:buClr>
              <a:defRPr/>
            </a:pPr>
            <a:endParaRPr lang="ru-RU" sz="12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buClr>
                <a:srgbClr val="00B050"/>
              </a:buClr>
              <a:defRPr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Почта: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7"/>
              </a:rPr>
              <a:t>arzamasova@vbudushee.ru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 algn="ctr">
              <a:buClr>
                <a:srgbClr val="00B050"/>
              </a:buClr>
              <a:defRPr/>
            </a:pPr>
            <a:endParaRPr lang="ru-RU" sz="12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>
              <a:buClr>
                <a:srgbClr val="00B050"/>
              </a:buClr>
              <a:defRPr/>
            </a:pPr>
            <a:endParaRPr lang="ru-RU" sz="1200" dirty="0">
              <a:solidFill>
                <a:srgbClr val="EC4D4D"/>
              </a:solidFill>
              <a:latin typeface="SB Sans Text" panose="020B0503040504020204" pitchFamily="34" charset="77"/>
              <a:ea typeface="Verdana" panose="020B0604030504040204" pitchFamily="34" charset="0"/>
              <a:cs typeface="SB Sans Text" panose="020B0503040504020204" pitchFamily="34" charset="77"/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318938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VBUDUSHEE_COLORS">
      <a:dk1>
        <a:srgbClr val="333E48"/>
      </a:dk1>
      <a:lt1>
        <a:srgbClr val="FFFFFF"/>
      </a:lt1>
      <a:dk2>
        <a:srgbClr val="FF6633"/>
      </a:dk2>
      <a:lt2>
        <a:srgbClr val="EDEDED"/>
      </a:lt2>
      <a:accent1>
        <a:srgbClr val="FF6633"/>
      </a:accent1>
      <a:accent2>
        <a:srgbClr val="339945"/>
      </a:accent2>
      <a:accent3>
        <a:srgbClr val="49D345"/>
      </a:accent3>
      <a:accent4>
        <a:srgbClr val="FAEC00"/>
      </a:accent4>
      <a:accent5>
        <a:srgbClr val="1F6B45"/>
      </a:accent5>
      <a:accent6>
        <a:srgbClr val="33CCFF"/>
      </a:accent6>
      <a:hlink>
        <a:srgbClr val="330099"/>
      </a:hlink>
      <a:folHlink>
        <a:srgbClr val="FF99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134</Words>
  <Application>Microsoft Office PowerPoint</Application>
  <PresentationFormat>Широкоэкранный</PresentationFormat>
  <Paragraphs>55</Paragraphs>
  <Slides>9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SB Sans Text</vt:lpstr>
      <vt:lpstr>Times New Roman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Olga Arzamasova</dc:creator>
  <cp:lastModifiedBy>Тамара Адаева</cp:lastModifiedBy>
  <cp:revision>17</cp:revision>
  <dcterms:modified xsi:type="dcterms:W3CDTF">2024-03-13T13:25:23Z</dcterms:modified>
</cp:coreProperties>
</file>