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3" roundtripDataSignature="AMtx7mjouv1gR+UTZyV5Mfs1jSCOOVXr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" name="Google Shape;3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c26b1658bd_3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g2c26b1658bd_3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" name="Google Shape;168;g2c26b1658bd_3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8" name="Google Shape;198;p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p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6" name="Google Shape;226;p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c44e832735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6" name="Google Shape;246;g2c44e832735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7" name="Google Shape;247;g2c44e832735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c44e832735_1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g2c44e832735_1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8" name="Google Shape;278;g2c44e832735_1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6" name="Google Shape;296;p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3" name="Google Shape;303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4" name="Google Shape;31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" name="Google Shape;4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" name="Google Shape;49;p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" name="Google Shape;50;p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" name="Google Shape;64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" name="Google Shape;65;p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c25b76d041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g2c25b76d041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" name="Google Shape;85;g2c25b76d041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c32678fb97_1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g2c32678fb97_1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4" name="Google Shape;124;g2c32678fb97_1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" name="Google Shape;130;p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" name="Google Shape;139;p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1" name="Google Shape;151;p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5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4489454" cy="201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933" y="0"/>
            <a:ext cx="1141306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2113613" cy="114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98520" y="-14747"/>
            <a:ext cx="808227" cy="80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2113613" cy="114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9pPr>
          </a:lstStyle>
          <a:p/>
        </p:txBody>
      </p:sp>
      <p:sp>
        <p:nvSpPr>
          <p:cNvPr id="23" name="Google Shape;23;p19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19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19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2113613" cy="114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3782" y="0"/>
            <a:ext cx="1478218" cy="2315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818">
          <p15:clr>
            <a:srgbClr val="FBAE40"/>
          </p15:clr>
        </p15:guide>
        <p15:guide id="2" pos="491">
          <p15:clr>
            <a:srgbClr val="FBAE40"/>
          </p15:clr>
        </p15:guide>
        <p15:guide id="3" orient="horz" pos="3897">
          <p15:clr>
            <a:srgbClr val="FBAE40"/>
          </p15:clr>
        </p15:guide>
        <p15:guide id="4" pos="1553">
          <p15:clr>
            <a:srgbClr val="FBAE40"/>
          </p15:clr>
        </p15:guide>
        <p15:guide id="5" pos="1629">
          <p15:clr>
            <a:srgbClr val="FBAE40"/>
          </p15:clr>
        </p15:guide>
        <p15:guide id="6" pos="2686">
          <p15:clr>
            <a:srgbClr val="FBAE40"/>
          </p15:clr>
        </p15:guide>
        <p15:guide id="7" pos="2757">
          <p15:clr>
            <a:srgbClr val="FBAE40"/>
          </p15:clr>
        </p15:guide>
        <p15:guide id="8" pos="3820">
          <p15:clr>
            <a:srgbClr val="FBAE40"/>
          </p15:clr>
        </p15:guide>
        <p15:guide id="9" pos="3908">
          <p15:clr>
            <a:srgbClr val="FBAE40"/>
          </p15:clr>
        </p15:guide>
        <p15:guide id="10" pos="4948">
          <p15:clr>
            <a:srgbClr val="FBAE40"/>
          </p15:clr>
        </p15:guide>
        <p15:guide id="11" pos="5019">
          <p15:clr>
            <a:srgbClr val="FBAE40"/>
          </p15:clr>
        </p15:guide>
        <p15:guide id="12" pos="6076">
          <p15:clr>
            <a:srgbClr val="FBAE40"/>
          </p15:clr>
        </p15:guide>
        <p15:guide id="13" pos="6147">
          <p15:clr>
            <a:srgbClr val="FBAE40"/>
          </p15:clr>
        </p15:guide>
        <p15:guide id="14" pos="720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0099"/>
              </a:buClr>
              <a:buSzPts val="3600"/>
              <a:buFont typeface="Verdana"/>
              <a:buNone/>
              <a:defRPr b="0" i="0" sz="3600" u="none" cap="none" strike="noStrike">
                <a:solidFill>
                  <a:srgbClr val="3300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292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15.jpg"/><Relationship Id="rId11" Type="http://schemas.openxmlformats.org/officeDocument/2006/relationships/image" Target="../media/image38.png"/><Relationship Id="rId10" Type="http://schemas.openxmlformats.org/officeDocument/2006/relationships/image" Target="../media/image75.gif"/><Relationship Id="rId12" Type="http://schemas.openxmlformats.org/officeDocument/2006/relationships/image" Target="../media/image29.png"/><Relationship Id="rId9" Type="http://schemas.openxmlformats.org/officeDocument/2006/relationships/image" Target="../media/image28.gif"/><Relationship Id="rId5" Type="http://schemas.openxmlformats.org/officeDocument/2006/relationships/image" Target="../media/image24.jpg"/><Relationship Id="rId6" Type="http://schemas.openxmlformats.org/officeDocument/2006/relationships/image" Target="../media/image41.gif"/><Relationship Id="rId7" Type="http://schemas.openxmlformats.org/officeDocument/2006/relationships/image" Target="../media/image27.gif"/><Relationship Id="rId8" Type="http://schemas.openxmlformats.org/officeDocument/2006/relationships/image" Target="../media/image5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55.png"/><Relationship Id="rId5" Type="http://schemas.openxmlformats.org/officeDocument/2006/relationships/image" Target="../media/image31.png"/><Relationship Id="rId6" Type="http://schemas.openxmlformats.org/officeDocument/2006/relationships/image" Target="../media/image30.png"/><Relationship Id="rId7" Type="http://schemas.openxmlformats.org/officeDocument/2006/relationships/image" Target="../media/image37.png"/><Relationship Id="rId8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62.png"/><Relationship Id="rId10" Type="http://schemas.openxmlformats.org/officeDocument/2006/relationships/image" Target="../media/image47.png"/><Relationship Id="rId13" Type="http://schemas.openxmlformats.org/officeDocument/2006/relationships/image" Target="../media/image51.png"/><Relationship Id="rId1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4" Type="http://schemas.openxmlformats.org/officeDocument/2006/relationships/image" Target="../media/image40.gif"/><Relationship Id="rId9" Type="http://schemas.openxmlformats.org/officeDocument/2006/relationships/image" Target="../media/image42.jpg"/><Relationship Id="rId15" Type="http://schemas.openxmlformats.org/officeDocument/2006/relationships/image" Target="../media/image53.png"/><Relationship Id="rId14" Type="http://schemas.openxmlformats.org/officeDocument/2006/relationships/image" Target="../media/image65.png"/><Relationship Id="rId16" Type="http://schemas.openxmlformats.org/officeDocument/2006/relationships/image" Target="../media/image37.png"/><Relationship Id="rId5" Type="http://schemas.openxmlformats.org/officeDocument/2006/relationships/image" Target="../media/image43.jpg"/><Relationship Id="rId6" Type="http://schemas.openxmlformats.org/officeDocument/2006/relationships/image" Target="../media/image46.png"/><Relationship Id="rId7" Type="http://schemas.openxmlformats.org/officeDocument/2006/relationships/image" Target="../media/image44.png"/><Relationship Id="rId8" Type="http://schemas.openxmlformats.org/officeDocument/2006/relationships/image" Target="../media/image4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png"/><Relationship Id="rId4" Type="http://schemas.openxmlformats.org/officeDocument/2006/relationships/image" Target="../media/image56.png"/><Relationship Id="rId9" Type="http://schemas.openxmlformats.org/officeDocument/2006/relationships/image" Target="../media/image39.png"/><Relationship Id="rId5" Type="http://schemas.openxmlformats.org/officeDocument/2006/relationships/image" Target="../media/image50.png"/><Relationship Id="rId6" Type="http://schemas.openxmlformats.org/officeDocument/2006/relationships/image" Target="../media/image61.png"/><Relationship Id="rId7" Type="http://schemas.openxmlformats.org/officeDocument/2006/relationships/image" Target="../media/image31.png"/><Relationship Id="rId8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5.gif"/><Relationship Id="rId4" Type="http://schemas.openxmlformats.org/officeDocument/2006/relationships/image" Target="../media/image7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4.png"/><Relationship Id="rId4" Type="http://schemas.openxmlformats.org/officeDocument/2006/relationships/image" Target="../media/image63.png"/><Relationship Id="rId5" Type="http://schemas.openxmlformats.org/officeDocument/2006/relationships/image" Target="../media/image70.png"/><Relationship Id="rId6" Type="http://schemas.openxmlformats.org/officeDocument/2006/relationships/image" Target="../media/image6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6.png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hyperlink" Target="mailto:arzamasova@vbudushee.ru" TargetMode="Externa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hyperlink" Target="mailto:nosipova@vbudushee.ru" TargetMode="External"/><Relationship Id="rId5" Type="http://schemas.openxmlformats.org/officeDocument/2006/relationships/hyperlink" Target="mailto:nosipova@vbudushee.ru" TargetMode="External"/><Relationship Id="rId6" Type="http://schemas.openxmlformats.org/officeDocument/2006/relationships/image" Target="../media/image68.jpg"/><Relationship Id="rId7" Type="http://schemas.openxmlformats.org/officeDocument/2006/relationships/hyperlink" Target="mailto:turenok@vbudushee.ru" TargetMode="External"/><Relationship Id="rId8" Type="http://schemas.openxmlformats.org/officeDocument/2006/relationships/image" Target="../media/image7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openxmlformats.org/officeDocument/2006/relationships/image" Target="../media/image7.jpg"/><Relationship Id="rId6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Relationship Id="rId4" Type="http://schemas.openxmlformats.org/officeDocument/2006/relationships/image" Target="../media/image14.png"/><Relationship Id="rId11" Type="http://schemas.openxmlformats.org/officeDocument/2006/relationships/image" Target="../media/image35.png"/><Relationship Id="rId10" Type="http://schemas.openxmlformats.org/officeDocument/2006/relationships/image" Target="../media/image18.png"/><Relationship Id="rId9" Type="http://schemas.openxmlformats.org/officeDocument/2006/relationships/image" Target="../media/image59.pn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20.png"/><Relationship Id="rId8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 rotWithShape="1">
          <a:blip r:embed="rId3">
            <a:alphaModFix/>
          </a:blip>
          <a:srcRect b="0" l="3684" r="0" t="0"/>
          <a:stretch/>
        </p:blipFill>
        <p:spPr>
          <a:xfrm>
            <a:off x="5618018" y="533400"/>
            <a:ext cx="6573982" cy="632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/>
          <p:nvPr/>
        </p:nvSpPr>
        <p:spPr>
          <a:xfrm>
            <a:off x="716313" y="2660723"/>
            <a:ext cx="7095423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6"/>
          <p:cNvSpPr/>
          <p:nvPr/>
        </p:nvSpPr>
        <p:spPr>
          <a:xfrm>
            <a:off x="404585" y="5082526"/>
            <a:ext cx="596157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рамках </a:t>
            </a:r>
            <a:r>
              <a:rPr b="0" i="0" lang="ru-RU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Всероссийского конкурса «Шустрик»</a:t>
            </a:r>
            <a:endParaRPr b="0" i="0" sz="16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" name="Google Shape;36;p6"/>
          <p:cNvSpPr txBox="1"/>
          <p:nvPr/>
        </p:nvSpPr>
        <p:spPr>
          <a:xfrm>
            <a:off x="10297537" y="5530781"/>
            <a:ext cx="176905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Verdana"/>
              <a:buNone/>
            </a:pPr>
            <a:r>
              <a:rPr b="0" i="0" lang="ru-RU" sz="1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vbudushee.ru</a:t>
            </a:r>
            <a:endParaRPr b="0" i="0" sz="12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" name="Google Shape;37;p6"/>
          <p:cNvSpPr txBox="1"/>
          <p:nvPr/>
        </p:nvSpPr>
        <p:spPr>
          <a:xfrm>
            <a:off x="346364" y="4104474"/>
            <a:ext cx="6573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ru-RU" sz="3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“Конструктор” бюджета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2c26b1658bd_3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7934" y="2805674"/>
            <a:ext cx="1971998" cy="1234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2c26b1658bd_3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7165" y="2120928"/>
            <a:ext cx="1297645" cy="738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c26b1658bd_3_0"/>
          <p:cNvPicPr preferRelativeResize="0"/>
          <p:nvPr/>
        </p:nvPicPr>
        <p:blipFill rotWithShape="1">
          <a:blip r:embed="rId5">
            <a:alphaModFix/>
          </a:blip>
          <a:srcRect b="21024" l="27185" r="26876" t="22340"/>
          <a:stretch/>
        </p:blipFill>
        <p:spPr>
          <a:xfrm>
            <a:off x="5816157" y="3014105"/>
            <a:ext cx="979661" cy="644776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2c26b1658bd_3_0"/>
          <p:cNvSpPr txBox="1"/>
          <p:nvPr/>
        </p:nvSpPr>
        <p:spPr>
          <a:xfrm>
            <a:off x="5373895" y="4071197"/>
            <a:ext cx="1971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от 18 до 30 лет</a:t>
            </a:r>
            <a:endParaRPr b="0" i="0" sz="1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4" name="Google Shape;174;g2c26b1658bd_3_0"/>
          <p:cNvSpPr/>
          <p:nvPr/>
        </p:nvSpPr>
        <p:spPr>
          <a:xfrm>
            <a:off x="3119016" y="1168488"/>
            <a:ext cx="3770400" cy="679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          Государственные</a:t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5" name="Google Shape;175;g2c26b1658bd_3_0"/>
          <p:cNvSpPr/>
          <p:nvPr/>
        </p:nvSpPr>
        <p:spPr>
          <a:xfrm>
            <a:off x="7400177" y="1168500"/>
            <a:ext cx="2499600" cy="679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Частные</a:t>
            </a:r>
            <a:r>
              <a:rPr b="0" i="0" lang="ru-RU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6" name="Google Shape;176;g2c26b1658bd_3_0"/>
          <p:cNvSpPr txBox="1"/>
          <p:nvPr/>
        </p:nvSpPr>
        <p:spPr>
          <a:xfrm>
            <a:off x="3391680" y="4097989"/>
            <a:ext cx="1612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от 14 до 35 лет</a:t>
            </a:r>
            <a:endParaRPr b="0" i="0" sz="1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77" name="Google Shape;177;g2c26b1658bd_3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99236" y="5755755"/>
            <a:ext cx="861492" cy="861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2c26b1658bd_3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63161" y="5755747"/>
            <a:ext cx="861493" cy="861493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2c26b1658bd_3_0"/>
          <p:cNvSpPr txBox="1"/>
          <p:nvPr/>
        </p:nvSpPr>
        <p:spPr>
          <a:xfrm>
            <a:off x="3208933" y="4881430"/>
            <a:ext cx="1971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до 1 млн. рублей</a:t>
            </a:r>
            <a:endParaRPr b="0" i="0" sz="1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0" name="Google Shape;180;g2c26b1658bd_3_0"/>
          <p:cNvSpPr txBox="1"/>
          <p:nvPr/>
        </p:nvSpPr>
        <p:spPr>
          <a:xfrm>
            <a:off x="5301807" y="4858104"/>
            <a:ext cx="2142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до 500 тыс. рублей </a:t>
            </a:r>
            <a:endParaRPr b="0" i="0" sz="1600" u="none" cap="none" strike="noStrike">
              <a:solidFill>
                <a:srgbClr val="191F2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1" name="Google Shape;181;g2c26b1658bd_3_0"/>
          <p:cNvSpPr/>
          <p:nvPr/>
        </p:nvSpPr>
        <p:spPr>
          <a:xfrm>
            <a:off x="480899" y="2188685"/>
            <a:ext cx="2259600" cy="679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91F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Грантодатель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2c26b1658bd_3_0"/>
          <p:cNvSpPr/>
          <p:nvPr/>
        </p:nvSpPr>
        <p:spPr>
          <a:xfrm>
            <a:off x="507488" y="3127917"/>
            <a:ext cx="2259600" cy="679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91F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Конкурс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2c26b1658bd_3_0"/>
          <p:cNvSpPr/>
          <p:nvPr/>
        </p:nvSpPr>
        <p:spPr>
          <a:xfrm>
            <a:off x="480899" y="4062699"/>
            <a:ext cx="2259600" cy="679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91F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Участники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2c26b1658bd_3_0"/>
          <p:cNvSpPr/>
          <p:nvPr/>
        </p:nvSpPr>
        <p:spPr>
          <a:xfrm>
            <a:off x="480900" y="4942600"/>
            <a:ext cx="2286300" cy="679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91F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Сумма гранта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g2c26b1658bd_3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91672" y="2205863"/>
            <a:ext cx="1851105" cy="6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2c26b1658bd_3_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500001" y="5610001"/>
            <a:ext cx="1152975" cy="11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2c26b1658bd_3_0"/>
          <p:cNvSpPr txBox="1"/>
          <p:nvPr/>
        </p:nvSpPr>
        <p:spPr>
          <a:xfrm>
            <a:off x="10385450" y="5239875"/>
            <a:ext cx="1382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8" name="Google Shape;188;g2c26b1658bd_3_0"/>
          <p:cNvSpPr txBox="1"/>
          <p:nvPr/>
        </p:nvSpPr>
        <p:spPr>
          <a:xfrm>
            <a:off x="7344900" y="313735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“Новые искатели”</a:t>
            </a:r>
            <a:endParaRPr b="0" i="0" sz="1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9" name="Google Shape;189;g2c26b1658bd_3_0"/>
          <p:cNvSpPr txBox="1"/>
          <p:nvPr/>
        </p:nvSpPr>
        <p:spPr>
          <a:xfrm>
            <a:off x="7149975" y="40250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от 14 лет </a:t>
            </a:r>
            <a:endParaRPr b="0" i="0" sz="1600" u="none" cap="none" strike="noStrike">
              <a:solidFill>
                <a:srgbClr val="191F2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0" name="Google Shape;190;g2c26b1658bd_3_0"/>
          <p:cNvSpPr txBox="1"/>
          <p:nvPr/>
        </p:nvSpPr>
        <p:spPr>
          <a:xfrm>
            <a:off x="7610407" y="4881429"/>
            <a:ext cx="2142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до 700 тыс. рублей </a:t>
            </a:r>
            <a:endParaRPr b="0" i="0" sz="1600" u="none" cap="none" strike="noStrike">
              <a:solidFill>
                <a:srgbClr val="191F2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1" name="Google Shape;191;g2c26b1658bd_3_0"/>
          <p:cNvSpPr/>
          <p:nvPr/>
        </p:nvSpPr>
        <p:spPr>
          <a:xfrm>
            <a:off x="10348263" y="4942600"/>
            <a:ext cx="1456500" cy="679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191F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Грантовые конкурсы</a:t>
            </a:r>
            <a:endParaRPr b="0" i="0" sz="1600" u="none" cap="none" strike="noStrike">
              <a:solidFill>
                <a:srgbClr val="191F2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92" name="Google Shape;192;g2c26b1658bd_3_0"/>
          <p:cNvPicPr preferRelativeResize="0"/>
          <p:nvPr/>
        </p:nvPicPr>
        <p:blipFill rotWithShape="1">
          <a:blip r:embed="rId10">
            <a:alphaModFix/>
          </a:blip>
          <a:srcRect b="6164" l="0" r="0" t="0"/>
          <a:stretch/>
        </p:blipFill>
        <p:spPr>
          <a:xfrm>
            <a:off x="10568225" y="3925386"/>
            <a:ext cx="1016525" cy="95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2c26b1658bd_3_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724425" y="2200025"/>
            <a:ext cx="1851100" cy="5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2c26b1658bd_3_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233852" y="5755750"/>
            <a:ext cx="893024" cy="86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"/>
          <p:cNvSpPr txBox="1"/>
          <p:nvPr/>
        </p:nvSpPr>
        <p:spPr>
          <a:xfrm>
            <a:off x="2334841" y="827191"/>
            <a:ext cx="8331717" cy="10638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ru-RU" sz="32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Инвестиции в проект</a:t>
            </a:r>
            <a:endParaRPr b="1" i="0" sz="3200" u="none" cap="none" strike="noStrik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1" name="Google Shape;201;p2"/>
          <p:cNvSpPr/>
          <p:nvPr/>
        </p:nvSpPr>
        <p:spPr>
          <a:xfrm>
            <a:off x="2658336" y="3141106"/>
            <a:ext cx="2129444" cy="94797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Деньги от родителей и знакомых</a:t>
            </a:r>
            <a:endParaRPr b="0" i="0" sz="16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2" name="Google Shape;202;p2"/>
          <p:cNvSpPr/>
          <p:nvPr/>
        </p:nvSpPr>
        <p:spPr>
          <a:xfrm>
            <a:off x="4943425" y="3142204"/>
            <a:ext cx="2129444" cy="946876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Краудфандинг</a:t>
            </a:r>
            <a:endParaRPr b="0" i="0" sz="16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3" name="Google Shape;203;p2"/>
          <p:cNvSpPr/>
          <p:nvPr/>
        </p:nvSpPr>
        <p:spPr>
          <a:xfrm>
            <a:off x="9513603" y="3141106"/>
            <a:ext cx="2129444" cy="947974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Бизнес-ангелы</a:t>
            </a:r>
            <a:endParaRPr b="0" i="0" sz="16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4" name="Google Shape;204;p2"/>
          <p:cNvSpPr/>
          <p:nvPr/>
        </p:nvSpPr>
        <p:spPr>
          <a:xfrm>
            <a:off x="7228514" y="3119910"/>
            <a:ext cx="2129444" cy="980143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Акселератор</a:t>
            </a:r>
            <a:endParaRPr b="0" i="0" sz="16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Группа людей со сплошной заливкой" id="205" name="Google Shape;20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7435" y="1855821"/>
            <a:ext cx="1135255" cy="10638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Дети со сплошной заливкой" id="206" name="Google Shape;206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17984" y="220900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Мужчина со сплошной заливкой" id="207" name="Google Shape;20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97458" y="2175168"/>
            <a:ext cx="660578" cy="6605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Деньги со сплошной заливкой" id="208" name="Google Shape;208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27551" y="2336834"/>
            <a:ext cx="532726" cy="53272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"/>
          <p:cNvSpPr/>
          <p:nvPr/>
        </p:nvSpPr>
        <p:spPr>
          <a:xfrm>
            <a:off x="1141698" y="4265862"/>
            <a:ext cx="1358100" cy="843552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91F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Откуда берутся деньги?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Презентация с круговой диаграммой со сплошной заливкой" id="210" name="Google Shape;210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502891" y="2237583"/>
            <a:ext cx="535748" cy="5357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Вопросы со сплошной заливкой" id="211" name="Google Shape;211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52841" y="2048257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"/>
          <p:cNvSpPr txBox="1"/>
          <p:nvPr/>
        </p:nvSpPr>
        <p:spPr>
          <a:xfrm>
            <a:off x="2975025" y="5805400"/>
            <a:ext cx="23943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3" name="Google Shape;213;p2"/>
          <p:cNvSpPr txBox="1"/>
          <p:nvPr/>
        </p:nvSpPr>
        <p:spPr>
          <a:xfrm>
            <a:off x="9187075" y="5805400"/>
            <a:ext cx="2782500" cy="4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4" name="Google Shape;214;p2"/>
          <p:cNvSpPr/>
          <p:nvPr/>
        </p:nvSpPr>
        <p:spPr>
          <a:xfrm>
            <a:off x="2658336" y="4265862"/>
            <a:ext cx="2127998" cy="829555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Родители и знакомые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"/>
          <p:cNvSpPr/>
          <p:nvPr/>
        </p:nvSpPr>
        <p:spPr>
          <a:xfrm>
            <a:off x="4944872" y="4279859"/>
            <a:ext cx="2127998" cy="815558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Народное финансирование</a:t>
            </a:r>
            <a:endParaRPr b="0" i="0" sz="1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6" name="Google Shape;216;p2"/>
          <p:cNvSpPr/>
          <p:nvPr/>
        </p:nvSpPr>
        <p:spPr>
          <a:xfrm>
            <a:off x="7232751" y="4279859"/>
            <a:ext cx="2127998" cy="829555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Приглашенные инвесторы и компании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"/>
          <p:cNvSpPr/>
          <p:nvPr/>
        </p:nvSpPr>
        <p:spPr>
          <a:xfrm>
            <a:off x="9546685" y="4254100"/>
            <a:ext cx="2084755" cy="841317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Частные инвесторы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"/>
          <p:cNvSpPr/>
          <p:nvPr/>
        </p:nvSpPr>
        <p:spPr>
          <a:xfrm>
            <a:off x="2658336" y="5272200"/>
            <a:ext cx="2127998" cy="829555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Безвозмездно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"/>
          <p:cNvSpPr/>
          <p:nvPr/>
        </p:nvSpPr>
        <p:spPr>
          <a:xfrm>
            <a:off x="4975555" y="5289220"/>
            <a:ext cx="2127998" cy="829555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>
                <a:latin typeface="Verdana"/>
                <a:ea typeface="Verdana"/>
                <a:cs typeface="Verdana"/>
                <a:sym typeface="Verdana"/>
              </a:rPr>
              <a:t>Безвозмездно</a:t>
            </a:r>
            <a:endParaRPr b="0" i="0" sz="1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0" name="Google Shape;220;p2"/>
          <p:cNvSpPr/>
          <p:nvPr/>
        </p:nvSpPr>
        <p:spPr>
          <a:xfrm>
            <a:off x="7254764" y="5289220"/>
            <a:ext cx="2108311" cy="829555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>
                <a:latin typeface="Verdana"/>
                <a:ea typeface="Verdana"/>
                <a:cs typeface="Verdana"/>
                <a:sym typeface="Verdana"/>
              </a:rPr>
              <a:t>Помощь в</a:t>
            </a:r>
            <a:r>
              <a:rPr b="0" i="0" lang="ru-RU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продвижени</a:t>
            </a:r>
            <a:r>
              <a:rPr lang="ru-RU" sz="1600">
                <a:latin typeface="Verdana"/>
                <a:ea typeface="Verdana"/>
                <a:cs typeface="Verdana"/>
                <a:sym typeface="Verdana"/>
              </a:rPr>
              <a:t>и</a:t>
            </a:r>
            <a:r>
              <a:rPr b="0" i="0" lang="ru-RU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проекта</a:t>
            </a:r>
            <a:endParaRPr b="0" i="0" sz="16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1" name="Google Shape;221;p2"/>
          <p:cNvSpPr/>
          <p:nvPr/>
        </p:nvSpPr>
        <p:spPr>
          <a:xfrm>
            <a:off x="9558292" y="5272199"/>
            <a:ext cx="2084754" cy="829555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Получение прибыли или доля в бизнесе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"/>
          <p:cNvSpPr/>
          <p:nvPr/>
        </p:nvSpPr>
        <p:spPr>
          <a:xfrm>
            <a:off x="1149025" y="5258202"/>
            <a:ext cx="1358100" cy="843552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191F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Условия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7"/>
          <p:cNvSpPr txBox="1"/>
          <p:nvPr/>
        </p:nvSpPr>
        <p:spPr>
          <a:xfrm>
            <a:off x="474075" y="1384050"/>
            <a:ext cx="6134700" cy="239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3000" u="none" cap="none" strike="noStrike">
                <a:solidFill>
                  <a:srgbClr val="FF6633"/>
                </a:solidFill>
                <a:latin typeface="Verdana"/>
                <a:ea typeface="Verdana"/>
                <a:cs typeface="Verdana"/>
                <a:sym typeface="Verdana"/>
              </a:rPr>
              <a:t>Акселератор</a:t>
            </a:r>
            <a:r>
              <a:rPr lang="ru-RU"/>
              <a:t>   </a:t>
            </a:r>
            <a:r>
              <a:rPr b="0" i="0" lang="ru-RU" sz="20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b="0" i="0" lang="ru-RU" sz="18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это программа, которая предоставляет начинающим компаниям доступ к инвестициям и консультациям, предлагает наставничество и поддержку</a:t>
            </a:r>
            <a:endParaRPr b="0" i="0" sz="2000" u="none" cap="none" strike="noStrike">
              <a:solidFill>
                <a:srgbClr val="191F2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29" name="Google Shape;229;p7"/>
          <p:cNvGrpSpPr/>
          <p:nvPr/>
        </p:nvGrpSpPr>
        <p:grpSpPr>
          <a:xfrm rot="-357920">
            <a:off x="2295722" y="2054065"/>
            <a:ext cx="8636132" cy="4601001"/>
            <a:chOff x="51622" y="1876030"/>
            <a:chExt cx="8192286" cy="4457377"/>
          </a:xfrm>
        </p:grpSpPr>
        <p:sp>
          <p:nvSpPr>
            <p:cNvPr id="230" name="Google Shape;230;p7"/>
            <p:cNvSpPr txBox="1"/>
            <p:nvPr/>
          </p:nvSpPr>
          <p:spPr>
            <a:xfrm rot="439232">
              <a:off x="5540580" y="4236302"/>
              <a:ext cx="2693455" cy="3278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ru-RU" sz="1600" u="none" cap="none" strike="noStrike">
                  <a:solidFill>
                    <a:srgbClr val="191F24"/>
                  </a:solidFill>
                  <a:latin typeface="Verdana"/>
                  <a:ea typeface="Verdana"/>
                  <a:cs typeface="Verdana"/>
                  <a:sym typeface="Verdana"/>
                </a:rPr>
                <a:t>Защита проекта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1" name="Google Shape;231;p7"/>
            <p:cNvGrpSpPr/>
            <p:nvPr/>
          </p:nvGrpSpPr>
          <p:grpSpPr>
            <a:xfrm>
              <a:off x="51622" y="1876030"/>
              <a:ext cx="8134664" cy="4457377"/>
              <a:chOff x="1220045" y="1137837"/>
              <a:chExt cx="10006031" cy="5271911"/>
            </a:xfrm>
          </p:grpSpPr>
          <p:sp>
            <p:nvSpPr>
              <p:cNvPr id="232" name="Google Shape;232;p7"/>
              <p:cNvSpPr txBox="1"/>
              <p:nvPr/>
            </p:nvSpPr>
            <p:spPr>
              <a:xfrm rot="439162">
                <a:off x="6743979" y="1365656"/>
                <a:ext cx="3631088" cy="8544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i="0" lang="ru-RU" sz="1600" u="none" cap="none" strike="noStrike">
                    <a:solidFill>
                      <a:srgbClr val="191F24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Получение финансирования</a:t>
                </a:r>
                <a:endParaRPr b="0" i="0" sz="1400" u="none" cap="none" strike="noStrike">
                  <a:solidFill>
                    <a:srgbClr val="191F24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7"/>
              <p:cNvSpPr txBox="1"/>
              <p:nvPr/>
            </p:nvSpPr>
            <p:spPr>
              <a:xfrm rot="439314">
                <a:off x="3567904" y="3466472"/>
                <a:ext cx="2923640" cy="388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i="0" lang="ru-RU" sz="1600" u="none" cap="none" strike="noStrike">
                    <a:solidFill>
                      <a:srgbClr val="191F24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Создание проекта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7"/>
              <p:cNvSpPr txBox="1"/>
              <p:nvPr/>
            </p:nvSpPr>
            <p:spPr>
              <a:xfrm rot="439270">
                <a:off x="1511912" y="3912051"/>
                <a:ext cx="2836827" cy="388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i="0" lang="ru-RU" sz="1600" u="none" cap="none" strike="noStrike">
                    <a:solidFill>
                      <a:srgbClr val="191F24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Обучение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35" name="Google Shape;235;p7"/>
              <p:cNvGrpSpPr/>
              <p:nvPr/>
            </p:nvGrpSpPr>
            <p:grpSpPr>
              <a:xfrm>
                <a:off x="2689961" y="1602943"/>
                <a:ext cx="8536114" cy="4806806"/>
                <a:chOff x="2689961" y="1602943"/>
                <a:chExt cx="8536114" cy="4806806"/>
              </a:xfrm>
            </p:grpSpPr>
            <p:pic>
              <p:nvPicPr>
                <p:cNvPr id="236" name="Google Shape;236;p7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 rot="-1321498">
                  <a:off x="2707107" y="3133370"/>
                  <a:ext cx="8501823" cy="17459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37" name="Google Shape;237;p7"/>
                <p:cNvSpPr/>
                <p:nvPr/>
              </p:nvSpPr>
              <p:spPr>
                <a:xfrm>
                  <a:off x="8312030" y="2357409"/>
                  <a:ext cx="501144" cy="473744"/>
                </a:xfrm>
                <a:prstGeom prst="flowChartConnector">
                  <a:avLst/>
                </a:prstGeom>
                <a:solidFill>
                  <a:schemeClr val="accent1"/>
                </a:solidFill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" name="Google Shape;238;p7"/>
                <p:cNvSpPr/>
                <p:nvPr/>
              </p:nvSpPr>
              <p:spPr>
                <a:xfrm>
                  <a:off x="7137223" y="3445702"/>
                  <a:ext cx="501144" cy="473744"/>
                </a:xfrm>
                <a:prstGeom prst="flowChartConnector">
                  <a:avLst/>
                </a:prstGeom>
                <a:solidFill>
                  <a:schemeClr val="accent1"/>
                </a:solidFill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" name="Google Shape;239;p7"/>
                <p:cNvSpPr/>
                <p:nvPr/>
              </p:nvSpPr>
              <p:spPr>
                <a:xfrm>
                  <a:off x="5782191" y="4292349"/>
                  <a:ext cx="501144" cy="473744"/>
                </a:xfrm>
                <a:prstGeom prst="flowChartConnector">
                  <a:avLst/>
                </a:prstGeom>
                <a:solidFill>
                  <a:schemeClr val="accent1"/>
                </a:solidFill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" name="Google Shape;240;p7"/>
                <p:cNvSpPr/>
                <p:nvPr/>
              </p:nvSpPr>
              <p:spPr>
                <a:xfrm>
                  <a:off x="4077120" y="4383378"/>
                  <a:ext cx="501144" cy="473744"/>
                </a:xfrm>
                <a:prstGeom prst="flowChartConnector">
                  <a:avLst/>
                </a:prstGeom>
                <a:solidFill>
                  <a:srgbClr val="FF6633"/>
                </a:solidFill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" name="Google Shape;241;p7"/>
                <p:cNvSpPr/>
                <p:nvPr/>
              </p:nvSpPr>
              <p:spPr>
                <a:xfrm>
                  <a:off x="3197447" y="5632877"/>
                  <a:ext cx="501144" cy="473744"/>
                </a:xfrm>
                <a:prstGeom prst="flowChartConnector">
                  <a:avLst/>
                </a:prstGeom>
                <a:solidFill>
                  <a:srgbClr val="FF6633"/>
                </a:solidFill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600"/>
                    <a:buFont typeface="Arial"/>
                    <a:buNone/>
                  </a:pPr>
                  <a:r>
                    <a:t/>
                  </a:r>
                  <a:endParaRPr b="0" i="0" sz="16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2" name="Google Shape;242;p7"/>
              <p:cNvSpPr txBox="1"/>
              <p:nvPr/>
            </p:nvSpPr>
            <p:spPr>
              <a:xfrm rot="439189">
                <a:off x="1267253" y="4911040"/>
                <a:ext cx="1773050" cy="8544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i="0" lang="ru-RU" sz="1600" u="none" cap="none" strike="noStrike">
                    <a:solidFill>
                      <a:srgbClr val="191F24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Идея 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b="1" i="0" lang="ru-RU" sz="1600" u="none" cap="none" strike="noStrike">
                    <a:solidFill>
                      <a:srgbClr val="191F24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проекта</a:t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43" name="Google Shape;24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99680" y="323175"/>
            <a:ext cx="3192321" cy="239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g2c44e832735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7269" y="4377369"/>
            <a:ext cx="1357013" cy="317696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2c44e832735_1_0"/>
          <p:cNvSpPr txBox="1"/>
          <p:nvPr/>
        </p:nvSpPr>
        <p:spPr>
          <a:xfrm>
            <a:off x="269195" y="4857549"/>
            <a:ext cx="1938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latin typeface="Verdana"/>
                <a:ea typeface="Verdana"/>
                <a:cs typeface="Verdana"/>
                <a:sym typeface="Verdana"/>
              </a:rPr>
              <a:t>Школьники 8-11 класса,</a:t>
            </a:r>
            <a:br>
              <a:rPr b="0" i="0" lang="ru-RU" sz="1600" u="none" cap="none" strike="noStrike">
                <a:latin typeface="Verdana"/>
                <a:ea typeface="Verdana"/>
                <a:cs typeface="Verdana"/>
                <a:sym typeface="Verdana"/>
              </a:rPr>
            </a:br>
            <a:r>
              <a:rPr b="0" i="0" lang="ru-RU" sz="1600" u="none" cap="none" strike="noStrike">
                <a:latin typeface="Verdana"/>
                <a:ea typeface="Verdana"/>
                <a:cs typeface="Verdana"/>
                <a:sym typeface="Verdana"/>
              </a:rPr>
              <a:t>студенты СПО</a:t>
            </a:r>
            <a:endParaRPr b="0" i="0" sz="1600" u="none" cap="none" strike="noStrike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1" name="Google Shape;251;g2c44e832735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7893" y="5826391"/>
            <a:ext cx="861493" cy="861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2c44e832735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60725" y="3162100"/>
            <a:ext cx="1047649" cy="143906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2c44e832735_1_0"/>
          <p:cNvSpPr txBox="1"/>
          <p:nvPr/>
        </p:nvSpPr>
        <p:spPr>
          <a:xfrm>
            <a:off x="2435445" y="4699436"/>
            <a:ext cx="149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latin typeface="Verdana"/>
                <a:ea typeface="Verdana"/>
                <a:cs typeface="Verdana"/>
                <a:sym typeface="Verdana"/>
              </a:rPr>
              <a:t>14-17 лет</a:t>
            </a:r>
            <a:endParaRPr b="0" i="0" sz="1600" u="none" cap="none" strike="noStrike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4" name="Google Shape;254;g2c44e832735_1_0"/>
          <p:cNvPicPr preferRelativeResize="0"/>
          <p:nvPr/>
        </p:nvPicPr>
        <p:blipFill rotWithShape="1">
          <a:blip r:embed="rId6">
            <a:alphaModFix/>
          </a:blip>
          <a:srcRect b="0" l="0" r="9420" t="8625"/>
          <a:stretch/>
        </p:blipFill>
        <p:spPr>
          <a:xfrm>
            <a:off x="9843386" y="661902"/>
            <a:ext cx="1116974" cy="1126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2c44e832735_1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81775" y="1381363"/>
            <a:ext cx="1116974" cy="111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2c44e832735_1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14802" y="2676320"/>
            <a:ext cx="861500" cy="86147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2c44e832735_1_0"/>
          <p:cNvSpPr txBox="1"/>
          <p:nvPr/>
        </p:nvSpPr>
        <p:spPr>
          <a:xfrm>
            <a:off x="3811700" y="3699050"/>
            <a:ext cx="2267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latin typeface="Verdana"/>
                <a:ea typeface="Verdana"/>
                <a:cs typeface="Verdana"/>
                <a:sym typeface="Verdana"/>
              </a:rPr>
              <a:t>Школьники </a:t>
            </a:r>
            <a:endParaRPr b="0" i="0" sz="1600" u="none" cap="none" strike="noStrike"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latin typeface="Verdana"/>
                <a:ea typeface="Verdana"/>
                <a:cs typeface="Verdana"/>
                <a:sym typeface="Verdana"/>
              </a:rPr>
              <a:t>13-17 лет</a:t>
            </a:r>
            <a:endParaRPr b="0" i="0" sz="1600" u="none" cap="none" strike="noStrike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8" name="Google Shape;258;g2c44e832735_1_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044949" y="2173336"/>
            <a:ext cx="1498200" cy="101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g2c44e832735_1_0"/>
          <p:cNvSpPr txBox="1"/>
          <p:nvPr/>
        </p:nvSpPr>
        <p:spPr>
          <a:xfrm>
            <a:off x="6028760" y="3045088"/>
            <a:ext cx="1498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ru-RU" sz="1600" u="none" cap="none" strike="noStrike">
                <a:latin typeface="Verdana"/>
                <a:ea typeface="Verdana"/>
                <a:cs typeface="Verdana"/>
                <a:sym typeface="Verdana"/>
              </a:rPr>
              <a:t>от 14 лет</a:t>
            </a:r>
            <a:endParaRPr b="0" i="0" sz="1600" u="none" cap="none" strike="noStrike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0" name="Google Shape;260;g2c44e832735_1_0"/>
          <p:cNvSpPr txBox="1"/>
          <p:nvPr/>
        </p:nvSpPr>
        <p:spPr>
          <a:xfrm>
            <a:off x="7670789" y="2503476"/>
            <a:ext cx="1938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>
                <a:latin typeface="Verdana"/>
                <a:ea typeface="Verdana"/>
                <a:cs typeface="Verdana"/>
                <a:sym typeface="Verdana"/>
              </a:rPr>
              <a:t>от 14</a:t>
            </a:r>
            <a:r>
              <a:rPr b="0" i="0" lang="ru-RU" sz="1600" u="none" cap="none" strike="noStrike">
                <a:latin typeface="Verdana"/>
                <a:ea typeface="Verdana"/>
                <a:cs typeface="Verdana"/>
                <a:sym typeface="Verdana"/>
              </a:rPr>
              <a:t> лет</a:t>
            </a:r>
            <a:endParaRPr b="0" i="0" sz="1600" u="none" cap="none" strike="noStrike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61" name="Google Shape;261;g2c44e832735_1_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660725" y="5136400"/>
            <a:ext cx="861500" cy="8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2c44e832735_1_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363300" y="3739650"/>
            <a:ext cx="861500" cy="8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2c44e832735_1_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514810" y="4437500"/>
            <a:ext cx="861500" cy="86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2c44e832735_1_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246551" y="3010488"/>
            <a:ext cx="861500" cy="86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2c44e832735_1_0"/>
          <p:cNvSpPr txBox="1"/>
          <p:nvPr/>
        </p:nvSpPr>
        <p:spPr>
          <a:xfrm>
            <a:off x="9268026" y="1623511"/>
            <a:ext cx="2267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latin typeface="Verdana"/>
                <a:ea typeface="Verdana"/>
                <a:cs typeface="Verdana"/>
                <a:sym typeface="Verdana"/>
              </a:rPr>
              <a:t>Для студенческих команд</a:t>
            </a:r>
            <a:endParaRPr b="0" i="0" sz="1600" u="none" cap="none" strike="noStrike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66" name="Google Shape;266;g2c44e832735_1_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971137" y="2300611"/>
            <a:ext cx="861500" cy="86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Мозговой штурм группы со сплошной заливкой" id="267" name="Google Shape;267;g2c44e832735_1_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014637" y="4731811"/>
            <a:ext cx="1835528" cy="18355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резентация с круговой диаграммой со сплошной заливкой" id="268" name="Google Shape;268;g2c44e832735_1_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417265" y="4344375"/>
            <a:ext cx="1072543" cy="1072543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2c44e832735_1_0"/>
          <p:cNvSpPr txBox="1"/>
          <p:nvPr/>
        </p:nvSpPr>
        <p:spPr>
          <a:xfrm>
            <a:off x="3445550" y="194975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60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“</a:t>
            </a:r>
            <a:r>
              <a:rPr b="1" i="1" lang="ru-RU" sz="160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Технолидеры </a:t>
            </a:r>
            <a:endParaRPr b="1" i="1" sz="1600"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600"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будущего”</a:t>
            </a:r>
            <a:endParaRPr b="1" i="1" sz="1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0" name="Google Shape;270;g2c44e832735_1_0"/>
          <p:cNvSpPr txBox="1"/>
          <p:nvPr/>
        </p:nvSpPr>
        <p:spPr>
          <a:xfrm>
            <a:off x="1591475" y="262685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500">
                <a:latin typeface="Verdana"/>
                <a:ea typeface="Verdana"/>
                <a:cs typeface="Verdana"/>
                <a:sym typeface="Verdana"/>
              </a:rPr>
              <a:t>Проектная школа “ВЫСОТА”</a:t>
            </a:r>
            <a:endParaRPr b="1" i="1" sz="15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1" name="Google Shape;271;g2c44e832735_1_0"/>
          <p:cNvSpPr txBox="1"/>
          <p:nvPr/>
        </p:nvSpPr>
        <p:spPr>
          <a:xfrm>
            <a:off x="5277850" y="1305200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latin typeface="Verdana"/>
                <a:ea typeface="Verdana"/>
                <a:cs typeface="Verdana"/>
                <a:sym typeface="Verdana"/>
              </a:rPr>
              <a:t>“</a:t>
            </a:r>
            <a:r>
              <a:rPr b="1" lang="ru-RU" sz="1600">
                <a:latin typeface="Verdana"/>
                <a:ea typeface="Verdana"/>
                <a:cs typeface="Verdana"/>
                <a:sym typeface="Verdana"/>
              </a:rPr>
              <a:t>Акселератор </a:t>
            </a:r>
            <a:br>
              <a:rPr b="1" lang="ru-RU" sz="1600">
                <a:latin typeface="Verdana"/>
                <a:ea typeface="Verdana"/>
                <a:cs typeface="Verdana"/>
                <a:sym typeface="Verdana"/>
              </a:rPr>
            </a:br>
            <a:r>
              <a:rPr b="1" lang="ru-RU" sz="1600">
                <a:latin typeface="Verdana"/>
                <a:ea typeface="Verdana"/>
                <a:cs typeface="Verdana"/>
                <a:sym typeface="Verdana"/>
              </a:rPr>
              <a:t>игровых </a:t>
            </a:r>
            <a:br>
              <a:rPr b="1" lang="ru-RU" sz="1600">
                <a:latin typeface="Verdana"/>
                <a:ea typeface="Verdana"/>
                <a:cs typeface="Verdana"/>
                <a:sym typeface="Verdana"/>
              </a:rPr>
            </a:br>
            <a:r>
              <a:rPr b="1" lang="ru-RU" sz="1600">
                <a:latin typeface="Verdana"/>
                <a:ea typeface="Verdana"/>
                <a:cs typeface="Verdana"/>
                <a:sym typeface="Verdana"/>
              </a:rPr>
              <a:t>проектов”</a:t>
            </a:r>
            <a:endParaRPr b="1" sz="1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2" name="Google Shape;272;g2c44e832735_1_0"/>
          <p:cNvSpPr txBox="1"/>
          <p:nvPr/>
        </p:nvSpPr>
        <p:spPr>
          <a:xfrm>
            <a:off x="7140263" y="743513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i="1" lang="ru-RU" sz="1600">
                <a:latin typeface="Verdana"/>
                <a:ea typeface="Verdana"/>
                <a:cs typeface="Verdana"/>
                <a:sym typeface="Verdana"/>
              </a:rPr>
              <a:t>“</a:t>
            </a:r>
            <a:r>
              <a:rPr b="1" i="1" lang="ru-RU" sz="1600">
                <a:latin typeface="Verdana"/>
                <a:ea typeface="Verdana"/>
                <a:cs typeface="Verdana"/>
                <a:sym typeface="Verdana"/>
              </a:rPr>
              <a:t>Академия инноваторов”</a:t>
            </a:r>
            <a:endParaRPr b="1" i="1" sz="1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3" name="Google Shape;273;g2c44e832735_1_0"/>
          <p:cNvSpPr txBox="1"/>
          <p:nvPr/>
        </p:nvSpPr>
        <p:spPr>
          <a:xfrm>
            <a:off x="8996625" y="14645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600">
                <a:solidFill>
                  <a:srgbClr val="333333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“</a:t>
            </a:r>
            <a:r>
              <a:rPr b="1" i="1" lang="ru-RU" sz="1600">
                <a:solidFill>
                  <a:srgbClr val="333333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Акселератор Mendeleev “</a:t>
            </a:r>
            <a:endParaRPr b="1" i="1" sz="16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74" name="Google Shape;274;g2c44e832735_1_0"/>
          <p:cNvSpPr txBox="1"/>
          <p:nvPr/>
        </p:nvSpPr>
        <p:spPr>
          <a:xfrm>
            <a:off x="-261362" y="3363650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600">
                <a:solidFill>
                  <a:srgbClr val="333333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“</a:t>
            </a:r>
            <a:r>
              <a:rPr b="1" i="1" lang="ru-RU" sz="1600">
                <a:solidFill>
                  <a:srgbClr val="333333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Школьный акселератор </a:t>
            </a:r>
            <a:endParaRPr b="1" i="1" sz="1600">
              <a:solidFill>
                <a:srgbClr val="333333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ru-RU" sz="1600">
                <a:solidFill>
                  <a:srgbClr val="333333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SberZ”</a:t>
            </a:r>
            <a:endParaRPr b="1" i="1" sz="16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c44e832735_1_11"/>
          <p:cNvSpPr txBox="1"/>
          <p:nvPr/>
        </p:nvSpPr>
        <p:spPr>
          <a:xfrm>
            <a:off x="712900" y="899925"/>
            <a:ext cx="10465200" cy="13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rgbClr val="339945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81" name="Google Shape;281;g2c44e832735_1_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3688" y="2469973"/>
            <a:ext cx="3198000" cy="310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2c44e832735_1_11"/>
          <p:cNvSpPr/>
          <p:nvPr/>
        </p:nvSpPr>
        <p:spPr>
          <a:xfrm>
            <a:off x="2727537" y="2183342"/>
            <a:ext cx="3678746" cy="791942"/>
          </a:xfrm>
          <a:prstGeom prst="roundRect">
            <a:avLst>
              <a:gd fmla="val 16667" name="adj"/>
            </a:avLst>
          </a:prstGeom>
          <a:solidFill>
            <a:srgbClr val="339945"/>
          </a:solidFill>
          <a:ln cap="flat" cmpd="sng" w="25400">
            <a:solidFill>
              <a:srgbClr val="3399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Перенять опыт успешных предпринимателей</a:t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3" name="Google Shape;283;g2c44e832735_1_11"/>
          <p:cNvSpPr/>
          <p:nvPr/>
        </p:nvSpPr>
        <p:spPr>
          <a:xfrm>
            <a:off x="2769188" y="3151906"/>
            <a:ext cx="3678746" cy="853800"/>
          </a:xfrm>
          <a:prstGeom prst="roundRect">
            <a:avLst>
              <a:gd fmla="val 16667" name="adj"/>
            </a:avLst>
          </a:prstGeom>
          <a:solidFill>
            <a:srgbClr val="339945"/>
          </a:solidFill>
          <a:ln cap="flat" cmpd="sng" w="25400">
            <a:solidFill>
              <a:srgbClr val="3399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Приобрести профильные знания по экономик</a:t>
            </a:r>
            <a:r>
              <a:rPr lang="ru-RU" sz="18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е</a:t>
            </a:r>
            <a:r>
              <a:rPr b="0" i="0" lang="ru-RU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и инвестициям</a:t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4" name="Google Shape;284;g2c44e832735_1_11"/>
          <p:cNvSpPr/>
          <p:nvPr/>
        </p:nvSpPr>
        <p:spPr>
          <a:xfrm>
            <a:off x="2769188" y="4182328"/>
            <a:ext cx="3678746" cy="853800"/>
          </a:xfrm>
          <a:prstGeom prst="roundRect">
            <a:avLst>
              <a:gd fmla="val 16667" name="adj"/>
            </a:avLst>
          </a:prstGeom>
          <a:solidFill>
            <a:srgbClr val="339945"/>
          </a:solidFill>
          <a:ln cap="flat" cmpd="sng" w="25400">
            <a:solidFill>
              <a:srgbClr val="3399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Познакомиться с заказчиками и инвесторами</a:t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85" name="Google Shape;285;g2c44e832735_1_11"/>
          <p:cNvSpPr/>
          <p:nvPr/>
        </p:nvSpPr>
        <p:spPr>
          <a:xfrm>
            <a:off x="2727537" y="5212750"/>
            <a:ext cx="3678746" cy="853800"/>
          </a:xfrm>
          <a:prstGeom prst="roundRect">
            <a:avLst>
              <a:gd fmla="val 16667" name="adj"/>
            </a:avLst>
          </a:prstGeom>
          <a:solidFill>
            <a:srgbClr val="339945"/>
          </a:solidFill>
          <a:ln cap="flat" cmpd="sng" w="25400">
            <a:solidFill>
              <a:srgbClr val="3399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Получить преимущество при поступлении в ВУЗ</a:t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descr="Квадратная академическая шапочка со сплошной заливкой" id="286" name="Google Shape;286;g2c44e832735_1_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17871" y="511564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Отзыв клиента со сплошной заливкой" id="287" name="Google Shape;287;g2c44e832735_1_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6042" y="4181981"/>
            <a:ext cx="878058" cy="8780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ниги со сплошной заливкой" id="288" name="Google Shape;288;g2c44e832735_1_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54213" y="3181513"/>
            <a:ext cx="878058" cy="8780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Мужчина со сплошной заливкой" id="289" name="Google Shape;289;g2c44e832735_1_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20944" y="217773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Деньги со сплошной заливкой" id="290" name="Google Shape;290;g2c44e832735_1_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126142" y="2094432"/>
            <a:ext cx="386133" cy="38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2c44e832735_1_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769200" y="273200"/>
            <a:ext cx="4379749" cy="102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2c44e832735_1_11"/>
          <p:cNvSpPr txBox="1"/>
          <p:nvPr/>
        </p:nvSpPr>
        <p:spPr>
          <a:xfrm>
            <a:off x="7360475" y="1797250"/>
            <a:ext cx="27384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Школьный</a:t>
            </a:r>
            <a:endParaRPr b="1" sz="180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333333"/>
                </a:solidFill>
                <a:latin typeface="Verdana"/>
                <a:ea typeface="Verdana"/>
                <a:cs typeface="Verdana"/>
                <a:sym typeface="Verdana"/>
              </a:rPr>
              <a:t>Акселератор</a:t>
            </a:r>
            <a:r>
              <a:rPr b="1" lang="ru-RU" sz="24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1" sz="24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8"/>
          <p:cNvSpPr/>
          <p:nvPr/>
        </p:nvSpPr>
        <p:spPr>
          <a:xfrm>
            <a:off x="874724" y="3151949"/>
            <a:ext cx="6480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rgbClr val="333E48"/>
                </a:solidFill>
                <a:latin typeface="Verdana"/>
                <a:ea typeface="Verdana"/>
                <a:cs typeface="Verdana"/>
                <a:sym typeface="Verdana"/>
              </a:rPr>
              <a:t>Конструктор бюджета</a:t>
            </a:r>
            <a:endParaRPr b="1" i="0" sz="3000" u="none" cap="none" strike="noStrike">
              <a:solidFill>
                <a:srgbClr val="333E4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99" name="Google Shape;299;p8"/>
          <p:cNvPicPr preferRelativeResize="0"/>
          <p:nvPr/>
        </p:nvPicPr>
        <p:blipFill rotWithShape="1">
          <a:blip r:embed="rId3">
            <a:alphaModFix/>
          </a:blip>
          <a:srcRect b="6164" l="0" r="0" t="0"/>
          <a:stretch/>
        </p:blipFill>
        <p:spPr>
          <a:xfrm rot="-5400000">
            <a:off x="6421675" y="2952099"/>
            <a:ext cx="1016525" cy="95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30663" y="1808672"/>
            <a:ext cx="4255425" cy="425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0"/>
          <p:cNvSpPr txBox="1"/>
          <p:nvPr/>
        </p:nvSpPr>
        <p:spPr>
          <a:xfrm>
            <a:off x="0" y="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191F2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7" name="Google Shape;307;p20"/>
          <p:cNvPicPr preferRelativeResize="0"/>
          <p:nvPr/>
        </p:nvPicPr>
        <p:blipFill rotWithShape="1">
          <a:blip r:embed="rId3">
            <a:alphaModFix/>
          </a:blip>
          <a:srcRect b="14309" l="17408" r="630" t="3728"/>
          <a:stretch/>
        </p:blipFill>
        <p:spPr>
          <a:xfrm>
            <a:off x="0" y="-60275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9204" y="492606"/>
            <a:ext cx="2350691" cy="756923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0"/>
          <p:cNvSpPr txBox="1"/>
          <p:nvPr/>
        </p:nvSpPr>
        <p:spPr>
          <a:xfrm>
            <a:off x="4775650" y="2751975"/>
            <a:ext cx="6653700" cy="19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Двигайтесь к своей цели! </a:t>
            </a:r>
            <a:endParaRPr b="1" i="0" sz="3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1" i="0" sz="31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i="0" sz="3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Мы всегда рядом!</a:t>
            </a:r>
            <a:endParaRPr b="1" i="0" sz="3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0" name="Google Shape;310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593368">
            <a:off x="709196" y="1969656"/>
            <a:ext cx="4528164" cy="450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51822" y="458956"/>
            <a:ext cx="2777525" cy="824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9"/>
          <p:cNvSpPr/>
          <p:nvPr/>
        </p:nvSpPr>
        <p:spPr>
          <a:xfrm>
            <a:off x="3774828" y="1619611"/>
            <a:ext cx="7095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ru-RU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Оцените, пожалуйста, наш курс!</a:t>
            </a:r>
            <a:endParaRPr b="1" i="0" sz="3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6992478" y="2694899"/>
            <a:ext cx="660000" cy="7956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25400">
            <a:solidFill>
              <a:srgbClr val="312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0900" y="3892849"/>
            <a:ext cx="2343150" cy="235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5565" y="2018492"/>
            <a:ext cx="410777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Фото Осипова Н.png" id="324" name="Google Shape;324;p1"/>
          <p:cNvPicPr preferRelativeResize="0"/>
          <p:nvPr/>
        </p:nvPicPr>
        <p:blipFill rotWithShape="1">
          <a:blip r:embed="rId4">
            <a:alphaModFix/>
          </a:blip>
          <a:srcRect b="12500" l="0" r="0" t="12500"/>
          <a:stretch/>
        </p:blipFill>
        <p:spPr>
          <a:xfrm>
            <a:off x="842327" y="1711659"/>
            <a:ext cx="2116682" cy="2116682"/>
          </a:xfrm>
          <a:prstGeom prst="ellipse">
            <a:avLst/>
          </a:prstGeom>
          <a:noFill/>
          <a:ln>
            <a:noFill/>
          </a:ln>
        </p:spPr>
      </p:pic>
      <p:sp>
        <p:nvSpPr>
          <p:cNvPr id="325" name="Google Shape;325;p1"/>
          <p:cNvSpPr txBox="1"/>
          <p:nvPr/>
        </p:nvSpPr>
        <p:spPr>
          <a:xfrm>
            <a:off x="574853" y="4482470"/>
            <a:ext cx="2792944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Руководитель программы «Финансовая грамотность»</a:t>
            </a:r>
            <a:endParaRPr b="0" i="0" sz="1400" u="none" cap="none" strike="noStrike">
              <a:solidFill>
                <a:srgbClr val="EC4D4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sng" cap="none" strike="noStrike">
              <a:solidFill>
                <a:srgbClr val="EC4D4D"/>
              </a:solidFill>
              <a:latin typeface="Arial"/>
              <a:ea typeface="Arial"/>
              <a:cs typeface="Arial"/>
              <a:sym typeface="Arial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id="326" name="Google Shape;32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2530" y="2007577"/>
            <a:ext cx="410777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62207" y="1835813"/>
            <a:ext cx="2253277" cy="2253277"/>
          </a:xfrm>
          <a:prstGeom prst="ellipse">
            <a:avLst/>
          </a:prstGeom>
          <a:noFill/>
          <a:ln>
            <a:noFill/>
          </a:ln>
        </p:spPr>
      </p:pic>
      <p:sp>
        <p:nvSpPr>
          <p:cNvPr id="328" name="Google Shape;328;p1"/>
          <p:cNvSpPr txBox="1"/>
          <p:nvPr/>
        </p:nvSpPr>
        <p:spPr>
          <a:xfrm>
            <a:off x="4096680" y="4493385"/>
            <a:ext cx="2742706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Методист программы «Финансовая грамотность»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sng" cap="none" strike="noStrike">
              <a:solidFill>
                <a:srgbClr val="EC4D4D"/>
              </a:solidFill>
              <a:latin typeface="Arial"/>
              <a:ea typeface="Arial"/>
              <a:cs typeface="Arial"/>
              <a:sym typeface="Arial"/>
              <a:hlinkClick r:id="rId7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id="329" name="Google Shape;329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03239" y="2571988"/>
            <a:ext cx="2677087" cy="2677087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"/>
          <p:cNvSpPr/>
          <p:nvPr/>
        </p:nvSpPr>
        <p:spPr>
          <a:xfrm>
            <a:off x="2657734" y="526023"/>
            <a:ext cx="7915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rgbClr val="1FA037"/>
                </a:solidFill>
                <a:latin typeface="Verdana"/>
                <a:ea typeface="Verdana"/>
                <a:cs typeface="Verdana"/>
                <a:sym typeface="Verdana"/>
              </a:rPr>
              <a:t>До новых встреч!</a:t>
            </a:r>
            <a:endParaRPr b="1" i="0" sz="3000" u="none" cap="none" strike="noStrike">
              <a:solidFill>
                <a:srgbClr val="1FA0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1" name="Google Shape;331;p1"/>
          <p:cNvSpPr txBox="1"/>
          <p:nvPr/>
        </p:nvSpPr>
        <p:spPr>
          <a:xfrm>
            <a:off x="544791" y="5249075"/>
            <a:ext cx="263809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Почта: </a:t>
            </a:r>
            <a:r>
              <a:rPr b="0" i="0" lang="ru-RU" sz="1400" u="sng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nosipova@vbudushee.ru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2" name="Google Shape;332;p1"/>
          <p:cNvSpPr txBox="1"/>
          <p:nvPr/>
        </p:nvSpPr>
        <p:spPr>
          <a:xfrm>
            <a:off x="4148985" y="5249075"/>
            <a:ext cx="28548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Почта: </a:t>
            </a:r>
            <a:r>
              <a:rPr b="0" i="0" lang="ru-RU" sz="1400" u="sng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arzamasova@vbudushee.ru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3" name="Google Shape;333;p1"/>
          <p:cNvSpPr txBox="1"/>
          <p:nvPr/>
        </p:nvSpPr>
        <p:spPr>
          <a:xfrm>
            <a:off x="653143" y="4302452"/>
            <a:ext cx="2305866" cy="308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Осипова Нина</a:t>
            </a:r>
            <a:endParaRPr/>
          </a:p>
        </p:txBody>
      </p:sp>
      <p:sp>
        <p:nvSpPr>
          <p:cNvPr id="334" name="Google Shape;334;p1"/>
          <p:cNvSpPr txBox="1"/>
          <p:nvPr/>
        </p:nvSpPr>
        <p:spPr>
          <a:xfrm>
            <a:off x="4281434" y="4302452"/>
            <a:ext cx="1828800" cy="308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Арзамасова Ольга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/>
          <p:nvPr/>
        </p:nvSpPr>
        <p:spPr>
          <a:xfrm>
            <a:off x="4019380" y="468120"/>
            <a:ext cx="709542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7"/>
          <p:cNvSpPr/>
          <p:nvPr/>
        </p:nvSpPr>
        <p:spPr>
          <a:xfrm>
            <a:off x="4432822" y="2676861"/>
            <a:ext cx="4531500" cy="9762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399543" sx="73443" rotWithShape="0" algn="ctr" dir="3188304" dist="115875" sy="73443">
              <a:srgbClr val="000000">
                <a:alpha val="4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Доходы проекта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7"/>
          <p:cNvSpPr txBox="1"/>
          <p:nvPr/>
        </p:nvSpPr>
        <p:spPr>
          <a:xfrm>
            <a:off x="3151458" y="2045463"/>
            <a:ext cx="550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7"/>
          <p:cNvSpPr txBox="1"/>
          <p:nvPr/>
        </p:nvSpPr>
        <p:spPr>
          <a:xfrm>
            <a:off x="3701657" y="2811009"/>
            <a:ext cx="550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ru-RU" sz="4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endParaRPr b="1" i="0" sz="4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6" name="Google Shape;46;p17"/>
          <p:cNvSpPr txBox="1"/>
          <p:nvPr/>
        </p:nvSpPr>
        <p:spPr>
          <a:xfrm>
            <a:off x="3151457" y="4540757"/>
            <a:ext cx="550151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40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"/>
          <p:cNvSpPr txBox="1"/>
          <p:nvPr/>
        </p:nvSpPr>
        <p:spPr>
          <a:xfrm>
            <a:off x="541923" y="2741592"/>
            <a:ext cx="3105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Доходы - это деньги, которые </a:t>
            </a:r>
            <a:r>
              <a:rPr b="0" i="0" lang="ru-RU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поступают в проект</a:t>
            </a:r>
            <a:endParaRPr b="0" i="0" sz="1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706923" y="1598300"/>
            <a:ext cx="6769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Доходы проекта</a:t>
            </a:r>
            <a:endParaRPr b="1" i="0" sz="3000" u="none" cap="none" strike="noStrik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54" name="Google Shape;54;p4"/>
          <p:cNvGrpSpPr/>
          <p:nvPr/>
        </p:nvGrpSpPr>
        <p:grpSpPr>
          <a:xfrm>
            <a:off x="8737195" y="2756447"/>
            <a:ext cx="2425848" cy="986047"/>
            <a:chOff x="2660356" y="131"/>
            <a:chExt cx="1297800" cy="648900"/>
          </a:xfrm>
        </p:grpSpPr>
        <p:sp>
          <p:nvSpPr>
            <p:cNvPr id="55" name="Google Shape;55;p4"/>
            <p:cNvSpPr/>
            <p:nvPr/>
          </p:nvSpPr>
          <p:spPr>
            <a:xfrm>
              <a:off x="2660356" y="131"/>
              <a:ext cx="1297800" cy="648900"/>
            </a:xfrm>
            <a:prstGeom prst="roundRect">
              <a:avLst>
                <a:gd fmla="val 10000" name="adj"/>
              </a:avLst>
            </a:prstGeom>
            <a:solidFill>
              <a:schemeClr val="accen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 txBox="1"/>
            <p:nvPr/>
          </p:nvSpPr>
          <p:spPr>
            <a:xfrm>
              <a:off x="2679401" y="19187"/>
              <a:ext cx="1259700" cy="61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0475" lIns="45700" spcFirstLastPara="1" rIns="45700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Verdana"/>
                <a:buNone/>
              </a:pPr>
              <a:r>
                <a:rPr b="0" i="0" lang="ru-RU" sz="18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Привлеченные средства</a:t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" name="Google Shape;57;p4"/>
          <p:cNvGrpSpPr/>
          <p:nvPr/>
        </p:nvGrpSpPr>
        <p:grpSpPr>
          <a:xfrm>
            <a:off x="5033672" y="2726695"/>
            <a:ext cx="2425848" cy="1015799"/>
            <a:chOff x="1849197" y="131"/>
            <a:chExt cx="1297800" cy="648900"/>
          </a:xfrm>
        </p:grpSpPr>
        <p:sp>
          <p:nvSpPr>
            <p:cNvPr id="58" name="Google Shape;58;p4"/>
            <p:cNvSpPr/>
            <p:nvPr/>
          </p:nvSpPr>
          <p:spPr>
            <a:xfrm>
              <a:off x="1849197" y="131"/>
              <a:ext cx="1297800" cy="648900"/>
            </a:xfrm>
            <a:prstGeom prst="roundRect">
              <a:avLst>
                <a:gd fmla="val 10000" name="adj"/>
              </a:avLst>
            </a:prstGeom>
            <a:solidFill>
              <a:schemeClr val="accent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 txBox="1"/>
            <p:nvPr/>
          </p:nvSpPr>
          <p:spPr>
            <a:xfrm>
              <a:off x="1868203" y="19137"/>
              <a:ext cx="1259700" cy="610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30475" lIns="45700" spcFirstLastPara="1" rIns="45700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Verdana"/>
                <a:buNone/>
              </a:pPr>
              <a:r>
                <a:rPr b="0" i="0" lang="ru-RU" sz="20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Личные сбережения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" name="Google Shape;60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40126" y="4419305"/>
            <a:ext cx="2517201" cy="209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4"/>
          <p:cNvPicPr preferRelativeResize="0"/>
          <p:nvPr/>
        </p:nvPicPr>
        <p:blipFill rotWithShape="1">
          <a:blip r:embed="rId4">
            <a:alphaModFix/>
          </a:blip>
          <a:srcRect b="10337" l="9249" r="12759" t="5936"/>
          <a:stretch/>
        </p:blipFill>
        <p:spPr>
          <a:xfrm>
            <a:off x="4418991" y="3742496"/>
            <a:ext cx="3457260" cy="265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/>
          <p:nvPr/>
        </p:nvSpPr>
        <p:spPr>
          <a:xfrm>
            <a:off x="706925" y="2524475"/>
            <a:ext cx="1065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1384476" y="1453675"/>
            <a:ext cx="837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Привлеченные средства в бюджет </a:t>
            </a:r>
            <a:endParaRPr b="1" i="0" sz="3000" u="none" cap="none" strike="noStrik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69" name="Google Shape;69;p3"/>
          <p:cNvGrpSpPr/>
          <p:nvPr/>
        </p:nvGrpSpPr>
        <p:grpSpPr>
          <a:xfrm>
            <a:off x="1594996" y="2801527"/>
            <a:ext cx="2517213" cy="648900"/>
            <a:chOff x="1849197" y="131"/>
            <a:chExt cx="1297800" cy="648900"/>
          </a:xfrm>
        </p:grpSpPr>
        <p:sp>
          <p:nvSpPr>
            <p:cNvPr id="70" name="Google Shape;70;p3"/>
            <p:cNvSpPr/>
            <p:nvPr/>
          </p:nvSpPr>
          <p:spPr>
            <a:xfrm>
              <a:off x="1849197" y="131"/>
              <a:ext cx="1297800" cy="648900"/>
            </a:xfrm>
            <a:prstGeom prst="roundRect">
              <a:avLst>
                <a:gd fmla="val 10000" name="adj"/>
              </a:avLst>
            </a:prstGeom>
            <a:solidFill>
              <a:srgbClr val="33994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 txBox="1"/>
            <p:nvPr/>
          </p:nvSpPr>
          <p:spPr>
            <a:xfrm>
              <a:off x="1868203" y="19137"/>
              <a:ext cx="1259700" cy="610800"/>
            </a:xfrm>
            <a:prstGeom prst="rect">
              <a:avLst/>
            </a:prstGeom>
            <a:solidFill>
              <a:srgbClr val="339945"/>
            </a:solidFill>
            <a:ln>
              <a:noFill/>
            </a:ln>
          </p:spPr>
          <p:txBody>
            <a:bodyPr anchorCtr="0" anchor="ctr" bIns="30475" lIns="45700" spcFirstLastPara="1" rIns="45700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Verdana"/>
                <a:buNone/>
              </a:pPr>
              <a:r>
                <a:rPr b="0" i="0" lang="ru-RU" sz="20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Кредиты / Займы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" name="Google Shape;72;p3"/>
          <p:cNvGrpSpPr/>
          <p:nvPr/>
        </p:nvGrpSpPr>
        <p:grpSpPr>
          <a:xfrm>
            <a:off x="7967671" y="2753302"/>
            <a:ext cx="2517213" cy="648900"/>
            <a:chOff x="1849197" y="131"/>
            <a:chExt cx="1297800" cy="648900"/>
          </a:xfrm>
        </p:grpSpPr>
        <p:sp>
          <p:nvSpPr>
            <p:cNvPr id="73" name="Google Shape;73;p3"/>
            <p:cNvSpPr/>
            <p:nvPr/>
          </p:nvSpPr>
          <p:spPr>
            <a:xfrm>
              <a:off x="1849197" y="131"/>
              <a:ext cx="1297800" cy="648900"/>
            </a:xfrm>
            <a:prstGeom prst="roundRect">
              <a:avLst>
                <a:gd fmla="val 10000" name="adj"/>
              </a:avLst>
            </a:prstGeom>
            <a:solidFill>
              <a:srgbClr val="33994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 txBox="1"/>
            <p:nvPr/>
          </p:nvSpPr>
          <p:spPr>
            <a:xfrm>
              <a:off x="1868203" y="19137"/>
              <a:ext cx="1259700" cy="610800"/>
            </a:xfrm>
            <a:prstGeom prst="rect">
              <a:avLst/>
            </a:prstGeom>
            <a:solidFill>
              <a:srgbClr val="339945"/>
            </a:solidFill>
            <a:ln>
              <a:noFill/>
            </a:ln>
          </p:spPr>
          <p:txBody>
            <a:bodyPr anchorCtr="0" anchor="ctr" bIns="30475" lIns="45700" spcFirstLastPara="1" rIns="45700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Verdana"/>
                <a:buNone/>
              </a:pPr>
              <a:r>
                <a:rPr b="0" i="0" lang="ru-RU" sz="20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Инвестиции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" name="Google Shape;75;p3"/>
          <p:cNvGrpSpPr/>
          <p:nvPr/>
        </p:nvGrpSpPr>
        <p:grpSpPr>
          <a:xfrm>
            <a:off x="4648921" y="2801527"/>
            <a:ext cx="2517213" cy="648900"/>
            <a:chOff x="1849197" y="131"/>
            <a:chExt cx="1297800" cy="648900"/>
          </a:xfrm>
        </p:grpSpPr>
        <p:sp>
          <p:nvSpPr>
            <p:cNvPr id="76" name="Google Shape;76;p3"/>
            <p:cNvSpPr/>
            <p:nvPr/>
          </p:nvSpPr>
          <p:spPr>
            <a:xfrm>
              <a:off x="1849197" y="131"/>
              <a:ext cx="1297800" cy="648900"/>
            </a:xfrm>
            <a:prstGeom prst="roundRect">
              <a:avLst>
                <a:gd fmla="val 10000" name="adj"/>
              </a:avLst>
            </a:prstGeom>
            <a:solidFill>
              <a:srgbClr val="33994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 txBox="1"/>
            <p:nvPr/>
          </p:nvSpPr>
          <p:spPr>
            <a:xfrm>
              <a:off x="1868203" y="19137"/>
              <a:ext cx="1259700" cy="610800"/>
            </a:xfrm>
            <a:prstGeom prst="rect">
              <a:avLst/>
            </a:prstGeom>
            <a:solidFill>
              <a:srgbClr val="339945"/>
            </a:solidFill>
            <a:ln>
              <a:noFill/>
            </a:ln>
          </p:spPr>
          <p:txBody>
            <a:bodyPr anchorCtr="0" anchor="ctr" bIns="30475" lIns="45700" spcFirstLastPara="1" rIns="45700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Verdana"/>
                <a:buNone/>
              </a:pPr>
              <a:r>
                <a:rPr b="0" i="0" lang="ru-RU" sz="2000" u="none" cap="none" strike="noStrik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Гранты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8" name="Google Shape;7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4475" y="3715125"/>
            <a:ext cx="2447401" cy="183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40138" y="3502875"/>
            <a:ext cx="1526149" cy="95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64024" y="3502875"/>
            <a:ext cx="3590927" cy="2154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54962" y="3411775"/>
            <a:ext cx="3116124" cy="233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c25b76d041_0_5"/>
          <p:cNvSpPr txBox="1"/>
          <p:nvPr/>
        </p:nvSpPr>
        <p:spPr>
          <a:xfrm>
            <a:off x="2318375" y="434150"/>
            <a:ext cx="80991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-RU" sz="36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Виды кредитов и </a:t>
            </a:r>
            <a:r>
              <a:rPr b="1" i="0" lang="ru-RU" sz="3600" u="none" cap="none" strike="noStrike">
                <a:solidFill>
                  <a:srgbClr val="3E67C4"/>
                </a:solidFill>
                <a:latin typeface="Verdana"/>
                <a:ea typeface="Verdana"/>
                <a:cs typeface="Verdana"/>
                <a:sym typeface="Verdana"/>
              </a:rPr>
              <a:t>займов</a:t>
            </a:r>
            <a:endParaRPr b="1" i="0" sz="3600" u="none" cap="none" strike="noStrike">
              <a:solidFill>
                <a:srgbClr val="3E67C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" name="Google Shape;88;g2c25b76d041_0_5"/>
          <p:cNvSpPr txBox="1"/>
          <p:nvPr/>
        </p:nvSpPr>
        <p:spPr>
          <a:xfrm>
            <a:off x="239891" y="4114610"/>
            <a:ext cx="1513500" cy="4445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9" name="Google Shape;89;g2c25b76d041_0_5"/>
          <p:cNvSpPr txBox="1"/>
          <p:nvPr/>
        </p:nvSpPr>
        <p:spPr>
          <a:xfrm>
            <a:off x="265903" y="4955522"/>
            <a:ext cx="1949400" cy="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0" name="Google Shape;90;g2c25b76d041_0_5"/>
          <p:cNvSpPr txBox="1"/>
          <p:nvPr/>
        </p:nvSpPr>
        <p:spPr>
          <a:xfrm>
            <a:off x="265903" y="3424082"/>
            <a:ext cx="1513500" cy="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1" name="Google Shape;91;g2c25b76d041_0_5"/>
          <p:cNvSpPr txBox="1"/>
          <p:nvPr/>
        </p:nvSpPr>
        <p:spPr>
          <a:xfrm>
            <a:off x="265903" y="5644496"/>
            <a:ext cx="1704299" cy="7481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F663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2" name="Google Shape;92;g2c25b76d041_0_5"/>
          <p:cNvSpPr/>
          <p:nvPr/>
        </p:nvSpPr>
        <p:spPr>
          <a:xfrm>
            <a:off x="1959350" y="1575300"/>
            <a:ext cx="2388300" cy="878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Потребительский кредит</a:t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3" name="Google Shape;93;g2c25b76d041_0_5"/>
          <p:cNvSpPr/>
          <p:nvPr/>
        </p:nvSpPr>
        <p:spPr>
          <a:xfrm>
            <a:off x="4497675" y="1559025"/>
            <a:ext cx="2388398" cy="87855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Кредит на бизнес</a:t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" name="Google Shape;94;g2c25b76d041_0_5"/>
          <p:cNvSpPr/>
          <p:nvPr/>
        </p:nvSpPr>
        <p:spPr>
          <a:xfrm>
            <a:off x="7034848" y="1529987"/>
            <a:ext cx="2409207" cy="878550"/>
          </a:xfrm>
          <a:prstGeom prst="roundRect">
            <a:avLst>
              <a:gd fmla="val 16667" name="adj"/>
            </a:avLst>
          </a:prstGeom>
          <a:solidFill>
            <a:srgbClr val="3E67C4"/>
          </a:solidFill>
          <a:ln cap="flat" cmpd="sng" w="25400">
            <a:solidFill>
              <a:srgbClr val="3E67C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Государственные организации</a:t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5" name="Google Shape;95;g2c25b76d041_0_5"/>
          <p:cNvSpPr/>
          <p:nvPr/>
        </p:nvSpPr>
        <p:spPr>
          <a:xfrm>
            <a:off x="9592831" y="1537636"/>
            <a:ext cx="2344010" cy="863252"/>
          </a:xfrm>
          <a:prstGeom prst="roundRect">
            <a:avLst>
              <a:gd fmla="val 16667" name="adj"/>
            </a:avLst>
          </a:prstGeom>
          <a:solidFill>
            <a:srgbClr val="3E67C4"/>
          </a:solidFill>
          <a:ln cap="flat" cmpd="sng" w="25400">
            <a:solidFill>
              <a:srgbClr val="3E67C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МФО</a:t>
            </a:r>
            <a:endParaRPr b="0" i="0" sz="18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g2c25b76d041_0_5"/>
          <p:cNvSpPr/>
          <p:nvPr/>
        </p:nvSpPr>
        <p:spPr>
          <a:xfrm>
            <a:off x="2018400" y="2614052"/>
            <a:ext cx="2299103" cy="66818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Физ.лица (18 +) </a:t>
            </a:r>
            <a:endParaRPr b="0" i="0" sz="1600" u="none" cap="none" strike="noStrike">
              <a:solidFill>
                <a:srgbClr val="191F2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+</a:t>
            </a:r>
            <a:b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пакет документов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g2c25b76d041_0_5"/>
          <p:cNvSpPr/>
          <p:nvPr/>
        </p:nvSpPr>
        <p:spPr>
          <a:xfrm>
            <a:off x="1998882" y="3424082"/>
            <a:ext cx="2329350" cy="646018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1 год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2c25b76d041_0_5"/>
          <p:cNvSpPr/>
          <p:nvPr/>
        </p:nvSpPr>
        <p:spPr>
          <a:xfrm>
            <a:off x="1994315" y="4222125"/>
            <a:ext cx="2341865" cy="647879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100 000 рублей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g2c25b76d041_0_5"/>
          <p:cNvSpPr/>
          <p:nvPr/>
        </p:nvSpPr>
        <p:spPr>
          <a:xfrm>
            <a:off x="1994315" y="5018383"/>
            <a:ext cx="2353309" cy="634144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18,9%</a:t>
            </a:r>
            <a:endParaRPr b="0" i="0" sz="1600" u="none" cap="none" strike="noStrike">
              <a:solidFill>
                <a:srgbClr val="191F2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g2c25b76d041_0_5"/>
          <p:cNvSpPr/>
          <p:nvPr/>
        </p:nvSpPr>
        <p:spPr>
          <a:xfrm>
            <a:off x="2003792" y="5821165"/>
            <a:ext cx="2341865" cy="630859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118 000 рублей</a:t>
            </a:r>
            <a:endParaRPr b="0" i="0" sz="1600" u="none" cap="none" strike="noStrike">
              <a:solidFill>
                <a:srgbClr val="191F2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1" name="Google Shape;101;g2c25b76d041_0_5"/>
          <p:cNvSpPr/>
          <p:nvPr/>
        </p:nvSpPr>
        <p:spPr>
          <a:xfrm>
            <a:off x="4486325" y="2604968"/>
            <a:ext cx="2401646" cy="66818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 ИП или ООО + </a:t>
            </a:r>
            <a:b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пакет документов</a:t>
            </a:r>
            <a:endParaRPr b="0" i="0" sz="1600" u="none" cap="none" strike="noStrike">
              <a:solidFill>
                <a:srgbClr val="191F2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2" name="Google Shape;102;g2c25b76d041_0_5"/>
          <p:cNvSpPr/>
          <p:nvPr/>
        </p:nvSpPr>
        <p:spPr>
          <a:xfrm>
            <a:off x="7028571" y="2604968"/>
            <a:ext cx="2383318" cy="677264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 ИП или ООО + </a:t>
            </a:r>
            <a:b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пакет документов</a:t>
            </a:r>
            <a:endParaRPr b="0" i="0" sz="1600" u="none" cap="none" strike="noStrike">
              <a:solidFill>
                <a:srgbClr val="191F2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g2c25b76d041_0_5"/>
          <p:cNvSpPr/>
          <p:nvPr/>
        </p:nvSpPr>
        <p:spPr>
          <a:xfrm>
            <a:off x="9568792" y="2595848"/>
            <a:ext cx="2383318" cy="677264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191F2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Физ/юр.лица</a:t>
            </a:r>
            <a:b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b="0" i="0" sz="1600" u="none" cap="none" strike="noStrike">
              <a:solidFill>
                <a:srgbClr val="191F2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4" name="Google Shape;104;g2c25b76d041_0_5"/>
          <p:cNvSpPr/>
          <p:nvPr/>
        </p:nvSpPr>
        <p:spPr>
          <a:xfrm>
            <a:off x="4498030" y="3424082"/>
            <a:ext cx="2350193" cy="646018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1 год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g2c25b76d041_0_5"/>
          <p:cNvSpPr/>
          <p:nvPr/>
        </p:nvSpPr>
        <p:spPr>
          <a:xfrm>
            <a:off x="7013171" y="3425339"/>
            <a:ext cx="2373409" cy="63086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1 год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g2c25b76d041_0_5"/>
          <p:cNvSpPr/>
          <p:nvPr/>
        </p:nvSpPr>
        <p:spPr>
          <a:xfrm>
            <a:off x="9551529" y="3424419"/>
            <a:ext cx="2399864" cy="631334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1 год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2c25b76d041_0_5"/>
          <p:cNvSpPr/>
          <p:nvPr/>
        </p:nvSpPr>
        <p:spPr>
          <a:xfrm>
            <a:off x="4497552" y="4222125"/>
            <a:ext cx="2355479" cy="64788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100 000 рублей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2c25b76d041_0_5"/>
          <p:cNvSpPr/>
          <p:nvPr/>
        </p:nvSpPr>
        <p:spPr>
          <a:xfrm>
            <a:off x="7013052" y="4232385"/>
            <a:ext cx="2395593" cy="643124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100 000 рублей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g2c25b76d041_0_5"/>
          <p:cNvSpPr/>
          <p:nvPr/>
        </p:nvSpPr>
        <p:spPr>
          <a:xfrm>
            <a:off x="9568666" y="4227118"/>
            <a:ext cx="2371873" cy="631335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100 000 рублей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g2c25b76d041_0_5"/>
          <p:cNvSpPr/>
          <p:nvPr/>
        </p:nvSpPr>
        <p:spPr>
          <a:xfrm>
            <a:off x="4501165" y="5029239"/>
            <a:ext cx="2371716" cy="634144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17%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g2c25b76d041_0_5"/>
          <p:cNvSpPr/>
          <p:nvPr/>
        </p:nvSpPr>
        <p:spPr>
          <a:xfrm>
            <a:off x="7018775" y="5016968"/>
            <a:ext cx="2395593" cy="634144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10%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g2c25b76d041_0_5"/>
          <p:cNvSpPr/>
          <p:nvPr/>
        </p:nvSpPr>
        <p:spPr>
          <a:xfrm>
            <a:off x="9580111" y="5024749"/>
            <a:ext cx="2371873" cy="643124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35%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2c25b76d041_0_5"/>
          <p:cNvSpPr/>
          <p:nvPr/>
        </p:nvSpPr>
        <p:spPr>
          <a:xfrm>
            <a:off x="4507027" y="5847366"/>
            <a:ext cx="2366128" cy="595078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117 000 рублей</a:t>
            </a:r>
            <a:endParaRPr b="0" i="0" sz="1600" u="none" cap="none" strike="noStrike">
              <a:solidFill>
                <a:srgbClr val="191F2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4" name="Google Shape;114;g2c25b76d041_0_5"/>
          <p:cNvSpPr/>
          <p:nvPr/>
        </p:nvSpPr>
        <p:spPr>
          <a:xfrm>
            <a:off x="7015038" y="5811584"/>
            <a:ext cx="2406328" cy="630859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110 000 рублей</a:t>
            </a:r>
            <a:endParaRPr b="0" i="0" sz="1600" u="none" cap="none" strike="noStrike">
              <a:solidFill>
                <a:srgbClr val="191F2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5" name="Google Shape;115;g2c25b76d041_0_5"/>
          <p:cNvSpPr/>
          <p:nvPr/>
        </p:nvSpPr>
        <p:spPr>
          <a:xfrm>
            <a:off x="9592831" y="5841939"/>
            <a:ext cx="2353361" cy="600505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191F24"/>
                </a:solidFill>
                <a:latin typeface="Verdana"/>
                <a:ea typeface="Verdana"/>
                <a:cs typeface="Verdana"/>
                <a:sym typeface="Verdana"/>
              </a:rPr>
              <a:t>135 000 рублей</a:t>
            </a:r>
            <a:endParaRPr b="0" i="0" sz="1600" u="none" cap="none" strike="noStrike">
              <a:solidFill>
                <a:srgbClr val="191F2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g2c25b76d041_0_5"/>
          <p:cNvSpPr/>
          <p:nvPr/>
        </p:nvSpPr>
        <p:spPr>
          <a:xfrm>
            <a:off x="178088" y="2604966"/>
            <a:ext cx="1639369" cy="666553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Условия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g2c25b76d041_0_5"/>
          <p:cNvSpPr/>
          <p:nvPr/>
        </p:nvSpPr>
        <p:spPr>
          <a:xfrm>
            <a:off x="177692" y="3459559"/>
            <a:ext cx="1639369" cy="63086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Срок</a:t>
            </a:r>
            <a:endParaRPr b="0" i="0" sz="16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8" name="Google Shape;118;g2c25b76d041_0_5"/>
          <p:cNvSpPr/>
          <p:nvPr/>
        </p:nvSpPr>
        <p:spPr>
          <a:xfrm>
            <a:off x="175767" y="4268476"/>
            <a:ext cx="1639369" cy="63086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Размер </a:t>
            </a:r>
            <a:endParaRPr b="0" i="0" sz="16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9" name="Google Shape;119;g2c25b76d041_0_5"/>
          <p:cNvSpPr/>
          <p:nvPr/>
        </p:nvSpPr>
        <p:spPr>
          <a:xfrm>
            <a:off x="178483" y="5059339"/>
            <a:ext cx="1663822" cy="6015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% ставка</a:t>
            </a:r>
            <a:endParaRPr b="0" i="0" sz="16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0" name="Google Shape;120;g2c25b76d041_0_5"/>
          <p:cNvSpPr/>
          <p:nvPr/>
        </p:nvSpPr>
        <p:spPr>
          <a:xfrm>
            <a:off x="179705" y="5839291"/>
            <a:ext cx="1662600" cy="63086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Общая сумма возврата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g2c32678fb97_1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950" y="1249600"/>
            <a:ext cx="10179476" cy="546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"/>
          <p:cNvSpPr/>
          <p:nvPr/>
        </p:nvSpPr>
        <p:spPr>
          <a:xfrm>
            <a:off x="280475" y="1104550"/>
            <a:ext cx="10939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Микрофинансовая организация (МФО)</a:t>
            </a:r>
            <a:endParaRPr b="0" i="0" sz="1800" u="none" cap="none" strike="noStrike">
              <a:solidFill>
                <a:srgbClr val="FF6633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3" name="Google Shape;133;p15"/>
          <p:cNvSpPr/>
          <p:nvPr/>
        </p:nvSpPr>
        <p:spPr>
          <a:xfrm>
            <a:off x="7522589" y="5899727"/>
            <a:ext cx="1366887" cy="615645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5"/>
          <p:cNvSpPr/>
          <p:nvPr/>
        </p:nvSpPr>
        <p:spPr>
          <a:xfrm>
            <a:off x="7053074" y="3101738"/>
            <a:ext cx="3146727" cy="2175462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b="1" i="0" lang="ru-RU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Осторожно!</a:t>
            </a:r>
            <a:br>
              <a:rPr b="1" i="0" lang="ru-RU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b="1" i="0" lang="ru-RU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i="0" lang="ru-RU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МФО портит кредитную историю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8150" y="1620544"/>
            <a:ext cx="5137850" cy="513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/>
          <p:nvPr/>
        </p:nvSpPr>
        <p:spPr>
          <a:xfrm>
            <a:off x="734050" y="1485488"/>
            <a:ext cx="10939800" cy="1182900"/>
          </a:xfrm>
          <a:prstGeom prst="rect">
            <a:avLst/>
          </a:prstGeom>
          <a:noFill/>
          <a:ln cap="flat" cmpd="sng" w="9525">
            <a:solidFill>
              <a:srgbClr val="191F2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Гранты </a:t>
            </a:r>
            <a:r>
              <a:rPr b="0" i="0" lang="ru-RU" sz="18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- это деньги, которые безвозмездно дает государство или частный фонд на создание и развитие проекта </a:t>
            </a:r>
            <a:endParaRPr b="0" i="0" sz="1800" u="none" cap="none" strike="noStrike">
              <a:solidFill>
                <a:srgbClr val="FF6633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6633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2" name="Google Shape;14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1825" y="2824475"/>
            <a:ext cx="6314808" cy="3789502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 txBox="1"/>
          <p:nvPr/>
        </p:nvSpPr>
        <p:spPr>
          <a:xfrm>
            <a:off x="1809675" y="3723450"/>
            <a:ext cx="26241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Грантовая заявка</a:t>
            </a:r>
            <a:endParaRPr b="1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4" name="Google Shape;144;p5"/>
          <p:cNvSpPr txBox="1"/>
          <p:nvPr/>
        </p:nvSpPr>
        <p:spPr>
          <a:xfrm>
            <a:off x="4891900" y="3136650"/>
            <a:ext cx="26241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Полученная сумма гранта</a:t>
            </a:r>
            <a:endParaRPr b="1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7914525" y="3721357"/>
            <a:ext cx="996900" cy="367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2"/>
          </a:solidFill>
          <a:ln cap="flat" cmpd="sng" w="9525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6" name="Google Shape;146;p5"/>
          <p:cNvSpPr txBox="1"/>
          <p:nvPr/>
        </p:nvSpPr>
        <p:spPr>
          <a:xfrm>
            <a:off x="9132175" y="3429000"/>
            <a:ext cx="19992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Отчет</a:t>
            </a:r>
            <a:endParaRPr b="1" i="0" sz="20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7" name="Google Shape;14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57475" y="4158350"/>
            <a:ext cx="1548600" cy="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6"/>
          <p:cNvPicPr preferRelativeResize="0"/>
          <p:nvPr/>
        </p:nvPicPr>
        <p:blipFill rotWithShape="1">
          <a:blip r:embed="rId3">
            <a:alphaModFix/>
          </a:blip>
          <a:srcRect b="25792" l="0" r="-5584" t="0"/>
          <a:stretch/>
        </p:blipFill>
        <p:spPr>
          <a:xfrm>
            <a:off x="1113523" y="3763181"/>
            <a:ext cx="2356373" cy="116749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6"/>
          <p:cNvSpPr/>
          <p:nvPr/>
        </p:nvSpPr>
        <p:spPr>
          <a:xfrm>
            <a:off x="2145907" y="609926"/>
            <a:ext cx="8095200" cy="54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Грантодатели</a:t>
            </a:r>
            <a:endParaRPr b="1" i="0" sz="3000" u="none" cap="none" strike="noStrike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5" name="Google Shape;155;p16"/>
          <p:cNvSpPr/>
          <p:nvPr/>
        </p:nvSpPr>
        <p:spPr>
          <a:xfrm>
            <a:off x="1029149" y="1638008"/>
            <a:ext cx="4915800" cy="682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Государственные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01133" y="2551867"/>
            <a:ext cx="2733081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9698" y="2612780"/>
            <a:ext cx="1927868" cy="96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69902" y="2320197"/>
            <a:ext cx="2489730" cy="146325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6"/>
          <p:cNvSpPr/>
          <p:nvPr/>
        </p:nvSpPr>
        <p:spPr>
          <a:xfrm>
            <a:off x="6494575" y="1638000"/>
            <a:ext cx="4176300" cy="682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FF66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  <a:extLst>
                <a:ext uri="http://customooxmlschemas.google.com/">
                  <go:slidesCustomData xmlns:go="http://customooxmlschemas.google.com/" textRoundtripDataId="0"/>
                </a:ext>
              </a:extLst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Частные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  <a:extLst>
                <a:ext uri="http://customooxmlschemas.google.com/">
                  <go:slidesCustomData xmlns:go="http://customooxmlschemas.google.com/" textRoundtripDataId="2"/>
                </a:ext>
              </a:extLst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26392" y="3982768"/>
            <a:ext cx="2038513" cy="728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63475" y="3982775"/>
            <a:ext cx="1636395" cy="116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344239" y="5692838"/>
            <a:ext cx="2379511" cy="828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89701" y="5713234"/>
            <a:ext cx="2038500" cy="788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826476" y="3982774"/>
            <a:ext cx="1636401" cy="1082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4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VBUDUSHEE_COLORS">
      <a:dk1>
        <a:srgbClr val="333E48"/>
      </a:dk1>
      <a:lt1>
        <a:srgbClr val="FFFFFF"/>
      </a:lt1>
      <a:dk2>
        <a:srgbClr val="FF6633"/>
      </a:dk2>
      <a:lt2>
        <a:srgbClr val="EDEDED"/>
      </a:lt2>
      <a:accent1>
        <a:srgbClr val="FF6633"/>
      </a:accent1>
      <a:accent2>
        <a:srgbClr val="339945"/>
      </a:accent2>
      <a:accent3>
        <a:srgbClr val="49D345"/>
      </a:accent3>
      <a:accent4>
        <a:srgbClr val="FAEC00"/>
      </a:accent4>
      <a:accent5>
        <a:srgbClr val="1F6B45"/>
      </a:accent5>
      <a:accent6>
        <a:srgbClr val="33CCFF"/>
      </a:accent6>
      <a:hlink>
        <a:srgbClr val="330099"/>
      </a:hlink>
      <a:folHlink>
        <a:srgbClr val="FF99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Вера Викторова</dc:creator>
</cp:coreProperties>
</file>